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6602" y="1046226"/>
            <a:ext cx="5791200" cy="3240405"/>
          </a:xfrm>
          <a:custGeom>
            <a:avLst/>
            <a:gdLst/>
            <a:ahLst/>
            <a:cxnLst/>
            <a:rect l="l" t="t" r="r" b="b"/>
            <a:pathLst>
              <a:path w="5791200" h="3240404">
                <a:moveTo>
                  <a:pt x="0" y="0"/>
                </a:moveTo>
                <a:lnTo>
                  <a:pt x="5791200" y="0"/>
                </a:lnTo>
              </a:path>
              <a:path w="5791200" h="3240404">
                <a:moveTo>
                  <a:pt x="0" y="0"/>
                </a:moveTo>
                <a:lnTo>
                  <a:pt x="0" y="3240024"/>
                </a:lnTo>
              </a:path>
            </a:pathLst>
          </a:custGeom>
          <a:ln w="18846">
            <a:solidFill>
              <a:srgbClr val="339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793230" y="1040130"/>
            <a:ext cx="0" cy="3246120"/>
          </a:xfrm>
          <a:custGeom>
            <a:avLst/>
            <a:gdLst/>
            <a:ahLst/>
            <a:cxnLst/>
            <a:rect l="l" t="t" r="r" b="b"/>
            <a:pathLst>
              <a:path w="0" h="3246120">
                <a:moveTo>
                  <a:pt x="0" y="0"/>
                </a:moveTo>
                <a:lnTo>
                  <a:pt x="0" y="3246120"/>
                </a:lnTo>
              </a:path>
            </a:pathLst>
          </a:custGeom>
          <a:ln w="18846">
            <a:solidFill>
              <a:srgbClr val="3393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96696" y="428625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18846">
            <a:solidFill>
              <a:srgbClr val="3393B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80516" y="1104064"/>
            <a:ext cx="569692" cy="2450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6960" y="1108186"/>
            <a:ext cx="4683125" cy="357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651" y="4627117"/>
            <a:ext cx="6684009" cy="486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42742" y="9859674"/>
            <a:ext cx="556900" cy="159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50784" y="9859674"/>
            <a:ext cx="576835" cy="159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jp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jpg"/><Relationship Id="rId3" Type="http://schemas.openxmlformats.org/officeDocument/2006/relationships/image" Target="../media/image135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38.jpg"/><Relationship Id="rId4" Type="http://schemas.openxmlformats.org/officeDocument/2006/relationships/image" Target="../media/image139.png"/><Relationship Id="rId5" Type="http://schemas.openxmlformats.org/officeDocument/2006/relationships/image" Target="../media/image140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42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echnologyservices@ssdmo.org" TargetMode="External"/><Relationship Id="rId3" Type="http://schemas.openxmlformats.org/officeDocument/2006/relationships/image" Target="../media/image146.jpg"/><Relationship Id="rId4" Type="http://schemas.openxmlformats.org/officeDocument/2006/relationships/hyperlink" Target="mailto:tfturner@ssdmo.org" TargetMode="External"/><Relationship Id="rId5" Type="http://schemas.openxmlformats.org/officeDocument/2006/relationships/hyperlink" Target="mailto:mspires@ssdmo.org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3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6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6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05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Relationship Id="rId3" Type="http://schemas.openxmlformats.org/officeDocument/2006/relationships/image" Target="../media/image10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630" y="1077817"/>
            <a:ext cx="564719" cy="245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5077" y="1023366"/>
            <a:ext cx="5716905" cy="3199130"/>
          </a:xfrm>
          <a:prstGeom prst="rect"/>
          <a:ln w="18618">
            <a:solidFill>
              <a:srgbClr val="3393B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1374140" marR="1391920" indent="-1270">
              <a:lnSpc>
                <a:spcPct val="90900"/>
              </a:lnSpc>
            </a:pPr>
            <a:r>
              <a:rPr dirty="0" sz="2900"/>
              <a:t>Phoenix</a:t>
            </a:r>
            <a:r>
              <a:rPr dirty="0" sz="2900" spc="90"/>
              <a:t> </a:t>
            </a:r>
            <a:r>
              <a:rPr dirty="0" sz="2900" spc="-10"/>
              <a:t>Training </a:t>
            </a:r>
            <a:r>
              <a:rPr dirty="0" sz="2900"/>
              <a:t>Completing</a:t>
            </a:r>
            <a:r>
              <a:rPr dirty="0" sz="2900" spc="85"/>
              <a:t> </a:t>
            </a:r>
            <a:r>
              <a:rPr dirty="0" sz="2900"/>
              <a:t>the</a:t>
            </a:r>
            <a:r>
              <a:rPr dirty="0" sz="2900" spc="80"/>
              <a:t> </a:t>
            </a:r>
            <a:r>
              <a:rPr dirty="0" sz="2900" spc="-25"/>
              <a:t>IEP </a:t>
            </a:r>
            <a:r>
              <a:rPr dirty="0" sz="2900" spc="-10"/>
              <a:t>2022‐2023</a:t>
            </a:r>
            <a:endParaRPr sz="2900"/>
          </a:p>
        </p:txBody>
      </p:sp>
      <p:grpSp>
        <p:nvGrpSpPr>
          <p:cNvPr id="4" name="object 4" descr=""/>
          <p:cNvGrpSpPr/>
          <p:nvPr/>
        </p:nvGrpSpPr>
        <p:grpSpPr>
          <a:xfrm>
            <a:off x="862787" y="951941"/>
            <a:ext cx="5972175" cy="3366135"/>
            <a:chOff x="862787" y="951941"/>
            <a:chExt cx="5972175" cy="33661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805" y="1573714"/>
              <a:ext cx="2685913" cy="4240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69441" y="958596"/>
              <a:ext cx="5958840" cy="3352800"/>
            </a:xfrm>
            <a:custGeom>
              <a:avLst/>
              <a:gdLst/>
              <a:ahLst/>
              <a:cxnLst/>
              <a:rect l="l" t="t" r="r" b="b"/>
              <a:pathLst>
                <a:path w="5958840" h="3352800">
                  <a:moveTo>
                    <a:pt x="0" y="0"/>
                  </a:moveTo>
                  <a:lnTo>
                    <a:pt x="5958840" y="0"/>
                  </a:lnTo>
                  <a:lnTo>
                    <a:pt x="5958840" y="3352800"/>
                  </a:lnTo>
                  <a:lnTo>
                    <a:pt x="0" y="335280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26033" y="4632452"/>
            <a:ext cx="6666865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2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Chair</a:t>
            </a:r>
            <a:r>
              <a:rPr dirty="0" sz="1150" spc="-10">
                <a:latin typeface="Calibri"/>
                <a:cs typeface="Calibri"/>
              </a:rPr>
              <a:t> Training.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covers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1430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Navigating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covers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navigation,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reevaluation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teacher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reports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Supports.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covered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Chair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training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bookmarks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navigate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wish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view.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Date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92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outlined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red</a:t>
            </a:r>
            <a:endParaRPr sz="1550">
              <a:latin typeface="Calibri"/>
              <a:cs typeface="Calibri"/>
            </a:endParaRPr>
          </a:p>
          <a:p>
            <a:pPr marL="499745" marR="589280" indent="-113664">
              <a:lnSpc>
                <a:spcPct val="81800"/>
              </a:lnSpc>
              <a:spcBef>
                <a:spcPts val="4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past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Confirmation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window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saved.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Cancel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Proceed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correct.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Date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31848" y="1807464"/>
            <a:ext cx="4072254" cy="1115060"/>
            <a:chOff x="1831848" y="1807464"/>
            <a:chExt cx="4072254" cy="11150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1807464"/>
              <a:ext cx="4072128" cy="11148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430018" y="1937004"/>
              <a:ext cx="805180" cy="195580"/>
            </a:xfrm>
            <a:custGeom>
              <a:avLst/>
              <a:gdLst/>
              <a:ahLst/>
              <a:cxnLst/>
              <a:rect l="l" t="t" r="r" b="b"/>
              <a:pathLst>
                <a:path w="805180" h="195580">
                  <a:moveTo>
                    <a:pt x="0" y="32766"/>
                  </a:moveTo>
                  <a:lnTo>
                    <a:pt x="2536" y="19931"/>
                  </a:lnTo>
                  <a:lnTo>
                    <a:pt x="9429" y="9525"/>
                  </a:lnTo>
                  <a:lnTo>
                    <a:pt x="19609" y="2547"/>
                  </a:lnTo>
                  <a:lnTo>
                    <a:pt x="32004" y="0"/>
                  </a:lnTo>
                  <a:lnTo>
                    <a:pt x="772668" y="0"/>
                  </a:lnTo>
                  <a:lnTo>
                    <a:pt x="785062" y="2547"/>
                  </a:lnTo>
                  <a:lnTo>
                    <a:pt x="795242" y="9525"/>
                  </a:lnTo>
                  <a:lnTo>
                    <a:pt x="802135" y="19931"/>
                  </a:lnTo>
                  <a:lnTo>
                    <a:pt x="804672" y="32766"/>
                  </a:lnTo>
                  <a:lnTo>
                    <a:pt x="804672" y="162306"/>
                  </a:lnTo>
                  <a:lnTo>
                    <a:pt x="802135" y="175140"/>
                  </a:lnTo>
                  <a:lnTo>
                    <a:pt x="795242" y="185547"/>
                  </a:lnTo>
                  <a:lnTo>
                    <a:pt x="785062" y="192524"/>
                  </a:lnTo>
                  <a:lnTo>
                    <a:pt x="772668" y="195072"/>
                  </a:lnTo>
                  <a:lnTo>
                    <a:pt x="32004" y="195072"/>
                  </a:lnTo>
                  <a:lnTo>
                    <a:pt x="19609" y="192524"/>
                  </a:lnTo>
                  <a:lnTo>
                    <a:pt x="9429" y="185547"/>
                  </a:lnTo>
                  <a:lnTo>
                    <a:pt x="2536" y="175140"/>
                  </a:lnTo>
                  <a:lnTo>
                    <a:pt x="0" y="162306"/>
                  </a:lnTo>
                  <a:lnTo>
                    <a:pt x="0" y="32766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83430" y="2512314"/>
              <a:ext cx="740410" cy="195580"/>
            </a:xfrm>
            <a:custGeom>
              <a:avLst/>
              <a:gdLst/>
              <a:ahLst/>
              <a:cxnLst/>
              <a:rect l="l" t="t" r="r" b="b"/>
              <a:pathLst>
                <a:path w="740410" h="195580">
                  <a:moveTo>
                    <a:pt x="0" y="32766"/>
                  </a:moveTo>
                  <a:lnTo>
                    <a:pt x="2547" y="19931"/>
                  </a:lnTo>
                  <a:lnTo>
                    <a:pt x="9525" y="9525"/>
                  </a:lnTo>
                  <a:lnTo>
                    <a:pt x="19931" y="2547"/>
                  </a:lnTo>
                  <a:lnTo>
                    <a:pt x="32766" y="0"/>
                  </a:lnTo>
                  <a:lnTo>
                    <a:pt x="707898" y="0"/>
                  </a:lnTo>
                  <a:lnTo>
                    <a:pt x="720292" y="2547"/>
                  </a:lnTo>
                  <a:lnTo>
                    <a:pt x="730472" y="9525"/>
                  </a:lnTo>
                  <a:lnTo>
                    <a:pt x="737365" y="19931"/>
                  </a:lnTo>
                  <a:lnTo>
                    <a:pt x="739902" y="32766"/>
                  </a:lnTo>
                  <a:lnTo>
                    <a:pt x="739902" y="162306"/>
                  </a:lnTo>
                  <a:lnTo>
                    <a:pt x="737365" y="175140"/>
                  </a:lnTo>
                  <a:lnTo>
                    <a:pt x="730472" y="185547"/>
                  </a:lnTo>
                  <a:lnTo>
                    <a:pt x="720292" y="192524"/>
                  </a:lnTo>
                  <a:lnTo>
                    <a:pt x="707898" y="195072"/>
                  </a:lnTo>
                  <a:lnTo>
                    <a:pt x="32766" y="195072"/>
                  </a:lnTo>
                  <a:lnTo>
                    <a:pt x="19931" y="192524"/>
                  </a:lnTo>
                  <a:lnTo>
                    <a:pt x="9524" y="185547"/>
                  </a:lnTo>
                  <a:lnTo>
                    <a:pt x="2547" y="175140"/>
                  </a:lnTo>
                  <a:lnTo>
                    <a:pt x="0" y="162306"/>
                  </a:lnTo>
                  <a:lnTo>
                    <a:pt x="0" y="32766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17651" y="4627117"/>
            <a:ext cx="8591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Meeting </a:t>
            </a:r>
            <a:r>
              <a:rPr dirty="0" sz="1150" spc="-20" b="1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17651" y="4978394"/>
            <a:ext cx="15068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9156" y="5073944"/>
            <a:ext cx="6233795" cy="208470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calendar</a:t>
            </a:r>
            <a:endParaRPr sz="1150">
              <a:latin typeface="Calibri"/>
              <a:cs typeface="Calibri"/>
            </a:endParaRPr>
          </a:p>
          <a:p>
            <a:pPr marL="196850" marR="164465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past,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keep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"Proceed".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"Cancel"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revise the</a:t>
            </a:r>
            <a:r>
              <a:rPr dirty="0" sz="1150" spc="-10">
                <a:latin typeface="Calibri"/>
                <a:cs typeface="Calibri"/>
              </a:rPr>
              <a:t> date.</a:t>
            </a:r>
            <a:endParaRPr sz="1150">
              <a:latin typeface="Calibri"/>
              <a:cs typeface="Calibri"/>
            </a:endParaRPr>
          </a:p>
          <a:p>
            <a:pPr lvl="1" marL="675640" marR="256540" indent="-18415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675005" algn="l"/>
                <a:tab pos="676275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never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happen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196850" marR="5080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they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waived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requirement</a:t>
            </a:r>
            <a:endParaRPr sz="115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0">
                <a:latin typeface="Calibri"/>
                <a:cs typeface="Calibri"/>
              </a:rPr>
              <a:t> panel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7721" y="7388602"/>
            <a:ext cx="429006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(Scheduled)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future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LRE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Reminders</a:t>
            </a:r>
            <a:endParaRPr sz="2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8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screen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14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450">
                <a:latin typeface="Calibri"/>
                <a:cs typeface="Calibri"/>
              </a:rPr>
              <a:t>Error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must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corrected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on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Services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screen</a:t>
            </a:r>
            <a:endParaRPr sz="14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Manual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override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for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450">
                <a:latin typeface="Calibri"/>
                <a:cs typeface="Calibri"/>
              </a:rPr>
              <a:t>Placements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not</a:t>
            </a:r>
            <a:r>
              <a:rPr dirty="0" sz="1450" spc="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based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on</a:t>
            </a:r>
            <a:r>
              <a:rPr dirty="0" sz="1450" spc="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General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Ed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service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percent</a:t>
            </a:r>
            <a:endParaRPr sz="14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0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450">
                <a:latin typeface="Calibri"/>
                <a:cs typeface="Calibri"/>
              </a:rPr>
              <a:t>Students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who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attend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less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than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full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day</a:t>
            </a:r>
            <a:endParaRPr sz="14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14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450">
                <a:latin typeface="Calibri"/>
                <a:cs typeface="Calibri"/>
              </a:rPr>
              <a:t>Early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Childhood</a:t>
            </a:r>
            <a:r>
              <a:rPr dirty="0" sz="1450" spc="8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students</a:t>
            </a:r>
            <a:endParaRPr sz="1450">
              <a:latin typeface="Calibri"/>
              <a:cs typeface="Calibri"/>
            </a:endParaRPr>
          </a:p>
          <a:p>
            <a:pPr algn="just" marL="499745" marR="694690" indent="-113664">
              <a:lnSpc>
                <a:spcPts val="1710"/>
              </a:lnSpc>
              <a:spcBef>
                <a:spcPts val="5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manual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override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Amendment,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 </a:t>
            </a:r>
            <a:r>
              <a:rPr dirty="0" sz="1550">
                <a:latin typeface="Calibri"/>
                <a:cs typeface="Calibri"/>
              </a:rPr>
              <a:t>Correction,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redone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Amendment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 </a:t>
            </a:r>
            <a:r>
              <a:rPr dirty="0" sz="1550">
                <a:latin typeface="Calibri"/>
                <a:cs typeface="Calibri"/>
              </a:rPr>
              <a:t>Correction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7651" y="4627117"/>
            <a:ext cx="6632575" cy="2468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LRE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Reminders: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466090" marR="361315" indent="-193040">
              <a:lnSpc>
                <a:spcPct val="100000"/>
              </a:lnSpc>
              <a:buFont typeface="Arial"/>
              <a:buChar char="•"/>
              <a:tabLst>
                <a:tab pos="465455" algn="l"/>
                <a:tab pos="46609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errors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percentages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not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466090" marR="384810" indent="-1930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6090" algn="l"/>
                <a:tab pos="466725" algn="l"/>
              </a:tabLst>
            </a:pP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 </a:t>
            </a:r>
            <a:r>
              <a:rPr dirty="0" sz="1150">
                <a:latin typeface="Calibri"/>
                <a:cs typeface="Calibri"/>
              </a:rPr>
              <a:t>percent,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full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466090" marR="5080" indent="-193040">
              <a:lnSpc>
                <a:spcPct val="100000"/>
              </a:lnSpc>
              <a:buFont typeface="Arial"/>
              <a:buChar char="•"/>
              <a:tabLst>
                <a:tab pos="465455" algn="l"/>
                <a:tab pos="4667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must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20" i="1">
                <a:latin typeface="Calibri"/>
                <a:cs typeface="Calibri"/>
              </a:rPr>
              <a:t>done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again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any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future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Amendment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Correction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of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that</a:t>
            </a:r>
            <a:r>
              <a:rPr dirty="0" sz="1150" spc="-25" i="1">
                <a:latin typeface="Calibri"/>
                <a:cs typeface="Calibri"/>
              </a:rPr>
              <a:t> IEP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always:</a:t>
            </a:r>
            <a:endParaRPr sz="1150">
              <a:latin typeface="Calibri"/>
              <a:cs typeface="Calibri"/>
            </a:endParaRPr>
          </a:p>
          <a:p>
            <a:pPr lvl="1" marL="566420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Confirm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"Total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 Mins"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"Total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Instr.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Mins"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equal</a:t>
            </a:r>
            <a:endParaRPr sz="1150">
              <a:latin typeface="Calibri"/>
              <a:cs typeface="Calibri"/>
            </a:endParaRPr>
          </a:p>
          <a:p>
            <a:pPr lvl="1" marL="566420" marR="304165" indent="-184785">
              <a:lnSpc>
                <a:spcPct val="100000"/>
              </a:lnSpc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 sense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student’s services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Federal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80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editable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reordered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deleted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439417" y="1471422"/>
            <a:ext cx="4888230" cy="2244090"/>
            <a:chOff x="1439417" y="1471422"/>
            <a:chExt cx="4888230" cy="22440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9417" y="1471422"/>
              <a:ext cx="4885944" cy="22440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59229" y="1853946"/>
              <a:ext cx="135890" cy="357505"/>
            </a:xfrm>
            <a:custGeom>
              <a:avLst/>
              <a:gdLst/>
              <a:ahLst/>
              <a:cxnLst/>
              <a:rect l="l" t="t" r="r" b="b"/>
              <a:pathLst>
                <a:path w="135890" h="357505">
                  <a:moveTo>
                    <a:pt x="0" y="22859"/>
                  </a:moveTo>
                  <a:lnTo>
                    <a:pt x="1750" y="13823"/>
                  </a:lnTo>
                  <a:lnTo>
                    <a:pt x="6572" y="6572"/>
                  </a:lnTo>
                  <a:lnTo>
                    <a:pt x="13823" y="1750"/>
                  </a:lnTo>
                  <a:lnTo>
                    <a:pt x="22860" y="0"/>
                  </a:lnTo>
                  <a:lnTo>
                    <a:pt x="112776" y="0"/>
                  </a:lnTo>
                  <a:lnTo>
                    <a:pt x="121812" y="1750"/>
                  </a:lnTo>
                  <a:lnTo>
                    <a:pt x="129063" y="6572"/>
                  </a:lnTo>
                  <a:lnTo>
                    <a:pt x="133885" y="13823"/>
                  </a:lnTo>
                  <a:lnTo>
                    <a:pt x="135636" y="22859"/>
                  </a:lnTo>
                  <a:lnTo>
                    <a:pt x="135636" y="334517"/>
                  </a:lnTo>
                  <a:lnTo>
                    <a:pt x="133885" y="343554"/>
                  </a:lnTo>
                  <a:lnTo>
                    <a:pt x="129063" y="350805"/>
                  </a:lnTo>
                  <a:lnTo>
                    <a:pt x="121812" y="355627"/>
                  </a:lnTo>
                  <a:lnTo>
                    <a:pt x="112776" y="357377"/>
                  </a:lnTo>
                  <a:lnTo>
                    <a:pt x="22860" y="357377"/>
                  </a:lnTo>
                  <a:lnTo>
                    <a:pt x="13823" y="355627"/>
                  </a:lnTo>
                  <a:lnTo>
                    <a:pt x="6572" y="350805"/>
                  </a:lnTo>
                  <a:lnTo>
                    <a:pt x="1750" y="343554"/>
                  </a:lnTo>
                  <a:lnTo>
                    <a:pt x="0" y="334517"/>
                  </a:lnTo>
                  <a:lnTo>
                    <a:pt x="0" y="2285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89709" y="3005327"/>
              <a:ext cx="135890" cy="543560"/>
            </a:xfrm>
            <a:custGeom>
              <a:avLst/>
              <a:gdLst/>
              <a:ahLst/>
              <a:cxnLst/>
              <a:rect l="l" t="t" r="r" b="b"/>
              <a:pathLst>
                <a:path w="135890" h="543560">
                  <a:moveTo>
                    <a:pt x="0" y="22859"/>
                  </a:moveTo>
                  <a:lnTo>
                    <a:pt x="1738" y="14144"/>
                  </a:lnTo>
                  <a:lnTo>
                    <a:pt x="6477" y="6857"/>
                  </a:lnTo>
                  <a:lnTo>
                    <a:pt x="13501" y="1857"/>
                  </a:lnTo>
                  <a:lnTo>
                    <a:pt x="22098" y="0"/>
                  </a:lnTo>
                  <a:lnTo>
                    <a:pt x="112776" y="0"/>
                  </a:lnTo>
                  <a:lnTo>
                    <a:pt x="121491" y="1857"/>
                  </a:lnTo>
                  <a:lnTo>
                    <a:pt x="128778" y="6857"/>
                  </a:lnTo>
                  <a:lnTo>
                    <a:pt x="133778" y="14144"/>
                  </a:lnTo>
                  <a:lnTo>
                    <a:pt x="135636" y="22859"/>
                  </a:lnTo>
                  <a:lnTo>
                    <a:pt x="135636" y="520445"/>
                  </a:lnTo>
                  <a:lnTo>
                    <a:pt x="133778" y="529482"/>
                  </a:lnTo>
                  <a:lnTo>
                    <a:pt x="128778" y="536733"/>
                  </a:lnTo>
                  <a:lnTo>
                    <a:pt x="121491" y="541555"/>
                  </a:lnTo>
                  <a:lnTo>
                    <a:pt x="112776" y="543305"/>
                  </a:lnTo>
                  <a:lnTo>
                    <a:pt x="22098" y="543305"/>
                  </a:lnTo>
                  <a:lnTo>
                    <a:pt x="13501" y="541555"/>
                  </a:lnTo>
                  <a:lnTo>
                    <a:pt x="6476" y="536733"/>
                  </a:lnTo>
                  <a:lnTo>
                    <a:pt x="1738" y="529482"/>
                  </a:lnTo>
                  <a:lnTo>
                    <a:pt x="0" y="520445"/>
                  </a:lnTo>
                  <a:lnTo>
                    <a:pt x="0" y="2285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59246" y="1853946"/>
              <a:ext cx="161290" cy="357505"/>
            </a:xfrm>
            <a:custGeom>
              <a:avLst/>
              <a:gdLst/>
              <a:ahLst/>
              <a:cxnLst/>
              <a:rect l="l" t="t" r="r" b="b"/>
              <a:pathLst>
                <a:path w="161289" h="357505">
                  <a:moveTo>
                    <a:pt x="0" y="26670"/>
                  </a:moveTo>
                  <a:lnTo>
                    <a:pt x="2143" y="16394"/>
                  </a:lnTo>
                  <a:lnTo>
                    <a:pt x="8001" y="7905"/>
                  </a:lnTo>
                  <a:lnTo>
                    <a:pt x="16716" y="2131"/>
                  </a:lnTo>
                  <a:lnTo>
                    <a:pt x="27432" y="0"/>
                  </a:lnTo>
                  <a:lnTo>
                    <a:pt x="134112" y="0"/>
                  </a:lnTo>
                  <a:lnTo>
                    <a:pt x="144708" y="2131"/>
                  </a:lnTo>
                  <a:lnTo>
                    <a:pt x="153162" y="7905"/>
                  </a:lnTo>
                  <a:lnTo>
                    <a:pt x="158757" y="16394"/>
                  </a:lnTo>
                  <a:lnTo>
                    <a:pt x="160782" y="26670"/>
                  </a:lnTo>
                  <a:lnTo>
                    <a:pt x="160782" y="330708"/>
                  </a:lnTo>
                  <a:lnTo>
                    <a:pt x="158757" y="340983"/>
                  </a:lnTo>
                  <a:lnTo>
                    <a:pt x="153161" y="349472"/>
                  </a:lnTo>
                  <a:lnTo>
                    <a:pt x="144708" y="355246"/>
                  </a:lnTo>
                  <a:lnTo>
                    <a:pt x="134112" y="357378"/>
                  </a:lnTo>
                  <a:lnTo>
                    <a:pt x="27432" y="357378"/>
                  </a:lnTo>
                  <a:lnTo>
                    <a:pt x="16716" y="355246"/>
                  </a:lnTo>
                  <a:lnTo>
                    <a:pt x="8001" y="349472"/>
                  </a:lnTo>
                  <a:lnTo>
                    <a:pt x="2143" y="340983"/>
                  </a:lnTo>
                  <a:lnTo>
                    <a:pt x="0" y="330708"/>
                  </a:lnTo>
                  <a:lnTo>
                    <a:pt x="0" y="26670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34100" y="3020568"/>
              <a:ext cx="161290" cy="497840"/>
            </a:xfrm>
            <a:custGeom>
              <a:avLst/>
              <a:gdLst/>
              <a:ahLst/>
              <a:cxnLst/>
              <a:rect l="l" t="t" r="r" b="b"/>
              <a:pathLst>
                <a:path w="161289" h="497839">
                  <a:moveTo>
                    <a:pt x="0" y="26670"/>
                  </a:moveTo>
                  <a:lnTo>
                    <a:pt x="2143" y="16394"/>
                  </a:lnTo>
                  <a:lnTo>
                    <a:pt x="8001" y="7905"/>
                  </a:lnTo>
                  <a:lnTo>
                    <a:pt x="16716" y="2131"/>
                  </a:lnTo>
                  <a:lnTo>
                    <a:pt x="27432" y="0"/>
                  </a:lnTo>
                  <a:lnTo>
                    <a:pt x="134112" y="0"/>
                  </a:lnTo>
                  <a:lnTo>
                    <a:pt x="144708" y="2131"/>
                  </a:lnTo>
                  <a:lnTo>
                    <a:pt x="153162" y="7905"/>
                  </a:lnTo>
                  <a:lnTo>
                    <a:pt x="158757" y="16394"/>
                  </a:lnTo>
                  <a:lnTo>
                    <a:pt x="160782" y="26670"/>
                  </a:lnTo>
                  <a:lnTo>
                    <a:pt x="160782" y="470916"/>
                  </a:lnTo>
                  <a:lnTo>
                    <a:pt x="158757" y="481512"/>
                  </a:lnTo>
                  <a:lnTo>
                    <a:pt x="153161" y="489966"/>
                  </a:lnTo>
                  <a:lnTo>
                    <a:pt x="144708" y="495561"/>
                  </a:lnTo>
                  <a:lnTo>
                    <a:pt x="134112" y="497586"/>
                  </a:lnTo>
                  <a:lnTo>
                    <a:pt x="27432" y="497586"/>
                  </a:lnTo>
                  <a:lnTo>
                    <a:pt x="16716" y="495561"/>
                  </a:lnTo>
                  <a:lnTo>
                    <a:pt x="8001" y="489966"/>
                  </a:lnTo>
                  <a:lnTo>
                    <a:pt x="2143" y="481512"/>
                  </a:lnTo>
                  <a:lnTo>
                    <a:pt x="0" y="470916"/>
                  </a:lnTo>
                  <a:lnTo>
                    <a:pt x="0" y="26670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7622" y="4627117"/>
            <a:ext cx="6626859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Federal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4 Summary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Goals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10" b="1">
                <a:latin typeface="Calibri"/>
                <a:cs typeface="Calibri"/>
              </a:rPr>
              <a:t> 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 displays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services, state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classroom accommodations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IEP.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good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review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locking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IEP.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334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editable.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Responsible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Provider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link.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6667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reordered (print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order)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using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feature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clicking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trash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icon.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44702" y="1642110"/>
            <a:ext cx="5541645" cy="2181860"/>
            <a:chOff x="1044702" y="1642110"/>
            <a:chExt cx="5541645" cy="21818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624" y="1642110"/>
              <a:ext cx="5022341" cy="21816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522" y="2107482"/>
              <a:ext cx="195491" cy="19549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4702" y="2138172"/>
              <a:ext cx="1868170" cy="539115"/>
            </a:xfrm>
            <a:custGeom>
              <a:avLst/>
              <a:gdLst/>
              <a:ahLst/>
              <a:cxnLst/>
              <a:rect l="l" t="t" r="r" b="b"/>
              <a:pathLst>
                <a:path w="1868170" h="539114">
                  <a:moveTo>
                    <a:pt x="1867662" y="0"/>
                  </a:moveTo>
                  <a:lnTo>
                    <a:pt x="0" y="0"/>
                  </a:lnTo>
                  <a:lnTo>
                    <a:pt x="0" y="538733"/>
                  </a:lnTo>
                  <a:lnTo>
                    <a:pt x="1867662" y="538733"/>
                  </a:lnTo>
                  <a:lnTo>
                    <a:pt x="1867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222885" marR="1372870">
              <a:lnSpc>
                <a:spcPts val="2350"/>
              </a:lnSpc>
              <a:spcBef>
                <a:spcPts val="37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Federal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Classroom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Accommodations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336550" marR="4067175" indent="-113664">
              <a:lnSpc>
                <a:spcPct val="82500"/>
              </a:lnSpc>
              <a:spcBef>
                <a:spcPts val="1470"/>
              </a:spcBef>
              <a:buClr>
                <a:srgbClr val="266E8B"/>
              </a:buClr>
              <a:buFont typeface="Arial"/>
              <a:buChar char="•"/>
              <a:tabLst>
                <a:tab pos="337185" algn="l"/>
              </a:tabLst>
            </a:pPr>
            <a:r>
              <a:rPr dirty="0" sz="1300">
                <a:latin typeface="Calibri"/>
                <a:cs typeface="Calibri"/>
              </a:rPr>
              <a:t>View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Assessment </a:t>
            </a:r>
            <a:r>
              <a:rPr dirty="0" sz="1300">
                <a:latin typeface="Calibri"/>
                <a:cs typeface="Calibri"/>
              </a:rPr>
              <a:t>Accommodations</a:t>
            </a:r>
            <a:r>
              <a:rPr dirty="0" sz="1300" spc="1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by </a:t>
            </a:r>
            <a:r>
              <a:rPr dirty="0" sz="1300">
                <a:latin typeface="Calibri"/>
                <a:cs typeface="Calibri"/>
              </a:rPr>
              <a:t>hovering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filled</a:t>
            </a:r>
            <a:r>
              <a:rPr dirty="0" sz="1300" spc="5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flag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66E8B"/>
              </a:buClr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lvl="1"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edit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Classroom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delete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845307" y="2229611"/>
            <a:ext cx="2205990" cy="346075"/>
          </a:xfrm>
          <a:custGeom>
            <a:avLst/>
            <a:gdLst/>
            <a:ahLst/>
            <a:cxnLst/>
            <a:rect l="l" t="t" r="r" b="b"/>
            <a:pathLst>
              <a:path w="2205990" h="346075">
                <a:moveTo>
                  <a:pt x="2163052" y="13888"/>
                </a:moveTo>
                <a:lnTo>
                  <a:pt x="0" y="331470"/>
                </a:lnTo>
                <a:lnTo>
                  <a:pt x="2286" y="345948"/>
                </a:lnTo>
                <a:lnTo>
                  <a:pt x="2165161" y="28391"/>
                </a:lnTo>
                <a:lnTo>
                  <a:pt x="2163052" y="13888"/>
                </a:lnTo>
                <a:close/>
              </a:path>
              <a:path w="2205990" h="346075">
                <a:moveTo>
                  <a:pt x="2199246" y="12954"/>
                </a:moveTo>
                <a:lnTo>
                  <a:pt x="2169414" y="12954"/>
                </a:lnTo>
                <a:lnTo>
                  <a:pt x="2171700" y="27432"/>
                </a:lnTo>
                <a:lnTo>
                  <a:pt x="2165161" y="28391"/>
                </a:lnTo>
                <a:lnTo>
                  <a:pt x="2167128" y="41910"/>
                </a:lnTo>
                <a:lnTo>
                  <a:pt x="2205990" y="15240"/>
                </a:lnTo>
                <a:lnTo>
                  <a:pt x="2199246" y="12954"/>
                </a:lnTo>
                <a:close/>
              </a:path>
              <a:path w="2205990" h="346075">
                <a:moveTo>
                  <a:pt x="2169414" y="12954"/>
                </a:moveTo>
                <a:lnTo>
                  <a:pt x="2163052" y="13888"/>
                </a:lnTo>
                <a:lnTo>
                  <a:pt x="2165161" y="28391"/>
                </a:lnTo>
                <a:lnTo>
                  <a:pt x="2171700" y="27432"/>
                </a:lnTo>
                <a:lnTo>
                  <a:pt x="2169414" y="12954"/>
                </a:lnTo>
                <a:close/>
              </a:path>
              <a:path w="2205990" h="346075">
                <a:moveTo>
                  <a:pt x="2161032" y="0"/>
                </a:moveTo>
                <a:lnTo>
                  <a:pt x="2163052" y="13888"/>
                </a:lnTo>
                <a:lnTo>
                  <a:pt x="2169414" y="12954"/>
                </a:lnTo>
                <a:lnTo>
                  <a:pt x="2199246" y="12954"/>
                </a:lnTo>
                <a:lnTo>
                  <a:pt x="2161032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17651" y="4627117"/>
            <a:ext cx="6690359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Federal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4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Summary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Assessments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Classroom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292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 Assessment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 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IEP,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flag 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viewed by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hovering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flag.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10489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0">
                <a:latin typeface="Calibri"/>
                <a:cs typeface="Calibri"/>
              </a:rPr>
              <a:t> Accommodation </a:t>
            </a:r>
            <a:r>
              <a:rPr dirty="0" sz="1150">
                <a:latin typeface="Calibri"/>
                <a:cs typeface="Calibri"/>
              </a:rPr>
              <a:t>details 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including Instructional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Areas, Frequency, Begin Date,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 </a:t>
            </a:r>
            <a:r>
              <a:rPr dirty="0" sz="1150" spc="-25">
                <a:latin typeface="Calibri"/>
                <a:cs typeface="Calibri"/>
              </a:rPr>
              <a:t>End </a:t>
            </a:r>
            <a:r>
              <a:rPr dirty="0" sz="1150">
                <a:latin typeface="Calibri"/>
                <a:cs typeface="Calibri"/>
              </a:rPr>
              <a:t>Date.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changes.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 spc="-10">
                <a:latin typeface="Calibri"/>
                <a:cs typeface="Calibri"/>
              </a:rPr>
              <a:t>Assessments,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along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 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deleted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trash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icon.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40840" y="1463039"/>
            <a:ext cx="4872355" cy="1687195"/>
            <a:chOff x="1340840" y="1463039"/>
            <a:chExt cx="4872355" cy="16871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2194" y="1463039"/>
              <a:ext cx="4660391" cy="168706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0840" y="1846046"/>
              <a:ext cx="199440" cy="1994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59052" y="1857755"/>
              <a:ext cx="1584325" cy="154940"/>
            </a:xfrm>
            <a:custGeom>
              <a:avLst/>
              <a:gdLst/>
              <a:ahLst/>
              <a:cxnLst/>
              <a:rect l="l" t="t" r="r" b="b"/>
              <a:pathLst>
                <a:path w="1584325" h="154939">
                  <a:moveTo>
                    <a:pt x="0" y="25907"/>
                  </a:moveTo>
                  <a:lnTo>
                    <a:pt x="2119" y="15751"/>
                  </a:lnTo>
                  <a:lnTo>
                    <a:pt x="7810" y="7524"/>
                  </a:lnTo>
                  <a:lnTo>
                    <a:pt x="16073" y="2012"/>
                  </a:lnTo>
                  <a:lnTo>
                    <a:pt x="25908" y="0"/>
                  </a:lnTo>
                  <a:lnTo>
                    <a:pt x="1558290" y="0"/>
                  </a:lnTo>
                  <a:lnTo>
                    <a:pt x="1568124" y="2012"/>
                  </a:lnTo>
                  <a:lnTo>
                    <a:pt x="1576387" y="7524"/>
                  </a:lnTo>
                  <a:lnTo>
                    <a:pt x="1582078" y="15751"/>
                  </a:lnTo>
                  <a:lnTo>
                    <a:pt x="1584198" y="25907"/>
                  </a:lnTo>
                  <a:lnTo>
                    <a:pt x="1584198" y="128777"/>
                  </a:lnTo>
                  <a:lnTo>
                    <a:pt x="1582078" y="138934"/>
                  </a:lnTo>
                  <a:lnTo>
                    <a:pt x="1576387" y="147161"/>
                  </a:lnTo>
                  <a:lnTo>
                    <a:pt x="1568124" y="152673"/>
                  </a:lnTo>
                  <a:lnTo>
                    <a:pt x="1558290" y="154685"/>
                  </a:lnTo>
                  <a:lnTo>
                    <a:pt x="25908" y="154685"/>
                  </a:lnTo>
                  <a:lnTo>
                    <a:pt x="16073" y="152673"/>
                  </a:lnTo>
                  <a:lnTo>
                    <a:pt x="7810" y="147161"/>
                  </a:lnTo>
                  <a:lnTo>
                    <a:pt x="2119" y="138934"/>
                  </a:lnTo>
                  <a:lnTo>
                    <a:pt x="0" y="128777"/>
                  </a:lnTo>
                  <a:lnTo>
                    <a:pt x="0" y="2590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59052" y="2497073"/>
              <a:ext cx="1839595" cy="271780"/>
            </a:xfrm>
            <a:custGeom>
              <a:avLst/>
              <a:gdLst/>
              <a:ahLst/>
              <a:cxnLst/>
              <a:rect l="l" t="t" r="r" b="b"/>
              <a:pathLst>
                <a:path w="1839595" h="271780">
                  <a:moveTo>
                    <a:pt x="0" y="44957"/>
                  </a:moveTo>
                  <a:lnTo>
                    <a:pt x="3607" y="27324"/>
                  </a:lnTo>
                  <a:lnTo>
                    <a:pt x="13430" y="13049"/>
                  </a:lnTo>
                  <a:lnTo>
                    <a:pt x="27967" y="3488"/>
                  </a:lnTo>
                  <a:lnTo>
                    <a:pt x="45720" y="0"/>
                  </a:lnTo>
                  <a:lnTo>
                    <a:pt x="1793748" y="0"/>
                  </a:lnTo>
                  <a:lnTo>
                    <a:pt x="1811500" y="3488"/>
                  </a:lnTo>
                  <a:lnTo>
                    <a:pt x="1826037" y="13049"/>
                  </a:lnTo>
                  <a:lnTo>
                    <a:pt x="1835860" y="27324"/>
                  </a:lnTo>
                  <a:lnTo>
                    <a:pt x="1839468" y="44957"/>
                  </a:lnTo>
                  <a:lnTo>
                    <a:pt x="1839468" y="226313"/>
                  </a:lnTo>
                  <a:lnTo>
                    <a:pt x="1835860" y="243947"/>
                  </a:lnTo>
                  <a:lnTo>
                    <a:pt x="1826037" y="258222"/>
                  </a:lnTo>
                  <a:lnTo>
                    <a:pt x="1811500" y="267783"/>
                  </a:lnTo>
                  <a:lnTo>
                    <a:pt x="1793748" y="271271"/>
                  </a:lnTo>
                  <a:lnTo>
                    <a:pt x="45720" y="271271"/>
                  </a:lnTo>
                  <a:lnTo>
                    <a:pt x="27967" y="267783"/>
                  </a:lnTo>
                  <a:lnTo>
                    <a:pt x="13430" y="258222"/>
                  </a:lnTo>
                  <a:lnTo>
                    <a:pt x="3607" y="243947"/>
                  </a:lnTo>
                  <a:lnTo>
                    <a:pt x="0" y="226313"/>
                  </a:lnTo>
                  <a:lnTo>
                    <a:pt x="0" y="4495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840" y="2538704"/>
              <a:ext cx="199440" cy="1994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0840" y="2852648"/>
              <a:ext cx="199440" cy="20020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522605">
              <a:lnSpc>
                <a:spcPct val="100000"/>
              </a:lnSpc>
            </a:pPr>
            <a:r>
              <a:rPr dirty="0" sz="1350" spc="20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522605" marR="5399405" indent="4445">
              <a:lnSpc>
                <a:spcPct val="152600"/>
              </a:lnSpc>
            </a:pPr>
            <a:r>
              <a:rPr dirty="0" sz="1350" spc="-50" b="1">
                <a:solidFill>
                  <a:srgbClr val="C00000"/>
                </a:solidFill>
                <a:latin typeface="Calibri"/>
                <a:cs typeface="Calibri"/>
              </a:rPr>
              <a:t>B C</a:t>
            </a:r>
            <a:endParaRPr sz="135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  <a:spcBef>
                <a:spcPts val="540"/>
              </a:spcBef>
            </a:pPr>
            <a:r>
              <a:rPr dirty="0" sz="1350">
                <a:latin typeface="Calibri"/>
                <a:cs typeface="Calibri"/>
              </a:rPr>
              <a:t>School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Year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Services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entered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Services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Screen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print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Services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Summary</a:t>
            </a:r>
            <a:endParaRPr sz="13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65"/>
              </a:spcBef>
              <a:buClr>
                <a:srgbClr val="266E8B"/>
              </a:buClr>
              <a:buAutoNum type="alphaUcPeriod"/>
              <a:tabLst>
                <a:tab pos="641350" algn="l"/>
              </a:tabLst>
            </a:pP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EC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Placement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page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Yes</a:t>
            </a:r>
            <a:r>
              <a:rPr dirty="0" sz="1350" spc="2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top</a:t>
            </a:r>
            <a:endParaRPr sz="1350">
              <a:latin typeface="Calibri"/>
              <a:cs typeface="Calibri"/>
            </a:endParaRPr>
          </a:p>
          <a:p>
            <a:pPr marL="640715" marR="241935" indent="-254635">
              <a:lnSpc>
                <a:spcPts val="1500"/>
              </a:lnSpc>
              <a:spcBef>
                <a:spcPts val="520"/>
              </a:spcBef>
              <a:buClr>
                <a:srgbClr val="266E8B"/>
              </a:buClr>
              <a:buAutoNum type="alphaUcPeriod"/>
              <a:tabLst>
                <a:tab pos="641350" algn="l"/>
              </a:tabLst>
            </a:pP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Classroom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Accommodations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were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entered,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Documented</a:t>
            </a:r>
            <a:r>
              <a:rPr dirty="0" sz="1350" spc="7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on</a:t>
            </a:r>
            <a:r>
              <a:rPr dirty="0" sz="1350" spc="65" b="1">
                <a:latin typeface="Calibri"/>
                <a:cs typeface="Calibri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Alternate </a:t>
            </a:r>
            <a:r>
              <a:rPr dirty="0" sz="1350" b="1">
                <a:latin typeface="Calibri"/>
                <a:cs typeface="Calibri"/>
              </a:rPr>
              <a:t>Form</a:t>
            </a:r>
            <a:r>
              <a:rPr dirty="0" sz="1350" spc="4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F</a:t>
            </a:r>
            <a:r>
              <a:rPr dirty="0" sz="1350" spc="4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selected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they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will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print</a:t>
            </a:r>
            <a:endParaRPr sz="13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AutoNum type="alphaUcPeriod"/>
              <a:tabLst>
                <a:tab pos="641350" algn="l"/>
              </a:tabLst>
            </a:pPr>
            <a:r>
              <a:rPr dirty="0" sz="1350">
                <a:latin typeface="Calibri"/>
                <a:cs typeface="Calibri"/>
              </a:rPr>
              <a:t>Make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selection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Supports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School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Personnel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559052" y="2811017"/>
            <a:ext cx="1374775" cy="271780"/>
          </a:xfrm>
          <a:custGeom>
            <a:avLst/>
            <a:gdLst/>
            <a:ahLst/>
            <a:cxnLst/>
            <a:rect l="l" t="t" r="r" b="b"/>
            <a:pathLst>
              <a:path w="1374775" h="271780">
                <a:moveTo>
                  <a:pt x="0" y="44957"/>
                </a:moveTo>
                <a:lnTo>
                  <a:pt x="3607" y="27646"/>
                </a:lnTo>
                <a:lnTo>
                  <a:pt x="13430" y="13334"/>
                </a:lnTo>
                <a:lnTo>
                  <a:pt x="27967" y="3595"/>
                </a:lnTo>
                <a:lnTo>
                  <a:pt x="45720" y="0"/>
                </a:lnTo>
                <a:lnTo>
                  <a:pt x="1328928" y="0"/>
                </a:lnTo>
                <a:lnTo>
                  <a:pt x="1346680" y="3595"/>
                </a:lnTo>
                <a:lnTo>
                  <a:pt x="1361217" y="13334"/>
                </a:lnTo>
                <a:lnTo>
                  <a:pt x="1371040" y="27646"/>
                </a:lnTo>
                <a:lnTo>
                  <a:pt x="1374648" y="44957"/>
                </a:lnTo>
                <a:lnTo>
                  <a:pt x="1374648" y="226313"/>
                </a:lnTo>
                <a:lnTo>
                  <a:pt x="1371040" y="243947"/>
                </a:lnTo>
                <a:lnTo>
                  <a:pt x="1361217" y="258222"/>
                </a:lnTo>
                <a:lnTo>
                  <a:pt x="1346680" y="267783"/>
                </a:lnTo>
                <a:lnTo>
                  <a:pt x="1328928" y="271271"/>
                </a:lnTo>
                <a:lnTo>
                  <a:pt x="45720" y="271271"/>
                </a:lnTo>
                <a:lnTo>
                  <a:pt x="27967" y="267783"/>
                </a:lnTo>
                <a:lnTo>
                  <a:pt x="13430" y="258222"/>
                </a:lnTo>
                <a:lnTo>
                  <a:pt x="3607" y="243947"/>
                </a:lnTo>
                <a:lnTo>
                  <a:pt x="0" y="226313"/>
                </a:lnTo>
                <a:lnTo>
                  <a:pt x="0" y="44957"/>
                </a:lnTo>
                <a:close/>
              </a:path>
            </a:pathLst>
          </a:custGeom>
          <a:ln w="18846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17651" y="4627117"/>
            <a:ext cx="6716395" cy="460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Services </a:t>
            </a:r>
            <a:r>
              <a:rPr dirty="0" sz="1150" spc="-10" b="1">
                <a:latin typeface="Calibri"/>
                <a:cs typeface="Calibri"/>
              </a:rPr>
              <a:t>Summary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00012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above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Program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Modifications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 marL="506730" marR="201295" indent="-187960">
              <a:lnSpc>
                <a:spcPct val="100000"/>
              </a:lnSpc>
              <a:spcBef>
                <a:spcPts val="630"/>
              </a:spcBef>
              <a:buAutoNum type="alphaUcPeriod"/>
              <a:tabLst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between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2 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6 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If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7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older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disabled.</a:t>
            </a:r>
            <a:endParaRPr sz="1150"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  <a:spcBef>
                <a:spcPts val="635"/>
              </a:spcBef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506730" marR="20955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often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usually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district’s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frequent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Team’s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decision.</a:t>
            </a:r>
            <a:endParaRPr sz="1150">
              <a:latin typeface="Calibri"/>
              <a:cs typeface="Calibri"/>
            </a:endParaRPr>
          </a:p>
          <a:p>
            <a:pPr marL="506730" marR="5080" indent="-187960">
              <a:lnSpc>
                <a:spcPct val="100000"/>
              </a:lnSpc>
              <a:spcBef>
                <a:spcPts val="635"/>
              </a:spcBef>
              <a:buAutoNum type="alphaUcPeriod" startAt="2"/>
              <a:tabLst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use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classroom (accommodations</a:t>
            </a:r>
            <a:r>
              <a:rPr dirty="0" sz="1150">
                <a:latin typeface="Calibri"/>
                <a:cs typeface="Calibri"/>
              </a:rPr>
              <a:t> 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be,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screen),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Documented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Alternate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</a:t>
            </a:r>
            <a:r>
              <a:rPr dirty="0" sz="1150" spc="-10" b="1">
                <a:latin typeface="Calibri"/>
                <a:cs typeface="Calibri"/>
              </a:rPr>
              <a:t> (Classroom Accommodations). </a:t>
            </a:r>
            <a:r>
              <a:rPr dirty="0" sz="1150">
                <a:latin typeface="Calibri"/>
                <a:cs typeface="Calibri"/>
              </a:rPr>
              <a:t>The Alternate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Overview.</a:t>
            </a:r>
            <a:endParaRPr sz="1150">
              <a:latin typeface="Calibri"/>
              <a:cs typeface="Calibri"/>
            </a:endParaRPr>
          </a:p>
          <a:p>
            <a:pPr lvl="1" marL="868044" marR="6985" indent="-1143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"Documented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r>
              <a:rPr dirty="0" sz="1150" spc="50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created.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print, 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classroom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one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mistakes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 Desk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0">
                <a:latin typeface="Calibri"/>
                <a:cs typeface="Calibri"/>
              </a:rPr>
              <a:t> frequently.</a:t>
            </a:r>
            <a:endParaRPr sz="1150">
              <a:latin typeface="Calibri"/>
              <a:cs typeface="Calibri"/>
            </a:endParaRPr>
          </a:p>
          <a:p>
            <a:pPr lvl="1" marL="872490" marR="104139" indent="-12382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873125" algn="l"/>
              </a:tabLst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2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Classroom Accommodations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screen.</a:t>
            </a:r>
            <a:endParaRPr sz="1150">
              <a:latin typeface="Calibri"/>
              <a:cs typeface="Calibri"/>
            </a:endParaRPr>
          </a:p>
          <a:p>
            <a:pPr marL="506730" indent="-187960">
              <a:lnSpc>
                <a:spcPct val="100000"/>
              </a:lnSpc>
              <a:spcBef>
                <a:spcPts val="635"/>
              </a:spcBef>
              <a:buAutoNum type="alphaUcPeriod" startAt="2"/>
              <a:tabLst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Supports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Personnel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"Documented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Above"</a:t>
            </a:r>
            <a:endParaRPr sz="1150">
              <a:latin typeface="Calibri"/>
              <a:cs typeface="Calibri"/>
            </a:endParaRPr>
          </a:p>
          <a:p>
            <a:pPr lvl="1" marL="869950" marR="274955" indent="-11938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70585" algn="l"/>
              </a:tabLst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Supports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Personnel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 Summary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150" spc="-20" b="1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Alternate Form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Decision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519430" indent="-114300">
              <a:lnSpc>
                <a:spcPct val="100000"/>
              </a:lnSpc>
              <a:spcBef>
                <a:spcPts val="1425"/>
              </a:spcBef>
              <a:buClr>
                <a:srgbClr val="266E8B"/>
              </a:buClr>
              <a:buFont typeface="Arial"/>
              <a:buChar char="•"/>
              <a:tabLst>
                <a:tab pos="520065" algn="l"/>
              </a:tabLst>
            </a:pP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indicate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Alternate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should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printed</a:t>
            </a:r>
            <a:endParaRPr sz="1550">
              <a:latin typeface="Calibri"/>
              <a:cs typeface="Calibri"/>
            </a:endParaRPr>
          </a:p>
          <a:p>
            <a:pPr marL="519430" marR="775970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20065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Classroom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entered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included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</a:t>
            </a:r>
            <a:endParaRPr sz="1550">
              <a:latin typeface="Calibri"/>
              <a:cs typeface="Calibri"/>
            </a:endParaRPr>
          </a:p>
          <a:p>
            <a:pPr lvl="1" marL="745490" indent="-113664">
              <a:lnSpc>
                <a:spcPct val="100000"/>
              </a:lnSpc>
              <a:spcBef>
                <a:spcPts val="110"/>
              </a:spcBef>
              <a:buClr>
                <a:srgbClr val="266E8B"/>
              </a:buClr>
              <a:buFont typeface="Arial"/>
              <a:buChar char="•"/>
              <a:tabLst>
                <a:tab pos="746125" algn="l"/>
              </a:tabLst>
            </a:pPr>
            <a:r>
              <a:rPr dirty="0" sz="1350">
                <a:latin typeface="Calibri"/>
                <a:cs typeface="Calibri"/>
              </a:rPr>
              <a:t>Correction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completed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952" y="1732026"/>
            <a:ext cx="4751070" cy="110947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36" y="4627117"/>
            <a:ext cx="6683375" cy="353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Alternate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</a:t>
            </a:r>
            <a:r>
              <a:rPr dirty="0" sz="1150" spc="-10" b="1">
                <a:latin typeface="Calibri"/>
                <a:cs typeface="Calibri"/>
              </a:rPr>
              <a:t> Decision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determine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(classroom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accommodations/modifications)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printed.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"None"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Program</a:t>
            </a:r>
            <a:r>
              <a:rPr dirty="0" sz="1150" spc="-10">
                <a:latin typeface="Calibri"/>
                <a:cs typeface="Calibri"/>
              </a:rPr>
              <a:t> Modifications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 Summary</a:t>
            </a:r>
            <a:endParaRPr sz="1150">
              <a:latin typeface="Calibri"/>
              <a:cs typeface="Calibri"/>
            </a:endParaRPr>
          </a:p>
          <a:p>
            <a:pPr marL="12700" marR="1851025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0">
                <a:latin typeface="Calibri"/>
                <a:cs typeface="Calibri"/>
              </a:rPr>
              <a:t> accommodations/modifications,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Print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Alternate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 </a:t>
            </a:r>
            <a:r>
              <a:rPr dirty="0" sz="1150" spc="-50" b="1">
                <a:latin typeface="Calibri"/>
                <a:cs typeface="Calibri"/>
              </a:rPr>
              <a:t>F </a:t>
            </a:r>
            <a:r>
              <a:rPr dirty="0" sz="1150" spc="-20" b="1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824865">
              <a:lnSpc>
                <a:spcPct val="100000"/>
              </a:lnSpc>
            </a:pPr>
            <a:r>
              <a:rPr dirty="0" sz="1150" i="1">
                <a:latin typeface="Calibri"/>
                <a:cs typeface="Calibri"/>
              </a:rPr>
              <a:t>Note: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Alternate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Form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will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not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print,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even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accommodations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have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been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entered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Classroom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Accommodations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screen,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Alternate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Form F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Decision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not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created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completed.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1430" indent="-635">
              <a:lnSpc>
                <a:spcPct val="100000"/>
              </a:lnSpc>
            </a:pPr>
            <a:r>
              <a:rPr dirty="0" sz="1150" i="1">
                <a:latin typeface="Calibri"/>
                <a:cs typeface="Calibri"/>
              </a:rPr>
              <a:t>If you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print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Form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not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included,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it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usually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because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you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marked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"None"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Services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Summary.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Return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form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confirm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you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have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selected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"Documented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Alternate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Form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F"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20193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222885" marR="2537460">
              <a:lnSpc>
                <a:spcPts val="2140"/>
              </a:lnSpc>
              <a:spcBef>
                <a:spcPts val="445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19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19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19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Summary Transportation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alibri"/>
              <a:cs typeface="Calibri"/>
            </a:endParaRPr>
          </a:p>
          <a:p>
            <a:pPr marL="585470" indent="-172085">
              <a:lnSpc>
                <a:spcPct val="100000"/>
              </a:lnSpc>
              <a:buClr>
                <a:srgbClr val="365F92"/>
              </a:buClr>
              <a:buChar char="•"/>
              <a:tabLst>
                <a:tab pos="586105" algn="l"/>
              </a:tabLst>
            </a:pPr>
            <a:r>
              <a:rPr dirty="0" sz="1350">
                <a:latin typeface="Calibri"/>
                <a:cs typeface="Calibri"/>
              </a:rPr>
              <a:t>Answer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transportation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guiding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questions</a:t>
            </a:r>
            <a:endParaRPr sz="1350">
              <a:latin typeface="Calibri"/>
              <a:cs typeface="Calibri"/>
            </a:endParaRPr>
          </a:p>
          <a:p>
            <a:pPr marL="585470" indent="-172085">
              <a:lnSpc>
                <a:spcPct val="100000"/>
              </a:lnSpc>
              <a:spcBef>
                <a:spcPts val="380"/>
              </a:spcBef>
              <a:buClr>
                <a:srgbClr val="365F92"/>
              </a:buClr>
              <a:buChar char="•"/>
              <a:tabLst>
                <a:tab pos="586105" algn="l"/>
              </a:tabLst>
            </a:pPr>
            <a:r>
              <a:rPr dirty="0" sz="1350">
                <a:latin typeface="Calibri"/>
                <a:cs typeface="Calibri"/>
              </a:rPr>
              <a:t>Indicate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student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requires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transportation</a:t>
            </a:r>
            <a:endParaRPr sz="1350">
              <a:latin typeface="Calibri"/>
              <a:cs typeface="Calibri"/>
            </a:endParaRPr>
          </a:p>
          <a:p>
            <a:pPr marL="585470" indent="-172085">
              <a:lnSpc>
                <a:spcPct val="100000"/>
              </a:lnSpc>
              <a:spcBef>
                <a:spcPts val="345"/>
              </a:spcBef>
              <a:buClr>
                <a:srgbClr val="365F92"/>
              </a:buClr>
              <a:buChar char="•"/>
              <a:tabLst>
                <a:tab pos="58610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endParaRPr sz="1150">
              <a:latin typeface="Calibri"/>
              <a:cs typeface="Calibri"/>
            </a:endParaRPr>
          </a:p>
          <a:p>
            <a:pPr lvl="1" marL="755650" indent="-170815">
              <a:lnSpc>
                <a:spcPct val="100000"/>
              </a:lnSpc>
              <a:spcBef>
                <a:spcPts val="245"/>
              </a:spcBef>
              <a:buClr>
                <a:srgbClr val="003BB3"/>
              </a:buClr>
              <a:buFont typeface="Arial"/>
              <a:buChar char="•"/>
              <a:tabLst>
                <a:tab pos="756285" algn="l"/>
              </a:tabLst>
            </a:pPr>
            <a:r>
              <a:rPr dirty="0" sz="1000" spc="-10">
                <a:latin typeface="Calibri"/>
                <a:cs typeface="Calibri"/>
              </a:rPr>
              <a:t>Complete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transportation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section</a:t>
            </a:r>
            <a:endParaRPr sz="1000">
              <a:latin typeface="Calibri"/>
              <a:cs typeface="Calibri"/>
            </a:endParaRPr>
          </a:p>
          <a:p>
            <a:pPr lvl="1" marL="755650" indent="-170815">
              <a:lnSpc>
                <a:spcPct val="100000"/>
              </a:lnSpc>
              <a:spcBef>
                <a:spcPts val="229"/>
              </a:spcBef>
              <a:buClr>
                <a:srgbClr val="003BB3"/>
              </a:buClr>
              <a:buFont typeface="Arial"/>
              <a:buChar char="•"/>
              <a:tabLst>
                <a:tab pos="756285" algn="l"/>
              </a:tabLst>
            </a:pPr>
            <a:r>
              <a:rPr dirty="0" sz="1000" spc="-10">
                <a:latin typeface="Calibri"/>
                <a:cs typeface="Calibri"/>
              </a:rPr>
              <a:t>Transportation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Decision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Form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created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826" y="1544574"/>
            <a:ext cx="4479036" cy="17068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7954" y="4627117"/>
            <a:ext cx="6645275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Services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Summary</a:t>
            </a:r>
            <a:r>
              <a:rPr dirty="0" sz="1150" spc="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2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Transportation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algn="ctr" marR="3824604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Answer</a:t>
            </a:r>
            <a:r>
              <a:rPr dirty="0" sz="1150" spc="-3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Transportation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Guiding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Questions</a:t>
            </a:r>
            <a:endParaRPr sz="1150">
              <a:latin typeface="Calibri"/>
              <a:cs typeface="Calibri"/>
            </a:endParaRPr>
          </a:p>
          <a:p>
            <a:pPr algn="ctr" marR="379031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answered</a:t>
            </a:r>
            <a:endParaRPr sz="1150">
              <a:latin typeface="Calibri"/>
              <a:cs typeface="Calibri"/>
            </a:endParaRPr>
          </a:p>
          <a:p>
            <a:pPr marL="812800" marR="50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impact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ability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 </a:t>
            </a:r>
            <a:r>
              <a:rPr dirty="0" sz="1150" spc="-25">
                <a:latin typeface="Calibri"/>
                <a:cs typeface="Calibri"/>
              </a:rPr>
              <a:t>as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are </a:t>
            </a:r>
            <a:r>
              <a:rPr dirty="0" sz="1150" spc="-10">
                <a:latin typeface="Calibri"/>
                <a:cs typeface="Calibri"/>
              </a:rPr>
              <a:t>answered.</a:t>
            </a:r>
            <a:endParaRPr sz="1150">
              <a:latin typeface="Calibri"/>
              <a:cs typeface="Calibri"/>
            </a:endParaRPr>
          </a:p>
          <a:p>
            <a:pPr marL="812800" marR="11620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questions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copy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training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downloaded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 marL="12700" marR="2959735" indent="-635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Indicate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>
                <a:latin typeface="Calibri"/>
                <a:cs typeface="Calibri"/>
              </a:rPr>
              <a:t> 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related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Complete the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Overview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Transportation</a:t>
            </a:r>
            <a:r>
              <a:rPr dirty="0" sz="215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Decision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 Form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Indicates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transportation</a:t>
            </a:r>
            <a:endParaRPr sz="1550">
              <a:latin typeface="Calibri"/>
              <a:cs typeface="Calibri"/>
            </a:endParaRPr>
          </a:p>
          <a:p>
            <a:pPr marL="499745" marR="847725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SSD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Partner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District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chosen,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Transportation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 spc="-10">
                <a:latin typeface="Calibri"/>
                <a:cs typeface="Calibri"/>
              </a:rPr>
              <a:t>created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Neither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716" y="1635251"/>
            <a:ext cx="4750308" cy="139674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543040" cy="232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Transportation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Decision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determine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Transportation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needed</a:t>
            </a:r>
            <a:endParaRPr sz="1150">
              <a:latin typeface="Calibri"/>
              <a:cs typeface="Calibri"/>
            </a:endParaRPr>
          </a:p>
          <a:p>
            <a:pPr marL="381000" marR="5080" indent="-12382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Partner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Overview</a:t>
            </a:r>
            <a:endParaRPr sz="1150">
              <a:latin typeface="Calibri"/>
              <a:cs typeface="Calibri"/>
            </a:endParaRPr>
          </a:p>
          <a:p>
            <a:pPr marL="381635" indent="-12382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Transportation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created</a:t>
            </a:r>
            <a:endParaRPr sz="1150">
              <a:latin typeface="Calibri"/>
              <a:cs typeface="Calibri"/>
            </a:endParaRPr>
          </a:p>
          <a:p>
            <a:pPr marL="381000" marR="169545" indent="-12382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8227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Transportation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a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layout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 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transportation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system.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Transportation</a:t>
            </a:r>
            <a:r>
              <a:rPr dirty="0" sz="2150" spc="-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Use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"Add"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only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student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currently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receiving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transportation</a:t>
            </a: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6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Transportation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accommodations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do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appear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form</a:t>
            </a:r>
            <a:endParaRPr sz="1350">
              <a:latin typeface="Calibri"/>
              <a:cs typeface="Calibri"/>
            </a:endParaRPr>
          </a:p>
          <a:p>
            <a:pPr marL="499745" marR="337185" indent="-113664">
              <a:lnSpc>
                <a:spcPts val="1500"/>
              </a:lnSpc>
              <a:spcBef>
                <a:spcPts val="52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enter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secretary’s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email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address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email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IEP,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Amendment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Correction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locked</a:t>
            </a: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Does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print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separate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print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layout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28146" y="1482020"/>
            <a:ext cx="4307840" cy="1631950"/>
            <a:chOff x="1728146" y="1482020"/>
            <a:chExt cx="4307840" cy="16319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87" y="1486662"/>
              <a:ext cx="4298442" cy="16222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730501" y="1484376"/>
              <a:ext cx="4303395" cy="1626870"/>
            </a:xfrm>
            <a:custGeom>
              <a:avLst/>
              <a:gdLst/>
              <a:ahLst/>
              <a:cxnLst/>
              <a:rect l="l" t="t" r="r" b="b"/>
              <a:pathLst>
                <a:path w="4303395" h="1626870">
                  <a:moveTo>
                    <a:pt x="0" y="0"/>
                  </a:moveTo>
                  <a:lnTo>
                    <a:pt x="4303014" y="0"/>
                  </a:lnTo>
                  <a:lnTo>
                    <a:pt x="4303014" y="1626870"/>
                  </a:lnTo>
                  <a:lnTo>
                    <a:pt x="0" y="1626870"/>
                  </a:lnTo>
                  <a:lnTo>
                    <a:pt x="0" y="0"/>
                  </a:lnTo>
                  <a:close/>
                </a:path>
              </a:pathLst>
            </a:custGeom>
            <a:ln w="4711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55434" cy="477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Transportation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2095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 who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>
                <a:latin typeface="Calibri"/>
                <a:cs typeface="Calibri"/>
              </a:rPr>
              <a:t> 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related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either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Partner</a:t>
            </a:r>
            <a:r>
              <a:rPr dirty="0" sz="1150" spc="-10">
                <a:latin typeface="Calibri"/>
                <a:cs typeface="Calibri"/>
              </a:rPr>
              <a:t> district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5"/>
              </a:spcBef>
            </a:pP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 edited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(they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 </a:t>
            </a:r>
            <a:r>
              <a:rPr dirty="0" sz="1150" spc="-25">
                <a:latin typeface="Calibri"/>
                <a:cs typeface="Calibri"/>
              </a:rPr>
              <a:t>IEP </a:t>
            </a:r>
            <a:r>
              <a:rPr dirty="0" sz="1150">
                <a:latin typeface="Calibri"/>
                <a:cs typeface="Calibri"/>
              </a:rPr>
              <a:t>team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Amendment).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"Action"</a:t>
            </a:r>
            <a:endParaRPr sz="1150">
              <a:latin typeface="Calibri"/>
              <a:cs typeface="Calibri"/>
            </a:endParaRPr>
          </a:p>
          <a:p>
            <a:pPr marL="396240" indent="-123825">
              <a:lnSpc>
                <a:spcPct val="100000"/>
              </a:lnSpc>
              <a:buFont typeface="Arial"/>
              <a:buChar char="•"/>
              <a:tabLst>
                <a:tab pos="396875" algn="l"/>
              </a:tabLst>
            </a:pPr>
            <a:r>
              <a:rPr dirty="0" sz="1150">
                <a:latin typeface="Calibri"/>
                <a:cs typeface="Calibri"/>
              </a:rPr>
              <a:t>"Add"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endParaRPr sz="1150">
              <a:latin typeface="Calibri"/>
              <a:cs typeface="Calibri"/>
            </a:endParaRPr>
          </a:p>
          <a:p>
            <a:pPr marL="396240" indent="-1238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6875" algn="l"/>
              </a:tabLst>
            </a:pPr>
            <a:r>
              <a:rPr dirty="0" sz="1150">
                <a:latin typeface="Calibri"/>
                <a:cs typeface="Calibri"/>
              </a:rPr>
              <a:t>"Review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others,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nothing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12700" marR="133350">
              <a:lnSpc>
                <a:spcPct val="100000"/>
              </a:lnSpc>
              <a:spcBef>
                <a:spcPts val="1010"/>
              </a:spcBef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10">
                <a:latin typeface="Calibri"/>
                <a:cs typeface="Calibri"/>
              </a:rPr>
              <a:t> administrator’s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secretary’s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2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responsible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>
                <a:latin typeface="Calibri"/>
                <a:cs typeface="Calibri"/>
              </a:rPr>
              <a:t> in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system.</a:t>
            </a:r>
            <a:endParaRPr sz="1150">
              <a:latin typeface="Calibri"/>
              <a:cs typeface="Calibri"/>
            </a:endParaRPr>
          </a:p>
          <a:p>
            <a:pPr marL="381000" indent="-12509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 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  <a:p>
            <a:pPr marL="381000" marR="120650" indent="-12509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important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making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 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transportation.</a:t>
            </a:r>
            <a:r>
              <a:rPr dirty="0" sz="1150" spc="4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possible transportation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be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delayed.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internal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parent.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wish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"Transportation"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Layout </a:t>
            </a:r>
            <a:r>
              <a:rPr dirty="0" sz="1150">
                <a:latin typeface="Calibri"/>
                <a:cs typeface="Calibri"/>
              </a:rPr>
              <a:t>Chooser.</a:t>
            </a:r>
            <a:r>
              <a:rPr dirty="0" sz="1150" spc="254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 forms.</a:t>
            </a:r>
            <a:r>
              <a:rPr dirty="0" sz="1150" spc="-10">
                <a:latin typeface="Calibri"/>
                <a:cs typeface="Calibri"/>
              </a:rPr>
              <a:t> Transportation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 marR="17399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Placement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(K12)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"No"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100%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participation,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4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>
                <a:latin typeface="Calibri"/>
                <a:cs typeface="Calibri"/>
              </a:rPr>
              <a:t>Enter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percentages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Federal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4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Summary</a:t>
            </a:r>
            <a:endParaRPr sz="100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1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>
                <a:latin typeface="Calibri"/>
                <a:cs typeface="Calibri"/>
              </a:rPr>
              <a:t>Complete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reason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full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participation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not </a:t>
            </a:r>
            <a:r>
              <a:rPr dirty="0" sz="1000" spc="-10">
                <a:latin typeface="Calibri"/>
                <a:cs typeface="Calibri"/>
              </a:rPr>
              <a:t>appropriate</a:t>
            </a:r>
            <a:endParaRPr sz="10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7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Continuum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selection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0" y="1494282"/>
            <a:ext cx="4750308" cy="174726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37" y="4627117"/>
            <a:ext cx="6718934" cy="475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Placement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Considerations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 K‐12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(School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Age)</a:t>
            </a:r>
            <a:r>
              <a:rPr dirty="0" sz="1150" spc="-10" b="1">
                <a:latin typeface="Calibri"/>
                <a:cs typeface="Calibri"/>
              </a:rPr>
              <a:t> students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Three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Overview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IEP</a:t>
            </a:r>
            <a:endParaRPr sz="1150">
              <a:latin typeface="Calibri"/>
              <a:cs typeface="Calibri"/>
            </a:endParaRPr>
          </a:p>
          <a:p>
            <a:pPr marL="441959" marR="5080" indent="-184785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Kindergarten,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three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 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K12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‐ 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150">
                <a:latin typeface="Calibri"/>
                <a:cs typeface="Calibri"/>
              </a:rPr>
              <a:t>Answer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about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100%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35">
                <a:latin typeface="Calibri"/>
                <a:cs typeface="Calibri"/>
              </a:rPr>
              <a:t>ed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remains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disabled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lvl="1" marL="934085" marR="120650" indent="-184785">
              <a:lnSpc>
                <a:spcPct val="100000"/>
              </a:lnSpc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(below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section)</a:t>
            </a:r>
            <a:endParaRPr sz="1150">
              <a:latin typeface="Calibri"/>
              <a:cs typeface="Calibri"/>
            </a:endParaRPr>
          </a:p>
          <a:p>
            <a:pPr lvl="1" marL="933450" marR="3810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dirty="0" u="sng" sz="11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sure</a:t>
            </a:r>
            <a:r>
              <a:rPr dirty="0" u="sng" sz="11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put</a:t>
            </a:r>
            <a:r>
              <a:rPr dirty="0" u="sng" sz="115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numbers</a:t>
            </a:r>
            <a:r>
              <a:rPr dirty="0" u="sng" sz="115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correct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fields</a:t>
            </a:r>
            <a:r>
              <a:rPr dirty="0" u="sng" sz="115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dirty="0" u="sng" sz="11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Regular</a:t>
            </a:r>
            <a:r>
              <a:rPr dirty="0" u="sng" sz="11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</a:t>
            </a:r>
            <a:r>
              <a:rPr dirty="0" u="sng" sz="11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percent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comes</a:t>
            </a:r>
            <a:r>
              <a:rPr dirty="0" u="sng" sz="115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1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dirty="0" u="sng" sz="11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second</a:t>
            </a:r>
            <a:r>
              <a:rPr dirty="0" u="sng" sz="115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1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LRE </a:t>
            </a:r>
            <a:r>
              <a:rPr dirty="0" u="sng" sz="11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table.</a:t>
            </a:r>
            <a:endParaRPr sz="1150">
              <a:latin typeface="Calibri"/>
              <a:cs typeface="Calibri"/>
            </a:endParaRPr>
          </a:p>
          <a:p>
            <a:pPr lvl="1" marL="933450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explaining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100%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participation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appropriate</a:t>
            </a:r>
            <a:endParaRPr sz="1150">
              <a:latin typeface="Calibri"/>
              <a:cs typeface="Calibri"/>
            </a:endParaRPr>
          </a:p>
          <a:p>
            <a:pPr lvl="2" marL="1424305" indent="-184785">
              <a:lnSpc>
                <a:spcPct val="100000"/>
              </a:lnSpc>
              <a:buFont typeface="Arial"/>
              <a:buChar char="•"/>
              <a:tabLst>
                <a:tab pos="1424305" algn="l"/>
                <a:tab pos="1424940" algn="l"/>
              </a:tabLst>
            </a:pPr>
            <a:r>
              <a:rPr dirty="0" sz="1150">
                <a:latin typeface="Calibri"/>
                <a:cs typeface="Calibri"/>
              </a:rPr>
              <a:t>Limited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field</a:t>
            </a:r>
            <a:endParaRPr sz="1150">
              <a:latin typeface="Calibri"/>
              <a:cs typeface="Calibri"/>
            </a:endParaRPr>
          </a:p>
          <a:p>
            <a:pPr lvl="2" marL="1424305" marR="457834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24305" algn="l"/>
                <a:tab pos="142494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space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statement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</a:t>
            </a:r>
            <a:endParaRPr sz="1150">
              <a:latin typeface="Calibri"/>
              <a:cs typeface="Calibri"/>
            </a:endParaRPr>
          </a:p>
          <a:p>
            <a:pPr marL="12700" marR="4040504">
              <a:lnSpc>
                <a:spcPct val="163900"/>
              </a:lnSpc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PE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bottom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considered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80%"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"Selected"</a:t>
            </a:r>
            <a:endParaRPr sz="1150">
              <a:latin typeface="Calibri"/>
              <a:cs typeface="Calibri"/>
            </a:endParaRPr>
          </a:p>
          <a:p>
            <a:pPr marL="442595" marR="7683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"Selected"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Federal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</a:t>
            </a:r>
            <a:endParaRPr sz="1150">
              <a:latin typeface="Calibri"/>
              <a:cs typeface="Calibri"/>
            </a:endParaRPr>
          </a:p>
          <a:p>
            <a:pPr marL="442595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959" algn="l"/>
                <a:tab pos="443230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K‐12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home</a:t>
            </a:r>
            <a:r>
              <a:rPr dirty="0" sz="1150" spc="-10">
                <a:latin typeface="Calibri"/>
                <a:cs typeface="Calibri"/>
              </a:rPr>
              <a:t> school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Placement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(EC)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499745" marR="277495" indent="-113664">
              <a:lnSpc>
                <a:spcPts val="128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"No"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non‐disabled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peers,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>
                <a:latin typeface="Calibri"/>
                <a:cs typeface="Calibri"/>
              </a:rPr>
              <a:t>Enter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number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Special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Ed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minutes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from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LRE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section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Federal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4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Summary</a:t>
            </a:r>
            <a:endParaRPr sz="100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14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>
                <a:latin typeface="Calibri"/>
                <a:cs typeface="Calibri"/>
              </a:rPr>
              <a:t>Enter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reason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regular </a:t>
            </a:r>
            <a:r>
              <a:rPr dirty="0" sz="1000">
                <a:latin typeface="Calibri"/>
                <a:cs typeface="Calibri"/>
              </a:rPr>
              <a:t>ed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setting</a:t>
            </a:r>
            <a:r>
              <a:rPr dirty="0" sz="1000">
                <a:latin typeface="Calibri"/>
                <a:cs typeface="Calibri"/>
              </a:rPr>
              <a:t> is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not </a:t>
            </a:r>
            <a:r>
              <a:rPr dirty="0" sz="1000" spc="-10">
                <a:latin typeface="Calibri"/>
                <a:cs typeface="Calibri"/>
              </a:rPr>
              <a:t>appropriate</a:t>
            </a:r>
            <a:endParaRPr sz="10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8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Physical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participation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Continuum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selection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233" y="1450847"/>
            <a:ext cx="4751070" cy="170230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11620" cy="436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Placement </a:t>
            </a:r>
            <a:r>
              <a:rPr dirty="0" sz="1150" spc="-10" b="1">
                <a:latin typeface="Calibri"/>
                <a:cs typeface="Calibri"/>
              </a:rPr>
              <a:t>Considerations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Early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Childhood </a:t>
            </a:r>
            <a:r>
              <a:rPr dirty="0" sz="1150" spc="-10" b="1">
                <a:latin typeface="Calibri"/>
                <a:cs typeface="Calibri"/>
              </a:rPr>
              <a:t>students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8191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Three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available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Overview.</a:t>
            </a:r>
            <a:r>
              <a:rPr dirty="0" sz="1150" spc="254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Depending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student’s </a:t>
            </a:r>
            <a:r>
              <a:rPr dirty="0" sz="1150">
                <a:latin typeface="Calibri"/>
                <a:cs typeface="Calibri"/>
              </a:rPr>
              <a:t>age,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three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K12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available.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required.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optional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2286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(Does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form?).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Answer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about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extent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26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ed</a:t>
            </a:r>
            <a:endParaRPr sz="1150">
              <a:latin typeface="Calibri"/>
              <a:cs typeface="Calibri"/>
            </a:endParaRPr>
          </a:p>
          <a:p>
            <a:pPr marL="440690" indent="-121920">
              <a:lnSpc>
                <a:spcPct val="100000"/>
              </a:lnSpc>
              <a:buFont typeface="Arial"/>
              <a:buChar char="•"/>
              <a:tabLst>
                <a:tab pos="4413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remains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disabled</a:t>
            </a:r>
            <a:endParaRPr sz="1150">
              <a:latin typeface="Calibri"/>
              <a:cs typeface="Calibri"/>
            </a:endParaRPr>
          </a:p>
          <a:p>
            <a:pPr marL="440690" indent="-1219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3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lvl="1" marL="935355" marR="208915" indent="-128270">
              <a:lnSpc>
                <a:spcPct val="100000"/>
              </a:lnSpc>
              <a:buFont typeface="Arial"/>
              <a:buChar char="•"/>
              <a:tabLst>
                <a:tab pos="93599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(below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section)</a:t>
            </a:r>
            <a:endParaRPr sz="1150">
              <a:latin typeface="Calibri"/>
              <a:cs typeface="Calibri"/>
            </a:endParaRPr>
          </a:p>
          <a:p>
            <a:pPr lvl="1" marL="935355" indent="-1289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3599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</a:t>
            </a:r>
            <a:endParaRPr sz="1150">
              <a:latin typeface="Calibri"/>
              <a:cs typeface="Calibri"/>
            </a:endParaRPr>
          </a:p>
          <a:p>
            <a:pPr lvl="2" marL="142430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24305" algn="l"/>
                <a:tab pos="1424940" algn="l"/>
              </a:tabLst>
            </a:pPr>
            <a:r>
              <a:rPr dirty="0" sz="1150">
                <a:latin typeface="Calibri"/>
                <a:cs typeface="Calibri"/>
              </a:rPr>
              <a:t>Limited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field</a:t>
            </a:r>
            <a:endParaRPr sz="1150">
              <a:latin typeface="Calibri"/>
              <a:cs typeface="Calibri"/>
            </a:endParaRPr>
          </a:p>
          <a:p>
            <a:pPr lvl="2" marL="1424305" marR="349885" indent="-184785">
              <a:lnSpc>
                <a:spcPct val="100000"/>
              </a:lnSpc>
              <a:buFont typeface="Arial"/>
              <a:buChar char="•"/>
              <a:tabLst>
                <a:tab pos="1424305" algn="l"/>
                <a:tab pos="142494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space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statement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Participation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Physical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must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Notification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‐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Participants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participants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invited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SSD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77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Note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participants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excused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5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line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"Other"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available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707" y="1554480"/>
            <a:ext cx="4072128" cy="153619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547411"/>
            <a:ext cx="6677025" cy="489712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150" spc="-10" b="1">
                <a:latin typeface="Calibri"/>
                <a:cs typeface="Calibri"/>
              </a:rPr>
              <a:t>Participants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participants</a:t>
            </a:r>
            <a:r>
              <a:rPr dirty="0" sz="1150">
                <a:latin typeface="Calibri"/>
                <a:cs typeface="Calibri"/>
              </a:rPr>
              <a:t> being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</a:t>
            </a:r>
            <a:r>
              <a:rPr dirty="0" sz="1150" spc="-25">
                <a:latin typeface="Calibri"/>
                <a:cs typeface="Calibri"/>
              </a:rPr>
              <a:t>SSD</a:t>
            </a:r>
            <a:endParaRPr sz="1150">
              <a:latin typeface="Calibri"/>
              <a:cs typeface="Calibri"/>
            </a:endParaRPr>
          </a:p>
          <a:p>
            <a:pPr marL="565150" marR="306070" indent="-184785">
              <a:lnSpc>
                <a:spcPct val="100000"/>
              </a:lnSpc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practice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teachers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aren’t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who </a:t>
            </a:r>
            <a:r>
              <a:rPr dirty="0" sz="1150">
                <a:latin typeface="Calibri"/>
                <a:cs typeface="Calibri"/>
              </a:rPr>
              <a:t>might</a:t>
            </a:r>
            <a:r>
              <a:rPr dirty="0" sz="1150" spc="-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(principal,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etc.)</a:t>
            </a:r>
            <a:endParaRPr sz="1150">
              <a:latin typeface="Calibri"/>
              <a:cs typeface="Calibri"/>
            </a:endParaRPr>
          </a:p>
          <a:p>
            <a:pPr marL="565150" marR="28130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"Individual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interpret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."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teacher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Psych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reevaluation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being discussed</a:t>
            </a:r>
            <a:endParaRPr sz="1150">
              <a:latin typeface="Calibri"/>
              <a:cs typeface="Calibri"/>
            </a:endParaRPr>
          </a:p>
          <a:p>
            <a:pPr marL="565150" marR="29527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 spc="-10">
                <a:latin typeface="Calibri"/>
                <a:cs typeface="Calibri"/>
              </a:rPr>
              <a:t>Component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Representative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usually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counselor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principal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partner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in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teacher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first!</a:t>
            </a:r>
            <a:endParaRPr sz="1150">
              <a:latin typeface="Calibri"/>
              <a:cs typeface="Calibri"/>
            </a:endParaRPr>
          </a:p>
          <a:p>
            <a:pPr marL="56515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Representative: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practice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Administrator,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Teacher</a:t>
            </a:r>
            <a:endParaRPr sz="1150">
              <a:latin typeface="Calibri"/>
              <a:cs typeface="Calibri"/>
            </a:endParaRPr>
          </a:p>
          <a:p>
            <a:pPr marL="56515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Non‐Public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representative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(for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SNAP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only):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representative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private</a:t>
            </a:r>
            <a:r>
              <a:rPr dirty="0" sz="1150" spc="-10">
                <a:latin typeface="Calibri"/>
                <a:cs typeface="Calibri"/>
              </a:rPr>
              <a:t> school</a:t>
            </a:r>
            <a:endParaRPr sz="1150">
              <a:latin typeface="Calibri"/>
              <a:cs typeface="Calibri"/>
            </a:endParaRPr>
          </a:p>
          <a:p>
            <a:pPr marL="565150" marR="67310" indent="-184785">
              <a:lnSpc>
                <a:spcPct val="100000"/>
              </a:lnSpc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Student: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16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(autofills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purpose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meeting)</a:t>
            </a:r>
            <a:endParaRPr sz="1150">
              <a:latin typeface="Calibri"/>
              <a:cs typeface="Calibri"/>
            </a:endParaRPr>
          </a:p>
          <a:p>
            <a:pPr marL="564515" marR="5080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Agency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Representative: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training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elsewhere.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are </a:t>
            </a:r>
            <a:r>
              <a:rPr dirty="0" sz="1150">
                <a:latin typeface="Calibri"/>
                <a:cs typeface="Calibri"/>
              </a:rPr>
              <a:t>disabled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(grey), 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"Consider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56515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4515" algn="l"/>
                <a:tab pos="565150" algn="l"/>
              </a:tabLst>
            </a:pPr>
            <a:r>
              <a:rPr dirty="0" sz="1150">
                <a:latin typeface="Calibri"/>
                <a:cs typeface="Calibri"/>
              </a:rPr>
              <a:t>Part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Representative: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under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3</a:t>
            </a:r>
            <a:endParaRPr sz="1150">
              <a:latin typeface="Calibri"/>
              <a:cs typeface="Calibri"/>
            </a:endParaRPr>
          </a:p>
          <a:p>
            <a:pPr marL="56515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Provider: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SLP,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etc.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students</a:t>
            </a:r>
            <a:endParaRPr sz="1150">
              <a:latin typeface="Calibri"/>
              <a:cs typeface="Calibri"/>
            </a:endParaRPr>
          </a:p>
          <a:p>
            <a:pPr marL="565150" indent="-185420">
              <a:lnSpc>
                <a:spcPct val="100000"/>
              </a:lnSpc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 teachers)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space</a:t>
            </a:r>
            <a:endParaRPr sz="1150">
              <a:latin typeface="Calibri"/>
              <a:cs typeface="Calibri"/>
            </a:endParaRPr>
          </a:p>
          <a:p>
            <a:pPr marL="12700" marR="5334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Note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asterisks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indicating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participants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agreement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partner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(aka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Big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3)</a:t>
            </a:r>
            <a:endParaRPr sz="1150">
              <a:latin typeface="Calibri"/>
              <a:cs typeface="Calibri"/>
            </a:endParaRPr>
          </a:p>
          <a:p>
            <a:pPr marL="565150" marR="51435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signed</a:t>
            </a:r>
            <a:r>
              <a:rPr dirty="0" u="sng" sz="1150" spc="-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necessary</a:t>
            </a:r>
            <a:endParaRPr sz="1150">
              <a:latin typeface="Calibri"/>
              <a:cs typeface="Calibri"/>
            </a:endParaRPr>
          </a:p>
          <a:p>
            <a:pPr marL="565150" indent="-1866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agree 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rescheduled</a:t>
            </a:r>
            <a:endParaRPr sz="1150">
              <a:latin typeface="Calibri"/>
              <a:cs typeface="Calibri"/>
            </a:endParaRPr>
          </a:p>
          <a:p>
            <a:pPr marL="97790" marR="80010">
              <a:lnSpc>
                <a:spcPct val="98600"/>
              </a:lnSpc>
              <a:spcBef>
                <a:spcPts val="650"/>
              </a:spcBef>
            </a:pPr>
            <a:r>
              <a:rPr dirty="0" sz="850" spc="-20">
                <a:latin typeface="Calibri"/>
                <a:cs typeface="Calibri"/>
              </a:rPr>
              <a:t>DESE</a:t>
            </a:r>
            <a:r>
              <a:rPr dirty="0" sz="850" spc="-3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Reminder: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The </a:t>
            </a:r>
            <a:r>
              <a:rPr dirty="0" sz="850" spc="-10">
                <a:latin typeface="Calibri"/>
                <a:cs typeface="Calibri"/>
              </a:rPr>
              <a:t>Family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Educational</a:t>
            </a:r>
            <a:r>
              <a:rPr dirty="0" sz="850" spc="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Rights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and</a:t>
            </a:r>
            <a:r>
              <a:rPr dirty="0" sz="850" spc="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Privacy </a:t>
            </a:r>
            <a:r>
              <a:rPr dirty="0" sz="850">
                <a:latin typeface="Calibri"/>
                <a:cs typeface="Calibri"/>
              </a:rPr>
              <a:t>Act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20">
                <a:latin typeface="Calibri"/>
                <a:cs typeface="Calibri"/>
              </a:rPr>
              <a:t>(FERPA)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requires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that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a</a:t>
            </a:r>
            <a:r>
              <a:rPr dirty="0" sz="850" spc="-10">
                <a:latin typeface="Calibri"/>
                <a:cs typeface="Calibri"/>
              </a:rPr>
              <a:t> written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Release</a:t>
            </a:r>
            <a:r>
              <a:rPr dirty="0" sz="850">
                <a:latin typeface="Calibri"/>
                <a:cs typeface="Calibri"/>
              </a:rPr>
              <a:t> of </a:t>
            </a:r>
            <a:r>
              <a:rPr dirty="0" sz="850" spc="-10">
                <a:latin typeface="Calibri"/>
                <a:cs typeface="Calibri"/>
              </a:rPr>
              <a:t>Information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MUST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be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obtained</a:t>
            </a:r>
            <a:r>
              <a:rPr dirty="0" sz="850" spc="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for</a:t>
            </a:r>
            <a:r>
              <a:rPr dirty="0" sz="850" spc="-10">
                <a:latin typeface="Calibri"/>
                <a:cs typeface="Calibri"/>
              </a:rPr>
              <a:t> other</a:t>
            </a:r>
            <a:r>
              <a:rPr dirty="0" sz="850" spc="50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persons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invited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by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the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parent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or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SSD</a:t>
            </a:r>
            <a:r>
              <a:rPr dirty="0" sz="850" spc="-3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to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share confidential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information</a:t>
            </a:r>
            <a:r>
              <a:rPr dirty="0" sz="850">
                <a:latin typeface="Calibri"/>
                <a:cs typeface="Calibri"/>
              </a:rPr>
              <a:t> at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the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IEP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meeting.</a:t>
            </a:r>
            <a:r>
              <a:rPr dirty="0" sz="850" spc="15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When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inviting</a:t>
            </a:r>
            <a:r>
              <a:rPr dirty="0" sz="850">
                <a:latin typeface="Calibri"/>
                <a:cs typeface="Calibri"/>
              </a:rPr>
              <a:t> an</a:t>
            </a:r>
            <a:r>
              <a:rPr dirty="0" sz="850" spc="-10">
                <a:latin typeface="Calibri"/>
                <a:cs typeface="Calibri"/>
              </a:rPr>
              <a:t> outside agency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to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discuss post‐secondary</a:t>
            </a:r>
            <a:r>
              <a:rPr dirty="0" sz="850" spc="50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transition</a:t>
            </a:r>
            <a:r>
              <a:rPr dirty="0" sz="850" spc="-3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needs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and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services,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a</a:t>
            </a:r>
            <a:r>
              <a:rPr dirty="0" sz="850" spc="-10">
                <a:latin typeface="Calibri"/>
                <a:cs typeface="Calibri"/>
              </a:rPr>
              <a:t> separate</a:t>
            </a:r>
            <a:r>
              <a:rPr dirty="0" sz="850" spc="-3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authorization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is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required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for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each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IEP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meeting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held.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The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Student</a:t>
            </a:r>
            <a:r>
              <a:rPr dirty="0" sz="850" spc="-3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Information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Exchange Form</a:t>
            </a:r>
            <a:r>
              <a:rPr dirty="0" sz="850" spc="-3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can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be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found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-25">
                <a:latin typeface="Calibri"/>
                <a:cs typeface="Calibri"/>
              </a:rPr>
              <a:t>at</a:t>
            </a:r>
            <a:r>
              <a:rPr dirty="0" sz="850" spc="50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SSD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Life&gt;Resources&gt;Forms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or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by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searching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the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site.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Prior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Written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Notice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Prior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Written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Notice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specifically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IEPs</a:t>
            </a:r>
            <a:endParaRPr sz="1350">
              <a:latin typeface="Calibri"/>
              <a:cs typeface="Calibri"/>
            </a:endParaRPr>
          </a:p>
          <a:p>
            <a:pPr marL="499745" marR="585470" indent="-113664">
              <a:lnSpc>
                <a:spcPts val="1330"/>
              </a:lnSpc>
              <a:spcBef>
                <a:spcPts val="4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options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proposed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refused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actions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limited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but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"Other"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option.</a:t>
            </a:r>
            <a:r>
              <a:rPr dirty="0" sz="1350" spc="3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Only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option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chosen.</a:t>
            </a: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21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text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boxes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expand</a:t>
            </a:r>
            <a:endParaRPr sz="1350">
              <a:latin typeface="Calibri"/>
              <a:cs typeface="Calibri"/>
            </a:endParaRPr>
          </a:p>
          <a:p>
            <a:pPr marL="499745" indent="-113664">
              <a:lnSpc>
                <a:spcPct val="100000"/>
              </a:lnSpc>
              <a:spcBef>
                <a:spcPts val="204"/>
              </a:spcBef>
              <a:buClr>
                <a:srgbClr val="266E8B"/>
              </a:buClr>
              <a:buFont typeface="Arial"/>
              <a:buChar char="•"/>
              <a:tabLst>
                <a:tab pos="499745" algn="l"/>
              </a:tabLst>
            </a:pPr>
            <a:r>
              <a:rPr dirty="0" sz="1350">
                <a:latin typeface="Calibri"/>
                <a:cs typeface="Calibri"/>
              </a:rPr>
              <a:t>Five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available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inside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IEP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558289"/>
            <a:ext cx="4750308" cy="131292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79565" cy="321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Prior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Written </a:t>
            </a:r>
            <a:r>
              <a:rPr dirty="0" sz="1150" spc="-10" b="1">
                <a:latin typeface="Calibri"/>
                <a:cs typeface="Calibri"/>
              </a:rPr>
              <a:t>Notice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PWN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IEP/Amendment/Correction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 specifically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 in an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Proposed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Refused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limited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needed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character</a:t>
            </a:r>
            <a:r>
              <a:rPr dirty="0" sz="1150" spc="-10">
                <a:latin typeface="Calibri"/>
                <a:cs typeface="Calibri"/>
              </a:rPr>
              <a:t> limit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PWNs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student"s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20">
                <a:latin typeface="Calibri"/>
                <a:cs typeface="Calibri"/>
              </a:rPr>
              <a:t> page</a:t>
            </a:r>
            <a:endParaRPr sz="1150">
              <a:latin typeface="Calibri"/>
              <a:cs typeface="Calibri"/>
            </a:endParaRPr>
          </a:p>
          <a:p>
            <a:pPr lvl="1" marL="9334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PWNs</a:t>
            </a:r>
            <a:endParaRPr sz="1150">
              <a:latin typeface="Calibri"/>
              <a:cs typeface="Calibri"/>
            </a:endParaRPr>
          </a:p>
          <a:p>
            <a:pPr lvl="1" marL="934085" marR="206375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reached</a:t>
            </a:r>
            <a:endParaRPr sz="1150">
              <a:latin typeface="Calibri"/>
              <a:cs typeface="Calibri"/>
            </a:endParaRPr>
          </a:p>
          <a:p>
            <a:pPr lvl="1" marL="933450" marR="216535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1150">
                <a:latin typeface="Calibri"/>
                <a:cs typeface="Calibri"/>
              </a:rPr>
              <a:t>Further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PWNs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User</a:t>
            </a:r>
            <a:r>
              <a:rPr dirty="0" sz="115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Created</a:t>
            </a:r>
            <a:r>
              <a:rPr dirty="0" sz="115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Events</a:t>
            </a:r>
            <a:r>
              <a:rPr dirty="0" sz="115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Quick</a:t>
            </a:r>
            <a:r>
              <a:rPr dirty="0" sz="115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C00000"/>
                </a:solidFill>
                <a:latin typeface="Calibri"/>
                <a:cs typeface="Calibri"/>
              </a:rPr>
              <a:t>Start </a:t>
            </a:r>
            <a:r>
              <a:rPr dirty="0" sz="1150" spc="-20" b="1">
                <a:solidFill>
                  <a:srgbClr val="C00000"/>
                </a:solidFill>
                <a:latin typeface="Calibri"/>
                <a:cs typeface="Calibri"/>
              </a:rPr>
              <a:t>Card</a:t>
            </a:r>
            <a:endParaRPr sz="1150">
              <a:latin typeface="Calibri"/>
              <a:cs typeface="Calibri"/>
            </a:endParaRPr>
          </a:p>
          <a:p>
            <a:pPr marL="441959" marR="622935" indent="-18478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PWNs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do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not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 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original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IEP)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PWNs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do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Correction.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PWN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Waiver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4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parent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waives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10‐day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waiting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period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"Time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requirement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waived"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Written </a:t>
            </a:r>
            <a:r>
              <a:rPr dirty="0" sz="1350" spc="-10">
                <a:latin typeface="Calibri"/>
                <a:cs typeface="Calibri"/>
              </a:rPr>
              <a:t>Waiver,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Verbal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Waiver or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both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Complete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fields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0" y="1495805"/>
            <a:ext cx="4750308" cy="1800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588125" cy="4351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Prior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Written Notice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Waiver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10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Day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Period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algn="just" marL="12700" marR="15367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type,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amount</a:t>
            </a:r>
            <a:r>
              <a:rPr dirty="0" sz="1150" spc="-25">
                <a:latin typeface="Calibri"/>
                <a:cs typeface="Calibri"/>
              </a:rPr>
              <a:t> or </a:t>
            </a:r>
            <a:r>
              <a:rPr dirty="0" sz="1150">
                <a:latin typeface="Calibri"/>
                <a:cs typeface="Calibri"/>
              </a:rPr>
              <a:t>location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etc.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(refer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training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Administrator</a:t>
            </a:r>
            <a:r>
              <a:rPr dirty="0" sz="1150" spc="-25">
                <a:latin typeface="Calibri"/>
                <a:cs typeface="Calibri"/>
              </a:rPr>
              <a:t> for </a:t>
            </a:r>
            <a:r>
              <a:rPr dirty="0" sz="1150">
                <a:latin typeface="Calibri"/>
                <a:cs typeface="Calibri"/>
              </a:rPr>
              <a:t>clarification).</a:t>
            </a:r>
            <a:r>
              <a:rPr dirty="0" sz="1150" spc="20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Legally,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action.</a:t>
            </a:r>
            <a:endParaRPr sz="11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However,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ten‐day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waived by 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parent/guardian/18+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old </a:t>
            </a:r>
            <a:r>
              <a:rPr dirty="0" sz="1150" spc="-10">
                <a:latin typeface="Calibri"/>
                <a:cs typeface="Calibri"/>
              </a:rPr>
              <a:t>student.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algn="just" marL="12700" marR="150495" indent="-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obtained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writing,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verbally,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both.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begin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reflect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this.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NOA.</a:t>
            </a:r>
            <a:endParaRPr sz="1150">
              <a:latin typeface="Calibri"/>
              <a:cs typeface="Calibri"/>
            </a:endParaRPr>
          </a:p>
          <a:p>
            <a:pPr marL="381000" indent="-12382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"Time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waived"</a:t>
            </a:r>
            <a:endParaRPr sz="1150">
              <a:latin typeface="Calibri"/>
              <a:cs typeface="Calibri"/>
            </a:endParaRPr>
          </a:p>
          <a:p>
            <a:pPr lvl="1" marL="995044" indent="-18415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lvl="1" marL="995044" indent="-18415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Choose </a:t>
            </a:r>
            <a:r>
              <a:rPr dirty="0" sz="1150" spc="-10">
                <a:latin typeface="Calibri"/>
                <a:cs typeface="Calibri"/>
              </a:rPr>
              <a:t>"Written",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"Verbal",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both</a:t>
            </a:r>
            <a:endParaRPr sz="1150">
              <a:latin typeface="Calibri"/>
              <a:cs typeface="Calibri"/>
            </a:endParaRPr>
          </a:p>
          <a:p>
            <a:pPr lvl="1" marL="994410" indent="-18415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section/sections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lvl="1" marL="994410" indent="-18415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depending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section(s)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chosen</a:t>
            </a:r>
            <a:endParaRPr sz="1150">
              <a:latin typeface="Calibri"/>
              <a:cs typeface="Calibri"/>
            </a:endParaRPr>
          </a:p>
          <a:p>
            <a:pPr lvl="1" marL="995044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94410" algn="l"/>
                <a:tab pos="995680" algn="l"/>
              </a:tabLst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</a:t>
            </a:r>
            <a:r>
              <a:rPr dirty="0" sz="1150" spc="-10">
                <a:latin typeface="Calibri"/>
                <a:cs typeface="Calibri"/>
              </a:rPr>
              <a:t>"optional"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by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Status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found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Additional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Information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Page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Blank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page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unlimited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box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overflow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pages</a:t>
            </a:r>
            <a:endParaRPr sz="1550">
              <a:latin typeface="Calibri"/>
              <a:cs typeface="Calibri"/>
            </a:endParaRPr>
          </a:p>
          <a:p>
            <a:pPr marL="499745" marR="866140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Sometimes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include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DESE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Phoenix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updated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141" y="1777745"/>
            <a:ext cx="4750308" cy="8991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86550" cy="390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Additional</a:t>
            </a:r>
            <a:r>
              <a:rPr dirty="0" sz="1150" spc="-4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Information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blank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 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variety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</a:t>
            </a:r>
            <a:r>
              <a:rPr dirty="0" sz="1150" spc="-10">
                <a:latin typeface="Calibri"/>
                <a:cs typeface="Calibri"/>
              </a:rPr>
              <a:t>purposes.</a:t>
            </a:r>
            <a:endParaRPr sz="1150">
              <a:latin typeface="Calibri"/>
              <a:cs typeface="Calibri"/>
            </a:endParaRPr>
          </a:p>
          <a:p>
            <a:pPr marL="502920" marR="125095" indent="-24574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2920" algn="l"/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If 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run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room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the</a:t>
            </a:r>
            <a:r>
              <a:rPr dirty="0" sz="1150" spc="-10">
                <a:latin typeface="Calibri"/>
                <a:cs typeface="Calibri"/>
              </a:rPr>
              <a:t> 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here. 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rare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textboxes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unlimited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characters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 are 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limited,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pages.</a:t>
            </a:r>
            <a:endParaRPr sz="1150">
              <a:latin typeface="Calibri"/>
              <a:cs typeface="Calibri"/>
            </a:endParaRPr>
          </a:p>
          <a:p>
            <a:pPr marL="502920" indent="-2457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2920" algn="l"/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Administrator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 marL="502920" marR="5080" indent="-24574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2920" algn="l"/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Sometimes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immediately.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you </a:t>
            </a:r>
            <a:r>
              <a:rPr dirty="0" sz="1150">
                <a:latin typeface="Calibri"/>
                <a:cs typeface="Calibri"/>
              </a:rPr>
              <a:t>may 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directed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 SSD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Administrator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something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until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released.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Title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unlimited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character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12700" marR="10350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is</a:t>
            </a:r>
            <a:r>
              <a:rPr dirty="0" sz="1150" spc="-10">
                <a:latin typeface="Calibri"/>
                <a:cs typeface="Calibri"/>
              </a:rPr>
              <a:t> "optional"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form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 be reset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by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Status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found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Validation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anytime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Should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always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done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locking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catch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errors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Status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"Not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Modified"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Validation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done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Validation</a:t>
            </a:r>
            <a:r>
              <a:rPr dirty="0" sz="1550" spc="30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Check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94510" y="1433322"/>
            <a:ext cx="4097020" cy="1804035"/>
            <a:chOff x="1794510" y="1433322"/>
            <a:chExt cx="4097020" cy="18040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4510" y="1433322"/>
              <a:ext cx="4072128" cy="180365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243322" y="3057905"/>
              <a:ext cx="638810" cy="170180"/>
            </a:xfrm>
            <a:custGeom>
              <a:avLst/>
              <a:gdLst/>
              <a:ahLst/>
              <a:cxnLst/>
              <a:rect l="l" t="t" r="r" b="b"/>
              <a:pathLst>
                <a:path w="638810" h="170180">
                  <a:moveTo>
                    <a:pt x="0" y="28194"/>
                  </a:moveTo>
                  <a:lnTo>
                    <a:pt x="2274" y="17359"/>
                  </a:lnTo>
                  <a:lnTo>
                    <a:pt x="8477" y="8382"/>
                  </a:lnTo>
                  <a:lnTo>
                    <a:pt x="17680" y="2262"/>
                  </a:lnTo>
                  <a:lnTo>
                    <a:pt x="28956" y="0"/>
                  </a:lnTo>
                  <a:lnTo>
                    <a:pt x="610362" y="0"/>
                  </a:lnTo>
                  <a:lnTo>
                    <a:pt x="621518" y="2262"/>
                  </a:lnTo>
                  <a:lnTo>
                    <a:pt x="630459" y="8382"/>
                  </a:lnTo>
                  <a:lnTo>
                    <a:pt x="636400" y="17359"/>
                  </a:lnTo>
                  <a:lnTo>
                    <a:pt x="638556" y="28194"/>
                  </a:lnTo>
                  <a:lnTo>
                    <a:pt x="638556" y="141732"/>
                  </a:lnTo>
                  <a:lnTo>
                    <a:pt x="636400" y="152566"/>
                  </a:lnTo>
                  <a:lnTo>
                    <a:pt x="630459" y="161544"/>
                  </a:lnTo>
                  <a:lnTo>
                    <a:pt x="621518" y="167663"/>
                  </a:lnTo>
                  <a:lnTo>
                    <a:pt x="610362" y="169926"/>
                  </a:lnTo>
                  <a:lnTo>
                    <a:pt x="28956" y="169926"/>
                  </a:lnTo>
                  <a:lnTo>
                    <a:pt x="17680" y="167663"/>
                  </a:lnTo>
                  <a:lnTo>
                    <a:pt x="8477" y="161544"/>
                  </a:lnTo>
                  <a:lnTo>
                    <a:pt x="2274" y="152566"/>
                  </a:lnTo>
                  <a:lnTo>
                    <a:pt x="0" y="141732"/>
                  </a:lnTo>
                  <a:lnTo>
                    <a:pt x="0" y="28194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45558" y="1529334"/>
              <a:ext cx="563245" cy="1453515"/>
            </a:xfrm>
            <a:custGeom>
              <a:avLst/>
              <a:gdLst/>
              <a:ahLst/>
              <a:cxnLst/>
              <a:rect l="l" t="t" r="r" b="b"/>
              <a:pathLst>
                <a:path w="563245" h="1453514">
                  <a:moveTo>
                    <a:pt x="0" y="93725"/>
                  </a:moveTo>
                  <a:lnTo>
                    <a:pt x="7358" y="57221"/>
                  </a:lnTo>
                  <a:lnTo>
                    <a:pt x="27432" y="27431"/>
                  </a:lnTo>
                  <a:lnTo>
                    <a:pt x="57221" y="7358"/>
                  </a:lnTo>
                  <a:lnTo>
                    <a:pt x="93726" y="0"/>
                  </a:lnTo>
                  <a:lnTo>
                    <a:pt x="469392" y="0"/>
                  </a:lnTo>
                  <a:lnTo>
                    <a:pt x="505896" y="7358"/>
                  </a:lnTo>
                  <a:lnTo>
                    <a:pt x="535686" y="27431"/>
                  </a:lnTo>
                  <a:lnTo>
                    <a:pt x="555759" y="57221"/>
                  </a:lnTo>
                  <a:lnTo>
                    <a:pt x="563118" y="93725"/>
                  </a:lnTo>
                  <a:lnTo>
                    <a:pt x="563118" y="1359408"/>
                  </a:lnTo>
                  <a:lnTo>
                    <a:pt x="555759" y="1395912"/>
                  </a:lnTo>
                  <a:lnTo>
                    <a:pt x="535686" y="1425702"/>
                  </a:lnTo>
                  <a:lnTo>
                    <a:pt x="505896" y="1445775"/>
                  </a:lnTo>
                  <a:lnTo>
                    <a:pt x="469392" y="1453134"/>
                  </a:lnTo>
                  <a:lnTo>
                    <a:pt x="93726" y="1453134"/>
                  </a:lnTo>
                  <a:lnTo>
                    <a:pt x="57221" y="1445775"/>
                  </a:lnTo>
                  <a:lnTo>
                    <a:pt x="27432" y="1425702"/>
                  </a:lnTo>
                  <a:lnTo>
                    <a:pt x="7358" y="1395912"/>
                  </a:lnTo>
                  <a:lnTo>
                    <a:pt x="0" y="1359408"/>
                  </a:lnTo>
                  <a:lnTo>
                    <a:pt x="0" y="93725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17651" y="4627117"/>
            <a:ext cx="6674484" cy="3729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Validation </a:t>
            </a:r>
            <a:r>
              <a:rPr dirty="0" sz="1150" spc="-10" b="1">
                <a:latin typeface="Calibri"/>
                <a:cs typeface="Calibri"/>
              </a:rPr>
              <a:t>Check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Validation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done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anytime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 screen,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Overview.</a:t>
            </a:r>
            <a:endParaRPr sz="1150">
              <a:latin typeface="Calibri"/>
              <a:cs typeface="Calibri"/>
            </a:endParaRPr>
          </a:p>
          <a:p>
            <a:pPr marL="491490" marR="57785" indent="-246379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sure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technically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required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completed.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content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of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legally</a:t>
            </a:r>
            <a:r>
              <a:rPr dirty="0" sz="1150" spc="-10">
                <a:latin typeface="Calibri"/>
                <a:cs typeface="Calibri"/>
              </a:rPr>
              <a:t> compliant.</a:t>
            </a:r>
            <a:endParaRPr sz="1150">
              <a:latin typeface="Calibri"/>
              <a:cs typeface="Calibri"/>
            </a:endParaRPr>
          </a:p>
          <a:p>
            <a:pPr marL="491490" marR="5080" indent="-246379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locking.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made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 spc="-10">
                <a:latin typeface="Calibri"/>
                <a:cs typeface="Calibri"/>
              </a:rPr>
              <a:t>performed.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Overview</a:t>
            </a:r>
            <a:endParaRPr sz="1150">
              <a:latin typeface="Calibri"/>
              <a:cs typeface="Calibri"/>
            </a:endParaRPr>
          </a:p>
          <a:p>
            <a:pPr marL="492125" indent="-23685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2125" algn="l"/>
                <a:tab pos="492759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Overview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Panel</a:t>
            </a:r>
            <a:endParaRPr sz="1150">
              <a:latin typeface="Calibri"/>
              <a:cs typeface="Calibri"/>
            </a:endParaRPr>
          </a:p>
          <a:p>
            <a:pPr lvl="1" marL="852169" marR="306070" indent="-24257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169" algn="l"/>
                <a:tab pos="85280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point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reflects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was </a:t>
            </a:r>
            <a:r>
              <a:rPr dirty="0" sz="1150">
                <a:latin typeface="Calibri"/>
                <a:cs typeface="Calibri"/>
              </a:rPr>
              <a:t>opened.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again.</a:t>
            </a:r>
            <a:endParaRPr sz="1150">
              <a:latin typeface="Calibri"/>
              <a:cs typeface="Calibri"/>
            </a:endParaRPr>
          </a:p>
          <a:p>
            <a:pPr lvl="1" marL="852169" marR="138430" indent="-24257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852169" algn="l"/>
                <a:tab pos="85280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reopened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"NOT </a:t>
            </a:r>
            <a:r>
              <a:rPr dirty="0" sz="1150">
                <a:latin typeface="Calibri"/>
                <a:cs typeface="Calibri"/>
              </a:rPr>
              <a:t>COMPLIANT"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done.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Check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button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ts val="254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If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Event</a:t>
            </a:r>
            <a:r>
              <a:rPr dirty="0" sz="215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Fails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endParaRPr sz="2150">
              <a:latin typeface="Calibri"/>
              <a:cs typeface="Calibri"/>
            </a:endParaRPr>
          </a:p>
          <a:p>
            <a:pPr marL="3882390" indent="-113664">
              <a:lnSpc>
                <a:spcPts val="1820"/>
              </a:lnSpc>
              <a:buClr>
                <a:srgbClr val="266E8B"/>
              </a:buClr>
              <a:buFont typeface="Arial"/>
              <a:buChar char="•"/>
              <a:tabLst>
                <a:tab pos="3882390" algn="l"/>
              </a:tabLst>
            </a:pPr>
            <a:r>
              <a:rPr dirty="0" sz="1550" b="1">
                <a:latin typeface="Calibri"/>
                <a:cs typeface="Calibri"/>
              </a:rPr>
              <a:t>Errors</a:t>
            </a:r>
            <a:r>
              <a:rPr dirty="0" sz="1550" spc="60" b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window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opens</a:t>
            </a:r>
            <a:endParaRPr sz="1550">
              <a:latin typeface="Calibri"/>
              <a:cs typeface="Calibri"/>
            </a:endParaRPr>
          </a:p>
          <a:p>
            <a:pPr marL="3882390" marR="158115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3882390" algn="l"/>
              </a:tabLst>
            </a:pP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screen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resolve errors</a:t>
            </a:r>
            <a:endParaRPr sz="1550">
              <a:latin typeface="Calibri"/>
              <a:cs typeface="Calibri"/>
            </a:endParaRPr>
          </a:p>
          <a:p>
            <a:pPr lvl="1" marL="4108450" marR="182880" indent="-113664">
              <a:lnSpc>
                <a:spcPts val="1500"/>
              </a:lnSpc>
              <a:spcBef>
                <a:spcPts val="260"/>
              </a:spcBef>
              <a:buClr>
                <a:srgbClr val="266E8B"/>
              </a:buClr>
              <a:buFont typeface="Arial"/>
              <a:buChar char="•"/>
              <a:tabLst>
                <a:tab pos="4109085" algn="l"/>
              </a:tabLst>
            </a:pPr>
            <a:r>
              <a:rPr dirty="0" sz="1350">
                <a:latin typeface="Calibri"/>
                <a:cs typeface="Calibri"/>
              </a:rPr>
              <a:t>Contact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Service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Desk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for </a:t>
            </a:r>
            <a:r>
              <a:rPr dirty="0" sz="1350">
                <a:latin typeface="Calibri"/>
                <a:cs typeface="Calibri"/>
              </a:rPr>
              <a:t>assistance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needed</a:t>
            </a:r>
            <a:endParaRPr sz="1350">
              <a:latin typeface="Calibri"/>
              <a:cs typeface="Calibri"/>
            </a:endParaRPr>
          </a:p>
          <a:p>
            <a:pPr marL="3882390" marR="491490" indent="-113664">
              <a:lnSpc>
                <a:spcPts val="1710"/>
              </a:lnSpc>
              <a:spcBef>
                <a:spcPts val="484"/>
              </a:spcBef>
              <a:buClr>
                <a:srgbClr val="266E8B"/>
              </a:buClr>
              <a:buFont typeface="Arial"/>
              <a:buChar char="•"/>
              <a:tabLst>
                <a:tab pos="3882390" algn="l"/>
              </a:tabLst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Event </a:t>
            </a:r>
            <a:r>
              <a:rPr dirty="0" sz="1550">
                <a:latin typeface="Calibri"/>
                <a:cs typeface="Calibri"/>
              </a:rPr>
              <a:t>Overview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select </a:t>
            </a:r>
            <a:r>
              <a:rPr dirty="0" sz="1550">
                <a:latin typeface="Calibri"/>
                <a:cs typeface="Calibri"/>
              </a:rPr>
              <a:t>Validation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Check</a:t>
            </a:r>
            <a:endParaRPr sz="1550">
              <a:latin typeface="Calibri"/>
              <a:cs typeface="Calibri"/>
            </a:endParaRPr>
          </a:p>
          <a:p>
            <a:pPr marL="3882390" marR="288290" indent="-113664">
              <a:lnSpc>
                <a:spcPts val="1710"/>
              </a:lnSpc>
              <a:spcBef>
                <a:spcPts val="500"/>
              </a:spcBef>
              <a:buClr>
                <a:srgbClr val="266E8B"/>
              </a:buClr>
              <a:buFont typeface="Arial"/>
              <a:buChar char="•"/>
              <a:tabLst>
                <a:tab pos="3883025" algn="l"/>
              </a:tabLst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validation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check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successful,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continue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613" y="1754123"/>
            <a:ext cx="3487674" cy="180365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50355" cy="280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Meeting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 Not </a:t>
            </a:r>
            <a:r>
              <a:rPr dirty="0" sz="1150" spc="-10" b="1">
                <a:latin typeface="Calibri"/>
                <a:cs typeface="Calibri"/>
              </a:rPr>
              <a:t>Compliant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window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displays</a:t>
            </a:r>
            <a:endParaRPr sz="1150">
              <a:latin typeface="Calibri"/>
              <a:cs typeface="Calibri"/>
            </a:endParaRPr>
          </a:p>
          <a:p>
            <a:pPr marL="566420" marR="9398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Validation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 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window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errors </a:t>
            </a:r>
            <a:r>
              <a:rPr dirty="0" sz="1150">
                <a:latin typeface="Calibri"/>
                <a:cs typeface="Calibri"/>
              </a:rPr>
              <a:t>causing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noncompliant</a:t>
            </a:r>
            <a:endParaRPr sz="1150">
              <a:latin typeface="Calibri"/>
              <a:cs typeface="Calibri"/>
            </a:endParaRPr>
          </a:p>
          <a:p>
            <a:pPr marL="56642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shows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 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 </a:t>
            </a:r>
            <a:r>
              <a:rPr dirty="0" sz="1150" spc="-10">
                <a:latin typeface="Calibri"/>
                <a:cs typeface="Calibri"/>
              </a:rPr>
              <a:t>occurs</a:t>
            </a:r>
            <a:endParaRPr sz="1150">
              <a:latin typeface="Calibri"/>
              <a:cs typeface="Calibri"/>
            </a:endParaRPr>
          </a:p>
          <a:p>
            <a:pPr marL="566420" marR="5080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located.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 marR="111125" indent="-635">
              <a:lnSpc>
                <a:spcPct val="100000"/>
              </a:lnSpc>
              <a:spcBef>
                <a:spcPts val="675"/>
              </a:spcBef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understanding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copied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pasted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ticket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Desk.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29464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Sometimes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set.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result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checked.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Resetting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Unneeded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Forms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440690" marR="541020">
              <a:lnSpc>
                <a:spcPts val="1330"/>
              </a:lnSpc>
              <a:spcBef>
                <a:spcPts val="5"/>
              </a:spcBef>
            </a:pPr>
            <a:r>
              <a:rPr dirty="0" sz="1350">
                <a:latin typeface="Calibri"/>
                <a:cs typeface="Calibri"/>
              </a:rPr>
              <a:t>Before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locking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sure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Reset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any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were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created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but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no </a:t>
            </a:r>
            <a:r>
              <a:rPr dirty="0" sz="1350">
                <a:latin typeface="Calibri"/>
                <a:cs typeface="Calibri"/>
              </a:rPr>
              <a:t>longer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needed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this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example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BIP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will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reset</a:t>
            </a:r>
            <a:endParaRPr sz="1350">
              <a:latin typeface="Calibri"/>
              <a:cs typeface="Calibri"/>
            </a:endParaRPr>
          </a:p>
          <a:p>
            <a:pPr marL="784225" marR="769620" indent="-169545">
              <a:lnSpc>
                <a:spcPts val="1330"/>
              </a:lnSpc>
              <a:spcBef>
                <a:spcPts val="495"/>
              </a:spcBef>
              <a:buClr>
                <a:srgbClr val="365F92"/>
              </a:buClr>
              <a:buAutoNum type="arabicPeriod"/>
              <a:tabLst>
                <a:tab pos="784860" algn="l"/>
              </a:tabLst>
            </a:pPr>
            <a:r>
              <a:rPr dirty="0" sz="1350">
                <a:latin typeface="Calibri"/>
                <a:cs typeface="Calibri"/>
              </a:rPr>
              <a:t>Return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where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unneeded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created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(Special Considerations)</a:t>
            </a:r>
            <a:endParaRPr sz="1350">
              <a:latin typeface="Calibri"/>
              <a:cs typeface="Calibri"/>
            </a:endParaRPr>
          </a:p>
          <a:p>
            <a:pPr marL="784225" marR="694690" indent="-169545">
              <a:lnSpc>
                <a:spcPts val="1330"/>
              </a:lnSpc>
              <a:spcBef>
                <a:spcPts val="495"/>
              </a:spcBef>
              <a:buClr>
                <a:srgbClr val="365F92"/>
              </a:buClr>
              <a:buAutoNum type="arabicPeriod"/>
              <a:tabLst>
                <a:tab pos="784860" algn="l"/>
              </a:tabLst>
            </a:pPr>
            <a:r>
              <a:rPr dirty="0" sz="1350">
                <a:latin typeface="Calibri"/>
                <a:cs typeface="Calibri"/>
              </a:rPr>
              <a:t>Change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response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make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disappear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from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List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Panel </a:t>
            </a:r>
            <a:r>
              <a:rPr dirty="0" sz="1350">
                <a:latin typeface="Calibri"/>
                <a:cs typeface="Calibri"/>
              </a:rPr>
              <a:t>(uncheck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Behavior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Intervention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Plan)</a:t>
            </a:r>
            <a:endParaRPr sz="1350">
              <a:latin typeface="Calibri"/>
              <a:cs typeface="Calibri"/>
            </a:endParaRPr>
          </a:p>
          <a:p>
            <a:pPr marL="784225" indent="-169545">
              <a:lnSpc>
                <a:spcPct val="100000"/>
              </a:lnSpc>
              <a:spcBef>
                <a:spcPts val="210"/>
              </a:spcBef>
              <a:buClr>
                <a:srgbClr val="365F92"/>
              </a:buClr>
              <a:buAutoNum type="arabicPeriod"/>
              <a:tabLst>
                <a:tab pos="784860" algn="l"/>
              </a:tabLst>
            </a:pPr>
            <a:r>
              <a:rPr dirty="0" sz="1350" spc="-20">
                <a:latin typeface="Calibri"/>
                <a:cs typeface="Calibri"/>
              </a:rPr>
              <a:t>Save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46672" y="1494628"/>
            <a:ext cx="4074160" cy="1336040"/>
            <a:chOff x="1846672" y="1494628"/>
            <a:chExt cx="4074160" cy="13360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672" y="1494628"/>
              <a:ext cx="4073720" cy="13343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938" y="2648712"/>
              <a:ext cx="181356" cy="18135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58609" cy="4255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Resetting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Unneeded</a:t>
            </a:r>
            <a:r>
              <a:rPr dirty="0" sz="1150" spc="-20" b="1">
                <a:latin typeface="Calibri"/>
                <a:cs typeface="Calibri"/>
              </a:rPr>
              <a:t> Forms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18161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may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result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an</a:t>
            </a:r>
            <a:r>
              <a:rPr dirty="0" sz="1150" spc="-10">
                <a:latin typeface="Calibri"/>
                <a:cs typeface="Calibri"/>
              </a:rPr>
              <a:t> unfinished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"Hidden"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</a:t>
            </a:r>
            <a:r>
              <a:rPr dirty="0" sz="1150" spc="-25">
                <a:latin typeface="Calibri"/>
                <a:cs typeface="Calibri"/>
              </a:rPr>
              <a:t>an </a:t>
            </a:r>
            <a:r>
              <a:rPr dirty="0" sz="1150" spc="-10">
                <a:latin typeface="Calibri"/>
                <a:cs typeface="Calibri"/>
              </a:rPr>
              <a:t>"Optional"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needed.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partially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totally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 </a:t>
            </a:r>
            <a:r>
              <a:rPr dirty="0" sz="1150" spc="-10">
                <a:latin typeface="Calibri"/>
                <a:cs typeface="Calibri"/>
              </a:rPr>
              <a:t>resetting.</a:t>
            </a:r>
            <a:endParaRPr sz="1150">
              <a:latin typeface="Calibri"/>
              <a:cs typeface="Calibri"/>
            </a:endParaRPr>
          </a:p>
          <a:p>
            <a:pPr marL="12700" marR="1112520" indent="-635">
              <a:lnSpc>
                <a:spcPct val="173000"/>
              </a:lnSpc>
              <a:spcBef>
                <a:spcPts val="10"/>
              </a:spcBef>
            </a:pPr>
            <a:r>
              <a:rPr dirty="0" sz="1150" spc="-10">
                <a:latin typeface="Calibri"/>
                <a:cs typeface="Calibri"/>
              </a:rPr>
              <a:t>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found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"Resetting</a:t>
            </a:r>
            <a:r>
              <a:rPr dirty="0" sz="1150" spc="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Forms in</a:t>
            </a:r>
            <a:r>
              <a:rPr dirty="0" sz="115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Phoenix"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Help.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reverse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</a:t>
            </a:r>
            <a:endParaRPr sz="115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BIP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reset</a:t>
            </a:r>
            <a:endParaRPr sz="1150">
              <a:latin typeface="Calibri"/>
              <a:cs typeface="Calibri"/>
            </a:endParaRPr>
          </a:p>
          <a:p>
            <a:pPr marL="748030" indent="-24447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748030" algn="l"/>
                <a:tab pos="748665" algn="l"/>
              </a:tabLst>
            </a:pP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unneeded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Considerations)</a:t>
            </a:r>
            <a:endParaRPr sz="1150">
              <a:latin typeface="Calibri"/>
              <a:cs typeface="Calibri"/>
            </a:endParaRPr>
          </a:p>
          <a:p>
            <a:pPr marL="748030" indent="-24447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748030" algn="l"/>
                <a:tab pos="748665" algn="l"/>
              </a:tabLst>
            </a:pP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(Uncheck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behavior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section)</a:t>
            </a:r>
            <a:endParaRPr sz="1150">
              <a:latin typeface="Calibri"/>
              <a:cs typeface="Calibri"/>
            </a:endParaRPr>
          </a:p>
          <a:p>
            <a:pPr lvl="1" marL="938530" indent="-1854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8530" algn="l"/>
                <a:tab pos="939165" algn="l"/>
              </a:tabLst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remove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first</a:t>
            </a:r>
            <a:endParaRPr sz="1150">
              <a:latin typeface="Calibri"/>
              <a:cs typeface="Calibri"/>
            </a:endParaRPr>
          </a:p>
          <a:p>
            <a:pPr lvl="1" marL="938530" marR="52451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8530" algn="l"/>
                <a:tab pos="93916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disappears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Overview, but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yet </a:t>
            </a:r>
            <a:r>
              <a:rPr dirty="0" sz="1150" spc="-10">
                <a:latin typeface="Calibri"/>
                <a:cs typeface="Calibri"/>
              </a:rPr>
              <a:t>complete</a:t>
            </a:r>
            <a:endParaRPr sz="1150">
              <a:latin typeface="Calibri"/>
              <a:cs typeface="Calibri"/>
            </a:endParaRPr>
          </a:p>
          <a:p>
            <a:pPr lvl="1" marL="938530" indent="-18542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937894" algn="l"/>
                <a:tab pos="9391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finished,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748030" indent="-24447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748030" algn="l"/>
                <a:tab pos="748665" algn="l"/>
              </a:tabLst>
            </a:pP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Resetting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Unneeded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Forms,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Cont"d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784860" indent="-169545">
              <a:lnSpc>
                <a:spcPct val="100000"/>
              </a:lnSpc>
              <a:spcBef>
                <a:spcPts val="1480"/>
              </a:spcBef>
              <a:buClr>
                <a:srgbClr val="365F92"/>
              </a:buClr>
              <a:buAutoNum type="arabicPeriod" startAt="4"/>
              <a:tabLst>
                <a:tab pos="784860" algn="l"/>
              </a:tabLst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Overview</a:t>
            </a:r>
            <a:endParaRPr sz="1550">
              <a:latin typeface="Calibri"/>
              <a:cs typeface="Calibri"/>
            </a:endParaRPr>
          </a:p>
          <a:p>
            <a:pPr marL="784860" indent="-170180">
              <a:lnSpc>
                <a:spcPct val="100000"/>
              </a:lnSpc>
              <a:spcBef>
                <a:spcPts val="350"/>
              </a:spcBef>
              <a:buClr>
                <a:srgbClr val="365F92"/>
              </a:buClr>
              <a:buAutoNum type="arabicPeriod" startAt="4"/>
              <a:tabLst>
                <a:tab pos="78549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"Reset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Optional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Forms"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07236" y="1532382"/>
            <a:ext cx="4750435" cy="2103120"/>
            <a:chOff x="1507236" y="1532382"/>
            <a:chExt cx="4750435" cy="21031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236" y="1532382"/>
              <a:ext cx="4750308" cy="209931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135123" y="3427476"/>
              <a:ext cx="859790" cy="198120"/>
            </a:xfrm>
            <a:custGeom>
              <a:avLst/>
              <a:gdLst/>
              <a:ahLst/>
              <a:cxnLst/>
              <a:rect l="l" t="t" r="r" b="b"/>
              <a:pathLst>
                <a:path w="859789" h="198120">
                  <a:moveTo>
                    <a:pt x="0" y="32766"/>
                  </a:moveTo>
                  <a:lnTo>
                    <a:pt x="2547" y="19931"/>
                  </a:lnTo>
                  <a:lnTo>
                    <a:pt x="9525" y="9525"/>
                  </a:lnTo>
                  <a:lnTo>
                    <a:pt x="19931" y="2547"/>
                  </a:lnTo>
                  <a:lnTo>
                    <a:pt x="32766" y="0"/>
                  </a:lnTo>
                  <a:lnTo>
                    <a:pt x="826008" y="0"/>
                  </a:lnTo>
                  <a:lnTo>
                    <a:pt x="838962" y="2547"/>
                  </a:lnTo>
                  <a:lnTo>
                    <a:pt x="849630" y="9525"/>
                  </a:lnTo>
                  <a:lnTo>
                    <a:pt x="856869" y="19931"/>
                  </a:lnTo>
                  <a:lnTo>
                    <a:pt x="859536" y="32766"/>
                  </a:lnTo>
                  <a:lnTo>
                    <a:pt x="859536" y="164592"/>
                  </a:lnTo>
                  <a:lnTo>
                    <a:pt x="856869" y="177546"/>
                  </a:lnTo>
                  <a:lnTo>
                    <a:pt x="849630" y="188214"/>
                  </a:lnTo>
                  <a:lnTo>
                    <a:pt x="838962" y="195453"/>
                  </a:lnTo>
                  <a:lnTo>
                    <a:pt x="826008" y="198120"/>
                  </a:lnTo>
                  <a:lnTo>
                    <a:pt x="32766" y="198120"/>
                  </a:lnTo>
                  <a:lnTo>
                    <a:pt x="19931" y="195453"/>
                  </a:lnTo>
                  <a:lnTo>
                    <a:pt x="9524" y="188214"/>
                  </a:lnTo>
                  <a:lnTo>
                    <a:pt x="2547" y="177546"/>
                  </a:lnTo>
                  <a:lnTo>
                    <a:pt x="0" y="164592"/>
                  </a:lnTo>
                  <a:lnTo>
                    <a:pt x="0" y="32766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9602" y="3200400"/>
              <a:ext cx="192786" cy="19278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17651" y="4627117"/>
            <a:ext cx="671639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Reset Optional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Forms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685165" indent="-182880">
              <a:lnSpc>
                <a:spcPct val="100000"/>
              </a:lnSpc>
              <a:buAutoNum type="arabicPeriod" startAt="4"/>
              <a:tabLst>
                <a:tab pos="685800" algn="l"/>
              </a:tabLst>
            </a:pP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process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4"/>
            </a:pPr>
            <a:endParaRPr sz="1100">
              <a:latin typeface="Calibri"/>
              <a:cs typeface="Calibri"/>
            </a:endParaRPr>
          </a:p>
          <a:p>
            <a:pPr marL="50292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Overview.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return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unneeded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reverse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save.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748665" indent="-245745">
              <a:lnSpc>
                <a:spcPct val="100000"/>
              </a:lnSpc>
              <a:buAutoNum type="arabicPeriod" startAt="5"/>
              <a:tabLst>
                <a:tab pos="748665" algn="l"/>
                <a:tab pos="749300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Reset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Optional </a:t>
            </a:r>
            <a:r>
              <a:rPr dirty="0" sz="1150" spc="-10" b="1">
                <a:latin typeface="Calibri"/>
                <a:cs typeface="Calibri"/>
              </a:rPr>
              <a:t>Forms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2124" y="1037545"/>
            <a:ext cx="5815330" cy="3263265"/>
            <a:chOff x="992124" y="1037545"/>
            <a:chExt cx="5815330" cy="3263265"/>
          </a:xfrm>
        </p:grpSpPr>
        <p:sp>
          <p:nvSpPr>
            <p:cNvPr id="3" name="object 3" descr=""/>
            <p:cNvSpPr/>
            <p:nvPr/>
          </p:nvSpPr>
          <p:spPr>
            <a:xfrm>
              <a:off x="1002030" y="1046988"/>
              <a:ext cx="5800725" cy="3244215"/>
            </a:xfrm>
            <a:custGeom>
              <a:avLst/>
              <a:gdLst/>
              <a:ahLst/>
              <a:cxnLst/>
              <a:rect l="l" t="t" r="r" b="b"/>
              <a:pathLst>
                <a:path w="5800725" h="3244215">
                  <a:moveTo>
                    <a:pt x="0" y="0"/>
                  </a:moveTo>
                  <a:lnTo>
                    <a:pt x="5800344" y="0"/>
                  </a:lnTo>
                </a:path>
                <a:path w="5800725" h="3244215">
                  <a:moveTo>
                    <a:pt x="0" y="0"/>
                  </a:moveTo>
                  <a:lnTo>
                    <a:pt x="0" y="3243834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7802" y="1040130"/>
              <a:ext cx="0" cy="3251200"/>
            </a:xfrm>
            <a:custGeom>
              <a:avLst/>
              <a:gdLst/>
              <a:ahLst/>
              <a:cxnLst/>
              <a:rect l="l" t="t" r="r" b="b"/>
              <a:pathLst>
                <a:path w="0" h="3251200">
                  <a:moveTo>
                    <a:pt x="0" y="0"/>
                  </a:moveTo>
                  <a:lnTo>
                    <a:pt x="0" y="3250692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2124" y="4290822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4326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4108" y="979932"/>
            <a:ext cx="6044565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114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Reset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Optional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Forms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Window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/>
              <a:cs typeface="Calibri"/>
            </a:endParaRPr>
          </a:p>
          <a:p>
            <a:pPr marL="872490" indent="-255270">
              <a:lnSpc>
                <a:spcPct val="100000"/>
              </a:lnSpc>
              <a:spcBef>
                <a:spcPts val="5"/>
              </a:spcBef>
              <a:buClr>
                <a:srgbClr val="365F92"/>
              </a:buClr>
              <a:buAutoNum type="arabicPeriod" startAt="6"/>
              <a:tabLst>
                <a:tab pos="87312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box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form(s)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wish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reset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65F92"/>
              </a:buClr>
              <a:buFont typeface="Calibri"/>
              <a:buAutoNum type="arabicPeriod" startAt="6"/>
            </a:pPr>
            <a:endParaRPr sz="1300">
              <a:latin typeface="Calibri"/>
              <a:cs typeface="Calibri"/>
            </a:endParaRPr>
          </a:p>
          <a:p>
            <a:pPr marL="786765" indent="-169545">
              <a:lnSpc>
                <a:spcPct val="100000"/>
              </a:lnSpc>
              <a:buClr>
                <a:srgbClr val="365F92"/>
              </a:buClr>
              <a:buAutoNum type="arabicPeriod" startAt="6"/>
              <a:tabLst>
                <a:tab pos="78740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Save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Calibri"/>
              <a:cs typeface="Calibri"/>
            </a:endParaRPr>
          </a:p>
          <a:p>
            <a:pPr marL="617855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included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locked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event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768345" y="1496567"/>
            <a:ext cx="2240280" cy="1588770"/>
            <a:chOff x="2768345" y="1496567"/>
            <a:chExt cx="2240280" cy="158877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8345" y="1496567"/>
              <a:ext cx="2240280" cy="158648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831335" y="2827781"/>
              <a:ext cx="596900" cy="247650"/>
            </a:xfrm>
            <a:custGeom>
              <a:avLst/>
              <a:gdLst/>
              <a:ahLst/>
              <a:cxnLst/>
              <a:rect l="l" t="t" r="r" b="b"/>
              <a:pathLst>
                <a:path w="596900" h="247650">
                  <a:moveTo>
                    <a:pt x="0" y="41909"/>
                  </a:moveTo>
                  <a:lnTo>
                    <a:pt x="3214" y="25717"/>
                  </a:lnTo>
                  <a:lnTo>
                    <a:pt x="12001" y="12382"/>
                  </a:lnTo>
                  <a:lnTo>
                    <a:pt x="25074" y="3333"/>
                  </a:lnTo>
                  <a:lnTo>
                    <a:pt x="41148" y="0"/>
                  </a:lnTo>
                  <a:lnTo>
                    <a:pt x="555498" y="0"/>
                  </a:lnTo>
                  <a:lnTo>
                    <a:pt x="571571" y="3333"/>
                  </a:lnTo>
                  <a:lnTo>
                    <a:pt x="584644" y="12382"/>
                  </a:lnTo>
                  <a:lnTo>
                    <a:pt x="593431" y="25717"/>
                  </a:lnTo>
                  <a:lnTo>
                    <a:pt x="596646" y="41909"/>
                  </a:lnTo>
                  <a:lnTo>
                    <a:pt x="596646" y="206501"/>
                  </a:lnTo>
                  <a:lnTo>
                    <a:pt x="593431" y="222253"/>
                  </a:lnTo>
                  <a:lnTo>
                    <a:pt x="584644" y="235362"/>
                  </a:lnTo>
                  <a:lnTo>
                    <a:pt x="571571" y="244328"/>
                  </a:lnTo>
                  <a:lnTo>
                    <a:pt x="555498" y="247649"/>
                  </a:lnTo>
                  <a:lnTo>
                    <a:pt x="41148" y="247649"/>
                  </a:lnTo>
                  <a:lnTo>
                    <a:pt x="25074" y="244328"/>
                  </a:lnTo>
                  <a:lnTo>
                    <a:pt x="12001" y="235362"/>
                  </a:lnTo>
                  <a:lnTo>
                    <a:pt x="3214" y="222253"/>
                  </a:lnTo>
                  <a:lnTo>
                    <a:pt x="0" y="206501"/>
                  </a:lnTo>
                  <a:lnTo>
                    <a:pt x="0" y="41909"/>
                  </a:lnTo>
                  <a:close/>
                </a:path>
              </a:pathLst>
            </a:custGeom>
            <a:ln w="18884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42259" y="1997201"/>
              <a:ext cx="1993900" cy="196215"/>
            </a:xfrm>
            <a:custGeom>
              <a:avLst/>
              <a:gdLst/>
              <a:ahLst/>
              <a:cxnLst/>
              <a:rect l="l" t="t" r="r" b="b"/>
              <a:pathLst>
                <a:path w="1993900" h="196214">
                  <a:moveTo>
                    <a:pt x="0" y="32766"/>
                  </a:moveTo>
                  <a:lnTo>
                    <a:pt x="2547" y="19931"/>
                  </a:lnTo>
                  <a:lnTo>
                    <a:pt x="9525" y="9525"/>
                  </a:lnTo>
                  <a:lnTo>
                    <a:pt x="19931" y="2547"/>
                  </a:lnTo>
                  <a:lnTo>
                    <a:pt x="32766" y="0"/>
                  </a:lnTo>
                  <a:lnTo>
                    <a:pt x="1961388" y="0"/>
                  </a:lnTo>
                  <a:lnTo>
                    <a:pt x="1973782" y="2547"/>
                  </a:lnTo>
                  <a:lnTo>
                    <a:pt x="1983962" y="9525"/>
                  </a:lnTo>
                  <a:lnTo>
                    <a:pt x="1990855" y="19931"/>
                  </a:lnTo>
                  <a:lnTo>
                    <a:pt x="1993392" y="32766"/>
                  </a:lnTo>
                  <a:lnTo>
                    <a:pt x="1993392" y="163068"/>
                  </a:lnTo>
                  <a:lnTo>
                    <a:pt x="1990855" y="175902"/>
                  </a:lnTo>
                  <a:lnTo>
                    <a:pt x="1983962" y="186309"/>
                  </a:lnTo>
                  <a:lnTo>
                    <a:pt x="1973782" y="193286"/>
                  </a:lnTo>
                  <a:lnTo>
                    <a:pt x="1961388" y="195834"/>
                  </a:lnTo>
                  <a:lnTo>
                    <a:pt x="32766" y="195834"/>
                  </a:lnTo>
                  <a:lnTo>
                    <a:pt x="19931" y="193286"/>
                  </a:lnTo>
                  <a:lnTo>
                    <a:pt x="9524" y="186309"/>
                  </a:lnTo>
                  <a:lnTo>
                    <a:pt x="2547" y="175902"/>
                  </a:lnTo>
                  <a:lnTo>
                    <a:pt x="0" y="163068"/>
                  </a:lnTo>
                  <a:lnTo>
                    <a:pt x="0" y="32766"/>
                  </a:lnTo>
                  <a:close/>
                </a:path>
              </a:pathLst>
            </a:custGeom>
            <a:ln w="18884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955" y="2220467"/>
              <a:ext cx="192786" cy="1920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7253" y="2610611"/>
              <a:ext cx="192786" cy="19202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17651" y="4627117"/>
            <a:ext cx="6684009" cy="3425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Reset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Optional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Window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opens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Lists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reset</a:t>
            </a:r>
            <a:endParaRPr sz="1150">
              <a:latin typeface="Calibri"/>
              <a:cs typeface="Calibri"/>
            </a:endParaRPr>
          </a:p>
          <a:p>
            <a:pPr marL="441959" marR="16256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"Optional"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"Hidden"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removed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response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</a:t>
            </a:r>
            <a:endParaRPr sz="1150">
              <a:latin typeface="Calibri"/>
              <a:cs typeface="Calibri"/>
            </a:endParaRPr>
          </a:p>
          <a:p>
            <a:pPr marL="441959" marR="109855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reversed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example,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BIP)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lvl="1" marL="673100" indent="-16891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673735" algn="l"/>
              </a:tabLst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reset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AutoNum type="arabicPeriod" startAt="6"/>
            </a:pPr>
            <a:endParaRPr sz="1100">
              <a:latin typeface="Calibri"/>
              <a:cs typeface="Calibri"/>
            </a:endParaRPr>
          </a:p>
          <a:p>
            <a:pPr lvl="1" marL="685165" indent="-182880">
              <a:lnSpc>
                <a:spcPct val="100000"/>
              </a:lnSpc>
              <a:buAutoNum type="arabicPeriod" startAt="6"/>
              <a:tabLst>
                <a:tab pos="685800" algn="l"/>
              </a:tabLst>
            </a:pPr>
            <a:r>
              <a:rPr dirty="0" sz="1150" spc="-20" b="1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will </a:t>
            </a: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again.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 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assistance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unneeded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Successful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Calibri"/>
              <a:cs typeface="Calibri"/>
            </a:endParaRPr>
          </a:p>
          <a:p>
            <a:pPr marL="499745" marR="830580" indent="-113664">
              <a:lnSpc>
                <a:spcPts val="152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compliant,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"Validation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Successful" </a:t>
            </a:r>
            <a:r>
              <a:rPr dirty="0" sz="1550">
                <a:latin typeface="Calibri"/>
                <a:cs typeface="Calibri"/>
              </a:rPr>
              <a:t>message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displays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briefly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6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Phoenix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"COMPLIANT"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74520" y="1517694"/>
            <a:ext cx="4072254" cy="2040255"/>
            <a:chOff x="1874520" y="1517694"/>
            <a:chExt cx="4072254" cy="20402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0" y="1524762"/>
              <a:ext cx="4072128" cy="20330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574036" y="1524762"/>
              <a:ext cx="1880870" cy="317500"/>
            </a:xfrm>
            <a:custGeom>
              <a:avLst/>
              <a:gdLst/>
              <a:ahLst/>
              <a:cxnLst/>
              <a:rect l="l" t="t" r="r" b="b"/>
              <a:pathLst>
                <a:path w="1880870" h="317500">
                  <a:moveTo>
                    <a:pt x="0" y="52577"/>
                  </a:moveTo>
                  <a:lnTo>
                    <a:pt x="4155" y="32146"/>
                  </a:lnTo>
                  <a:lnTo>
                    <a:pt x="15525" y="15430"/>
                  </a:lnTo>
                  <a:lnTo>
                    <a:pt x="32468" y="4143"/>
                  </a:lnTo>
                  <a:lnTo>
                    <a:pt x="53340" y="0"/>
                  </a:lnTo>
                  <a:lnTo>
                    <a:pt x="1828038" y="0"/>
                  </a:lnTo>
                  <a:lnTo>
                    <a:pt x="1848469" y="4143"/>
                  </a:lnTo>
                  <a:lnTo>
                    <a:pt x="1865185" y="15430"/>
                  </a:lnTo>
                  <a:lnTo>
                    <a:pt x="1876472" y="32146"/>
                  </a:lnTo>
                  <a:lnTo>
                    <a:pt x="1880616" y="52577"/>
                  </a:lnTo>
                  <a:lnTo>
                    <a:pt x="1880616" y="263651"/>
                  </a:lnTo>
                  <a:lnTo>
                    <a:pt x="1876472" y="284523"/>
                  </a:lnTo>
                  <a:lnTo>
                    <a:pt x="1865185" y="301466"/>
                  </a:lnTo>
                  <a:lnTo>
                    <a:pt x="1848469" y="312836"/>
                  </a:lnTo>
                  <a:lnTo>
                    <a:pt x="1828038" y="316991"/>
                  </a:lnTo>
                  <a:lnTo>
                    <a:pt x="53340" y="316991"/>
                  </a:lnTo>
                  <a:lnTo>
                    <a:pt x="32468" y="312836"/>
                  </a:lnTo>
                  <a:lnTo>
                    <a:pt x="15525" y="301466"/>
                  </a:lnTo>
                  <a:lnTo>
                    <a:pt x="4155" y="284523"/>
                  </a:lnTo>
                  <a:lnTo>
                    <a:pt x="0" y="263651"/>
                  </a:lnTo>
                  <a:lnTo>
                    <a:pt x="0" y="52577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89725" cy="2068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Validation Check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Successful</a:t>
            </a:r>
            <a:endParaRPr sz="1150">
              <a:latin typeface="Calibri"/>
              <a:cs typeface="Calibri"/>
            </a:endParaRPr>
          </a:p>
          <a:p>
            <a:pPr marL="12700" marR="5080" indent="-635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unneeded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Validation </a:t>
            </a:r>
            <a:r>
              <a:rPr dirty="0" sz="1150" spc="-10" b="1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.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briefly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disappears.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column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shows</a:t>
            </a:r>
            <a:endParaRPr sz="1150">
              <a:latin typeface="Calibri"/>
              <a:cs typeface="Calibri"/>
            </a:endParaRPr>
          </a:p>
          <a:p>
            <a:pPr marL="566420" marR="298450" indent="-184785">
              <a:lnSpc>
                <a:spcPct val="100000"/>
              </a:lnSpc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Green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"COMPLIANT"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compliant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technically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complete)</a:t>
            </a:r>
            <a:endParaRPr sz="1150">
              <a:latin typeface="Calibri"/>
              <a:cs typeface="Calibri"/>
            </a:endParaRPr>
          </a:p>
          <a:p>
            <a:pPr marL="566420" indent="-18478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Yellow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COMPLIANT"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form/screen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compliant)</a:t>
            </a:r>
            <a:endParaRPr sz="1150">
              <a:latin typeface="Calibri"/>
              <a:cs typeface="Calibri"/>
            </a:endParaRPr>
          </a:p>
          <a:p>
            <a:pPr marL="56642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66420" algn="l"/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"NOT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 </a:t>
            </a:r>
            <a:r>
              <a:rPr dirty="0" sz="1150" spc="-10">
                <a:latin typeface="Calibri"/>
                <a:cs typeface="Calibri"/>
              </a:rPr>
              <a:t>reset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Print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Proofread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Calibri"/>
              <a:cs typeface="Calibri"/>
            </a:endParaRPr>
          </a:p>
          <a:p>
            <a:pPr marL="499745" indent="-114300">
              <a:lnSpc>
                <a:spcPts val="1735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450">
                <a:latin typeface="Calibri"/>
                <a:cs typeface="Calibri"/>
              </a:rPr>
              <a:t>When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validation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check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is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successful,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click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 spc="-10" b="1">
                <a:latin typeface="Calibri"/>
                <a:cs typeface="Calibri"/>
              </a:rPr>
              <a:t>Print</a:t>
            </a:r>
            <a:endParaRPr sz="1450">
              <a:latin typeface="Calibri"/>
              <a:cs typeface="Calibri"/>
            </a:endParaRPr>
          </a:p>
          <a:p>
            <a:pPr lvl="1" marL="725805" indent="-114300">
              <a:lnSpc>
                <a:spcPts val="1495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250">
                <a:latin typeface="Calibri"/>
                <a:cs typeface="Calibri"/>
              </a:rPr>
              <a:t>PDF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will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open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–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view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on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screen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or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print</a:t>
            </a:r>
            <a:endParaRPr sz="12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99745" indent="-114300">
              <a:lnSpc>
                <a:spcPts val="1735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450" spc="-10" b="1">
                <a:latin typeface="Calibri"/>
                <a:cs typeface="Calibri"/>
              </a:rPr>
              <a:t>PROOFREAD</a:t>
            </a:r>
            <a:endParaRPr sz="1450">
              <a:latin typeface="Calibri"/>
              <a:cs typeface="Calibri"/>
            </a:endParaRPr>
          </a:p>
          <a:p>
            <a:pPr lvl="1" marL="725805" indent="-114300">
              <a:lnSpc>
                <a:spcPts val="1490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250">
                <a:latin typeface="Calibri"/>
                <a:cs typeface="Calibri"/>
              </a:rPr>
              <a:t>Double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check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dates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–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Initiation,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Goal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and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Service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Start/End</a:t>
            </a:r>
            <a:endParaRPr sz="1250">
              <a:latin typeface="Calibri"/>
              <a:cs typeface="Calibri"/>
            </a:endParaRPr>
          </a:p>
          <a:p>
            <a:pPr lvl="1" marL="725805" indent="-114300">
              <a:lnSpc>
                <a:spcPts val="1495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250">
                <a:latin typeface="Calibri"/>
                <a:cs typeface="Calibri"/>
              </a:rPr>
              <a:t>If</a:t>
            </a:r>
            <a:r>
              <a:rPr dirty="0" sz="1250" spc="1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student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is</a:t>
            </a:r>
            <a:r>
              <a:rPr dirty="0" sz="1250" spc="2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eligible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for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ESY</a:t>
            </a:r>
            <a:endParaRPr sz="1250">
              <a:latin typeface="Calibri"/>
              <a:cs typeface="Calibri"/>
            </a:endParaRPr>
          </a:p>
          <a:p>
            <a:pPr lvl="2" marL="952500" indent="-113664">
              <a:lnSpc>
                <a:spcPct val="100000"/>
              </a:lnSpc>
              <a:spcBef>
                <a:spcPts val="40"/>
              </a:spcBef>
              <a:buClr>
                <a:srgbClr val="266E8B"/>
              </a:buClr>
              <a:buFont typeface="Arial"/>
              <a:buChar char="•"/>
              <a:tabLst>
                <a:tab pos="952500" algn="l"/>
              </a:tabLst>
            </a:pPr>
            <a:r>
              <a:rPr dirty="0" sz="1050">
                <a:latin typeface="Calibri"/>
                <a:cs typeface="Calibri"/>
              </a:rPr>
              <a:t>Form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includes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ESY</a:t>
            </a:r>
            <a:r>
              <a:rPr dirty="0" sz="1050" spc="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services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with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correct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dates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for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ESY</a:t>
            </a:r>
            <a:r>
              <a:rPr dirty="0" sz="1050" spc="7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program</a:t>
            </a:r>
            <a:endParaRPr sz="1050">
              <a:latin typeface="Calibri"/>
              <a:cs typeface="Calibri"/>
            </a:endParaRPr>
          </a:p>
          <a:p>
            <a:pPr lvl="2" marL="951865" indent="-113664">
              <a:lnSpc>
                <a:spcPts val="1245"/>
              </a:lnSpc>
              <a:spcBef>
                <a:spcPts val="40"/>
              </a:spcBef>
              <a:buClr>
                <a:srgbClr val="266E8B"/>
              </a:buClr>
              <a:buFont typeface="Arial"/>
              <a:buChar char="•"/>
              <a:tabLst>
                <a:tab pos="952500" algn="l"/>
              </a:tabLst>
            </a:pPr>
            <a:r>
              <a:rPr dirty="0" sz="1050">
                <a:latin typeface="Calibri"/>
                <a:cs typeface="Calibri"/>
              </a:rPr>
              <a:t>At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least</a:t>
            </a:r>
            <a:r>
              <a:rPr dirty="0" sz="1050" spc="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one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goal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displays</a:t>
            </a:r>
            <a:r>
              <a:rPr dirty="0" sz="1050" spc="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ESY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statement</a:t>
            </a:r>
            <a:endParaRPr sz="1050">
              <a:latin typeface="Calibri"/>
              <a:cs typeface="Calibri"/>
            </a:endParaRPr>
          </a:p>
          <a:p>
            <a:pPr lvl="1" marL="725805" indent="-114300">
              <a:lnSpc>
                <a:spcPts val="1480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250">
                <a:latin typeface="Calibri"/>
                <a:cs typeface="Calibri"/>
              </a:rPr>
              <a:t>If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student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has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classroom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accommodations,</a:t>
            </a:r>
            <a:r>
              <a:rPr dirty="0" sz="1250" spc="8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Form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is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included</a:t>
            </a:r>
            <a:endParaRPr sz="1250">
              <a:latin typeface="Calibri"/>
              <a:cs typeface="Calibri"/>
            </a:endParaRPr>
          </a:p>
          <a:p>
            <a:pPr lvl="1" marL="725805" indent="-114300">
              <a:lnSpc>
                <a:spcPts val="1490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250">
                <a:latin typeface="Calibri"/>
                <a:cs typeface="Calibri"/>
              </a:rPr>
              <a:t>Make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any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necessary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corrections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or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changes</a:t>
            </a:r>
            <a:endParaRPr sz="12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450">
                <a:latin typeface="Calibri"/>
                <a:cs typeface="Calibri"/>
              </a:rPr>
              <a:t>Return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Event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Overview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5524" y="1560575"/>
            <a:ext cx="4751070" cy="260350"/>
            <a:chOff x="1525524" y="1560575"/>
            <a:chExt cx="4751070" cy="2603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524" y="1560575"/>
              <a:ext cx="4751070" cy="25984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41875" y="1571243"/>
              <a:ext cx="497840" cy="226695"/>
            </a:xfrm>
            <a:custGeom>
              <a:avLst/>
              <a:gdLst/>
              <a:ahLst/>
              <a:cxnLst/>
              <a:rect l="l" t="t" r="r" b="b"/>
              <a:pathLst>
                <a:path w="497839" h="226694">
                  <a:moveTo>
                    <a:pt x="0" y="37338"/>
                  </a:moveTo>
                  <a:lnTo>
                    <a:pt x="2940" y="22824"/>
                  </a:lnTo>
                  <a:lnTo>
                    <a:pt x="10953" y="10953"/>
                  </a:lnTo>
                  <a:lnTo>
                    <a:pt x="22824" y="2940"/>
                  </a:lnTo>
                  <a:lnTo>
                    <a:pt x="37338" y="0"/>
                  </a:lnTo>
                  <a:lnTo>
                    <a:pt x="459486" y="0"/>
                  </a:lnTo>
                  <a:lnTo>
                    <a:pt x="474440" y="2940"/>
                  </a:lnTo>
                  <a:lnTo>
                    <a:pt x="486537" y="10953"/>
                  </a:lnTo>
                  <a:lnTo>
                    <a:pt x="494633" y="22824"/>
                  </a:lnTo>
                  <a:lnTo>
                    <a:pt x="497586" y="37338"/>
                  </a:lnTo>
                  <a:lnTo>
                    <a:pt x="497586" y="188214"/>
                  </a:lnTo>
                  <a:lnTo>
                    <a:pt x="494633" y="203168"/>
                  </a:lnTo>
                  <a:lnTo>
                    <a:pt x="486536" y="215265"/>
                  </a:lnTo>
                  <a:lnTo>
                    <a:pt x="474440" y="223361"/>
                  </a:lnTo>
                  <a:lnTo>
                    <a:pt x="459486" y="226314"/>
                  </a:lnTo>
                  <a:lnTo>
                    <a:pt x="37338" y="226314"/>
                  </a:lnTo>
                  <a:lnTo>
                    <a:pt x="22824" y="223361"/>
                  </a:lnTo>
                  <a:lnTo>
                    <a:pt x="10953" y="215265"/>
                  </a:lnTo>
                  <a:lnTo>
                    <a:pt x="2940" y="203168"/>
                  </a:lnTo>
                  <a:lnTo>
                    <a:pt x="0" y="188214"/>
                  </a:lnTo>
                  <a:lnTo>
                    <a:pt x="0" y="37338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0" y="4627117"/>
            <a:ext cx="6651625" cy="4255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Print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Proofread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Before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Locking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41020" indent="-635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Reminder:</a:t>
            </a:r>
            <a:r>
              <a:rPr dirty="0" sz="1150" spc="229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cannot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unlocked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Phoenix.</a:t>
            </a:r>
            <a:r>
              <a:rPr dirty="0" sz="1150" spc="24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avoid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need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correction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it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 </a:t>
            </a:r>
            <a:r>
              <a:rPr dirty="0" sz="1150" spc="-20" b="1">
                <a:latin typeface="Calibri"/>
                <a:cs typeface="Calibri"/>
              </a:rPr>
              <a:t>very </a:t>
            </a:r>
            <a:r>
              <a:rPr dirty="0" sz="1150" b="1">
                <a:latin typeface="Calibri"/>
                <a:cs typeface="Calibri"/>
              </a:rPr>
              <a:t>important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proofread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before </a:t>
            </a:r>
            <a:r>
              <a:rPr dirty="0" sz="1150" spc="-10" b="1">
                <a:latin typeface="Calibri"/>
                <a:cs typeface="Calibri"/>
              </a:rPr>
              <a:t>locking.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compliant,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 marL="377190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150" b="1">
                <a:latin typeface="Calibri"/>
                <a:cs typeface="Calibri"/>
              </a:rPr>
              <a:t>Printing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can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done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anytime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from any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 or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screen.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It is critical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that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it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 done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before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locking.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depending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browser</a:t>
            </a:r>
            <a:r>
              <a:rPr dirty="0" sz="1150" spc="-10">
                <a:latin typeface="Calibri"/>
                <a:cs typeface="Calibri"/>
              </a:rPr>
              <a:t> setting</a:t>
            </a:r>
            <a:endParaRPr sz="1150">
              <a:latin typeface="Calibri"/>
              <a:cs typeface="Calibri"/>
            </a:endParaRPr>
          </a:p>
          <a:p>
            <a:pPr marL="12700" marR="852805" indent="-635">
              <a:lnSpc>
                <a:spcPct val="173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Adobe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tool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paper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point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"DRAFT"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across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exceptions: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 spc="-10">
                <a:latin typeface="Calibri"/>
                <a:cs typeface="Calibri"/>
              </a:rPr>
              <a:t>Excusal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Transfer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</a:t>
            </a:r>
            <a:r>
              <a:rPr dirty="0" sz="1150" spc="-10">
                <a:latin typeface="Calibri"/>
                <a:cs typeface="Calibri"/>
              </a:rPr>
              <a:t>Rights</a:t>
            </a:r>
            <a:endParaRPr sz="1150">
              <a:latin typeface="Calibri"/>
              <a:cs typeface="Calibri"/>
            </a:endParaRPr>
          </a:p>
          <a:p>
            <a:pPr marL="441959" indent="-184785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Notice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150">
                <a:latin typeface="Calibri"/>
                <a:cs typeface="Calibri"/>
              </a:rPr>
              <a:t>Double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check</a:t>
            </a:r>
            <a:endParaRPr sz="1150">
              <a:latin typeface="Calibri"/>
              <a:cs typeface="Calibri"/>
            </a:endParaRPr>
          </a:p>
          <a:p>
            <a:pPr lvl="1" marL="688340" marR="40005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shouldn’t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future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(except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situations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possibly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awaiting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services)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shows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statement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MAP‐A,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objectives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goals</a:t>
            </a:r>
            <a:endParaRPr sz="1150">
              <a:latin typeface="Calibri"/>
              <a:cs typeface="Calibri"/>
            </a:endParaRPr>
          </a:p>
          <a:p>
            <a:pPr lvl="1" marL="688340" marR="35941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16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older,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marked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appropriately</a:t>
            </a:r>
            <a:r>
              <a:rPr dirty="0" sz="1150" spc="-25">
                <a:latin typeface="Calibri"/>
                <a:cs typeface="Calibri"/>
              </a:rPr>
              <a:t> for </a:t>
            </a:r>
            <a:r>
              <a:rPr dirty="0" sz="1150" spc="-10">
                <a:latin typeface="Calibri"/>
                <a:cs typeface="Calibri"/>
              </a:rPr>
              <a:t>Transition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window/tab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Record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Attempts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7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Records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attempt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schedule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contacts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made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First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attempt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required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Second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"Cannot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attend.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."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"No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response"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851" y="1652777"/>
            <a:ext cx="4071366" cy="163906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2251" y="4547411"/>
            <a:ext cx="6777355" cy="481457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30"/>
              </a:spcBef>
            </a:pPr>
            <a:r>
              <a:rPr dirty="0" sz="1150" b="1">
                <a:latin typeface="Calibri"/>
                <a:cs typeface="Calibri"/>
              </a:rPr>
              <a:t>Record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0" b="1">
                <a:latin typeface="Calibri"/>
                <a:cs typeface="Calibri"/>
              </a:rPr>
              <a:t> Attempts</a:t>
            </a:r>
            <a:endParaRPr sz="1150">
              <a:latin typeface="Calibri"/>
              <a:cs typeface="Calibri"/>
            </a:endParaRPr>
          </a:p>
          <a:p>
            <a:pPr marL="404495" indent="-11938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05130" algn="l"/>
              </a:tabLst>
            </a:pP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0">
                <a:latin typeface="Calibri"/>
                <a:cs typeface="Calibri"/>
              </a:rPr>
              <a:t> event</a:t>
            </a:r>
            <a:endParaRPr sz="1150">
              <a:latin typeface="Calibri"/>
              <a:cs typeface="Calibri"/>
            </a:endParaRPr>
          </a:p>
          <a:p>
            <a:pPr marL="404495" indent="-119380">
              <a:lnSpc>
                <a:spcPct val="100000"/>
              </a:lnSpc>
              <a:buFont typeface="Arial"/>
              <a:buChar char="•"/>
              <a:tabLst>
                <a:tab pos="405130" algn="l"/>
              </a:tabLst>
            </a:pPr>
            <a:r>
              <a:rPr dirty="0" sz="1150">
                <a:latin typeface="Calibri"/>
                <a:cs typeface="Calibri"/>
              </a:rPr>
              <a:t>Records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4044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5130" algn="l"/>
              </a:tabLst>
            </a:pP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letter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sent</a:t>
            </a:r>
            <a:endParaRPr sz="1150">
              <a:latin typeface="Calibri"/>
              <a:cs typeface="Calibri"/>
            </a:endParaRPr>
          </a:p>
          <a:p>
            <a:pPr marL="404495" indent="-119380">
              <a:lnSpc>
                <a:spcPct val="100000"/>
              </a:lnSpc>
              <a:buFont typeface="Arial"/>
              <a:buChar char="•"/>
              <a:tabLst>
                <a:tab pos="405130" algn="l"/>
              </a:tabLst>
            </a:pP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contacts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(phone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calls,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etc.)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contact</a:t>
            </a:r>
            <a:r>
              <a:rPr dirty="0" sz="1150" spc="-25">
                <a:latin typeface="Calibri"/>
                <a:cs typeface="Calibri"/>
              </a:rPr>
              <a:t> log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fields</a:t>
            </a:r>
            <a:endParaRPr sz="1150">
              <a:latin typeface="Calibri"/>
              <a:cs typeface="Calibri"/>
            </a:endParaRPr>
          </a:p>
          <a:p>
            <a:pPr marL="406400" indent="-1238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(left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side)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marL="407034" marR="233045" indent="-123825">
              <a:lnSpc>
                <a:spcPct val="100000"/>
              </a:lnSpc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date.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waive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10‐day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box</a:t>
            </a:r>
            <a:endParaRPr sz="1150">
              <a:latin typeface="Calibri"/>
              <a:cs typeface="Calibri"/>
            </a:endParaRPr>
          </a:p>
          <a:p>
            <a:pPr marL="407034" indent="-1244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767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10‐day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waived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never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district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Choice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NOM</a:t>
            </a:r>
            <a:endParaRPr sz="1150">
              <a:latin typeface="Calibri"/>
              <a:cs typeface="Calibri"/>
            </a:endParaRPr>
          </a:p>
          <a:p>
            <a:pPr marL="406400" marR="30480" indent="-1238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 unable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I’ll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2</a:t>
            </a:r>
            <a:r>
              <a:rPr dirty="0" baseline="25925" sz="1125">
                <a:latin typeface="Calibri"/>
                <a:cs typeface="Calibri"/>
              </a:rPr>
              <a:t>nd</a:t>
            </a:r>
            <a:r>
              <a:rPr dirty="0" baseline="25925" sz="1125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from </a:t>
            </a:r>
            <a:r>
              <a:rPr dirty="0" sz="1150">
                <a:latin typeface="Calibri"/>
                <a:cs typeface="Calibri"/>
              </a:rPr>
              <a:t>being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necessary</a:t>
            </a:r>
            <a:endParaRPr sz="1150">
              <a:latin typeface="Calibri"/>
              <a:cs typeface="Calibri"/>
            </a:endParaRPr>
          </a:p>
          <a:p>
            <a:pPr marL="406400" marR="259079" indent="-12382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third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choices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rescheduled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reason </a:t>
            </a:r>
            <a:r>
              <a:rPr dirty="0" sz="1150">
                <a:latin typeface="Calibri"/>
                <a:cs typeface="Calibri"/>
              </a:rPr>
              <a:t>(parent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requested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 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meeting)</a:t>
            </a:r>
            <a:endParaRPr sz="1150">
              <a:latin typeface="Calibri"/>
              <a:cs typeface="Calibri"/>
            </a:endParaRPr>
          </a:p>
          <a:p>
            <a:pPr marL="406400" marR="243204" indent="-1238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choice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Create/Store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version.</a:t>
            </a:r>
            <a:r>
              <a:rPr dirty="0" sz="1150" spc="-25">
                <a:latin typeface="Calibri"/>
                <a:cs typeface="Calibri"/>
              </a:rPr>
              <a:t> If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NOM/ROA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35"/>
              </a:spcBef>
            </a:pP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rescheduled</a:t>
            </a:r>
            <a:endParaRPr sz="1150">
              <a:latin typeface="Calibri"/>
              <a:cs typeface="Calibri"/>
            </a:endParaRPr>
          </a:p>
          <a:p>
            <a:pPr marL="406400" marR="175260" indent="-123825">
              <a:lnSpc>
                <a:spcPct val="100000"/>
              </a:lnSpc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If,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occurs,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attend" </a:t>
            </a:r>
            <a:r>
              <a:rPr dirty="0" sz="1150">
                <a:latin typeface="Calibri"/>
                <a:cs typeface="Calibri"/>
              </a:rPr>
              <a:t>(parent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requests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reschedule)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Response"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0">
                <a:latin typeface="Calibri"/>
                <a:cs typeface="Calibri"/>
              </a:rPr>
              <a:t> date),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been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meeting.</a:t>
            </a:r>
            <a:endParaRPr sz="1150">
              <a:latin typeface="Calibri"/>
              <a:cs typeface="Calibri"/>
            </a:endParaRPr>
          </a:p>
          <a:p>
            <a:pPr marL="406400" indent="-12382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two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without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parent</a:t>
            </a:r>
            <a:endParaRPr sz="1150">
              <a:latin typeface="Calibri"/>
              <a:cs typeface="Calibri"/>
            </a:endParaRPr>
          </a:p>
          <a:p>
            <a:pPr marL="406400" indent="-12382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10‐day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Lock</a:t>
            </a:r>
            <a:r>
              <a:rPr dirty="0" spc="35"/>
              <a:t> </a:t>
            </a:r>
            <a:r>
              <a:rPr dirty="0" spc="-20"/>
              <a:t>Event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93578" y="1763674"/>
            <a:ext cx="2051685" cy="7442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470"/>
              </a:spcBef>
              <a:buClr>
                <a:srgbClr val="365F92"/>
              </a:buClr>
              <a:buChar char="•"/>
              <a:tabLst>
                <a:tab pos="184785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Event</a:t>
            </a:r>
            <a:endParaRPr sz="1350">
              <a:latin typeface="Calibri"/>
              <a:cs typeface="Calibri"/>
            </a:endParaRPr>
          </a:p>
          <a:p>
            <a:pPr marL="183515" marR="5080" indent="-171450">
              <a:lnSpc>
                <a:spcPct val="102600"/>
              </a:lnSpc>
              <a:spcBef>
                <a:spcPts val="335"/>
              </a:spcBef>
              <a:buClr>
                <a:srgbClr val="365F92"/>
              </a:buClr>
              <a:buChar char="•"/>
              <a:tabLst>
                <a:tab pos="184150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Confirmation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window appears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66038" y="1497647"/>
            <a:ext cx="5198110" cy="2723515"/>
            <a:chOff x="1066038" y="1497647"/>
            <a:chExt cx="5198110" cy="27235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038" y="2580894"/>
              <a:ext cx="2919984" cy="163982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11452" y="3031998"/>
              <a:ext cx="1487805" cy="330835"/>
            </a:xfrm>
            <a:custGeom>
              <a:avLst/>
              <a:gdLst/>
              <a:ahLst/>
              <a:cxnLst/>
              <a:rect l="l" t="t" r="r" b="b"/>
              <a:pathLst>
                <a:path w="1487805" h="330835">
                  <a:moveTo>
                    <a:pt x="0" y="54864"/>
                  </a:moveTo>
                  <a:lnTo>
                    <a:pt x="4405" y="33432"/>
                  </a:lnTo>
                  <a:lnTo>
                    <a:pt x="16383" y="16002"/>
                  </a:lnTo>
                  <a:lnTo>
                    <a:pt x="34075" y="4286"/>
                  </a:lnTo>
                  <a:lnTo>
                    <a:pt x="55626" y="0"/>
                  </a:lnTo>
                  <a:lnTo>
                    <a:pt x="1431798" y="0"/>
                  </a:lnTo>
                  <a:lnTo>
                    <a:pt x="1453348" y="4286"/>
                  </a:lnTo>
                  <a:lnTo>
                    <a:pt x="1471041" y="16002"/>
                  </a:lnTo>
                  <a:lnTo>
                    <a:pt x="1483018" y="33432"/>
                  </a:lnTo>
                  <a:lnTo>
                    <a:pt x="1487424" y="54864"/>
                  </a:lnTo>
                  <a:lnTo>
                    <a:pt x="1487424" y="275082"/>
                  </a:lnTo>
                  <a:lnTo>
                    <a:pt x="1483018" y="296632"/>
                  </a:lnTo>
                  <a:lnTo>
                    <a:pt x="1471041" y="314325"/>
                  </a:lnTo>
                  <a:lnTo>
                    <a:pt x="1453348" y="326302"/>
                  </a:lnTo>
                  <a:lnTo>
                    <a:pt x="1431798" y="330708"/>
                  </a:lnTo>
                  <a:lnTo>
                    <a:pt x="55626" y="330708"/>
                  </a:lnTo>
                  <a:lnTo>
                    <a:pt x="34075" y="326302"/>
                  </a:lnTo>
                  <a:lnTo>
                    <a:pt x="16383" y="314325"/>
                  </a:lnTo>
                  <a:lnTo>
                    <a:pt x="4405" y="296632"/>
                  </a:lnTo>
                  <a:lnTo>
                    <a:pt x="0" y="275082"/>
                  </a:lnTo>
                  <a:lnTo>
                    <a:pt x="0" y="54864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72917" y="3947160"/>
              <a:ext cx="542925" cy="226695"/>
            </a:xfrm>
            <a:custGeom>
              <a:avLst/>
              <a:gdLst/>
              <a:ahLst/>
              <a:cxnLst/>
              <a:rect l="l" t="t" r="r" b="b"/>
              <a:pathLst>
                <a:path w="542925" h="226695">
                  <a:moveTo>
                    <a:pt x="0" y="38100"/>
                  </a:moveTo>
                  <a:lnTo>
                    <a:pt x="2940" y="23145"/>
                  </a:lnTo>
                  <a:lnTo>
                    <a:pt x="10953" y="11048"/>
                  </a:lnTo>
                  <a:lnTo>
                    <a:pt x="22824" y="2952"/>
                  </a:lnTo>
                  <a:lnTo>
                    <a:pt x="37338" y="0"/>
                  </a:lnTo>
                  <a:lnTo>
                    <a:pt x="505206" y="0"/>
                  </a:lnTo>
                  <a:lnTo>
                    <a:pt x="519719" y="2952"/>
                  </a:lnTo>
                  <a:lnTo>
                    <a:pt x="531590" y="11049"/>
                  </a:lnTo>
                  <a:lnTo>
                    <a:pt x="539603" y="23145"/>
                  </a:lnTo>
                  <a:lnTo>
                    <a:pt x="542544" y="38100"/>
                  </a:lnTo>
                  <a:lnTo>
                    <a:pt x="542544" y="188214"/>
                  </a:lnTo>
                  <a:lnTo>
                    <a:pt x="539603" y="203168"/>
                  </a:lnTo>
                  <a:lnTo>
                    <a:pt x="531590" y="215265"/>
                  </a:lnTo>
                  <a:lnTo>
                    <a:pt x="519719" y="223361"/>
                  </a:lnTo>
                  <a:lnTo>
                    <a:pt x="505206" y="226314"/>
                  </a:lnTo>
                  <a:lnTo>
                    <a:pt x="37338" y="226314"/>
                  </a:lnTo>
                  <a:lnTo>
                    <a:pt x="22824" y="223361"/>
                  </a:lnTo>
                  <a:lnTo>
                    <a:pt x="10953" y="215265"/>
                  </a:lnTo>
                  <a:lnTo>
                    <a:pt x="2940" y="203168"/>
                  </a:lnTo>
                  <a:lnTo>
                    <a:pt x="0" y="188214"/>
                  </a:lnTo>
                  <a:lnTo>
                    <a:pt x="0" y="38100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2570" y="1504950"/>
              <a:ext cx="4751070" cy="2590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745735" y="1504950"/>
              <a:ext cx="679450" cy="245110"/>
            </a:xfrm>
            <a:custGeom>
              <a:avLst/>
              <a:gdLst/>
              <a:ahLst/>
              <a:cxnLst/>
              <a:rect l="l" t="t" r="r" b="b"/>
              <a:pathLst>
                <a:path w="679450" h="245110">
                  <a:moveTo>
                    <a:pt x="0" y="41148"/>
                  </a:moveTo>
                  <a:lnTo>
                    <a:pt x="3214" y="25074"/>
                  </a:lnTo>
                  <a:lnTo>
                    <a:pt x="12001" y="12001"/>
                  </a:lnTo>
                  <a:lnTo>
                    <a:pt x="25074" y="3214"/>
                  </a:lnTo>
                  <a:lnTo>
                    <a:pt x="41148" y="0"/>
                  </a:lnTo>
                  <a:lnTo>
                    <a:pt x="638556" y="0"/>
                  </a:lnTo>
                  <a:lnTo>
                    <a:pt x="654188" y="3214"/>
                  </a:lnTo>
                  <a:lnTo>
                    <a:pt x="667035" y="12001"/>
                  </a:lnTo>
                  <a:lnTo>
                    <a:pt x="675739" y="25074"/>
                  </a:lnTo>
                  <a:lnTo>
                    <a:pt x="678942" y="41148"/>
                  </a:lnTo>
                  <a:lnTo>
                    <a:pt x="678942" y="203454"/>
                  </a:lnTo>
                  <a:lnTo>
                    <a:pt x="675739" y="219527"/>
                  </a:lnTo>
                  <a:lnTo>
                    <a:pt x="667035" y="232600"/>
                  </a:lnTo>
                  <a:lnTo>
                    <a:pt x="654188" y="241387"/>
                  </a:lnTo>
                  <a:lnTo>
                    <a:pt x="638556" y="244602"/>
                  </a:lnTo>
                  <a:lnTo>
                    <a:pt x="41148" y="244602"/>
                  </a:lnTo>
                  <a:lnTo>
                    <a:pt x="25074" y="241387"/>
                  </a:lnTo>
                  <a:lnTo>
                    <a:pt x="12001" y="232600"/>
                  </a:lnTo>
                  <a:lnTo>
                    <a:pt x="3214" y="219527"/>
                  </a:lnTo>
                  <a:lnTo>
                    <a:pt x="0" y="203454"/>
                  </a:lnTo>
                  <a:lnTo>
                    <a:pt x="0" y="41148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026609" y="1956299"/>
            <a:ext cx="2707005" cy="23075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150" marR="5080" indent="-171450">
              <a:lnSpc>
                <a:spcPct val="102800"/>
              </a:lnSpc>
              <a:spcBef>
                <a:spcPts val="90"/>
              </a:spcBef>
              <a:buClr>
                <a:srgbClr val="365F92"/>
              </a:buClr>
              <a:buChar char="•"/>
              <a:tabLst>
                <a:tab pos="184785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Initiation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should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be</a:t>
            </a:r>
            <a:r>
              <a:rPr dirty="0" sz="1350" spc="5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10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days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Meeting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Date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Annual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IEP</a:t>
            </a:r>
            <a:endParaRPr sz="1350">
              <a:latin typeface="Calibri"/>
              <a:cs typeface="Calibri"/>
            </a:endParaRPr>
          </a:p>
          <a:p>
            <a:pPr marL="184150" marR="132715" indent="-171450">
              <a:lnSpc>
                <a:spcPct val="102600"/>
              </a:lnSpc>
              <a:spcBef>
                <a:spcPts val="330"/>
              </a:spcBef>
              <a:buClr>
                <a:srgbClr val="365F92"/>
              </a:buClr>
              <a:buChar char="•"/>
              <a:tabLst>
                <a:tab pos="184785" algn="l"/>
              </a:tabLst>
            </a:pP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correct,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you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ready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lock,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Cancel</a:t>
            </a:r>
            <a:endParaRPr sz="1350">
              <a:latin typeface="Calibri"/>
              <a:cs typeface="Calibri"/>
            </a:endParaRPr>
          </a:p>
          <a:p>
            <a:pPr marL="184150" marR="467359" indent="-171450">
              <a:lnSpc>
                <a:spcPct val="102600"/>
              </a:lnSpc>
              <a:spcBef>
                <a:spcPts val="335"/>
              </a:spcBef>
              <a:buClr>
                <a:srgbClr val="365F92"/>
              </a:buClr>
              <a:buChar char="•"/>
              <a:tabLst>
                <a:tab pos="184785" algn="l"/>
              </a:tabLst>
            </a:pPr>
            <a:r>
              <a:rPr dirty="0" sz="1350" spc="-20">
                <a:latin typeface="Calibri"/>
                <a:cs typeface="Calibri"/>
              </a:rPr>
              <a:t>To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Initiation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Date </a:t>
            </a:r>
            <a:r>
              <a:rPr dirty="0" sz="1350">
                <a:latin typeface="Calibri"/>
                <a:cs typeface="Calibri"/>
              </a:rPr>
              <a:t>return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Dates</a:t>
            </a:r>
            <a:endParaRPr sz="1350">
              <a:latin typeface="Calibri"/>
              <a:cs typeface="Calibri"/>
            </a:endParaRPr>
          </a:p>
          <a:p>
            <a:pPr marL="183515" marR="52069" indent="-171450">
              <a:lnSpc>
                <a:spcPct val="102600"/>
              </a:lnSpc>
              <a:spcBef>
                <a:spcPts val="335"/>
              </a:spcBef>
              <a:buClr>
                <a:srgbClr val="365F92"/>
              </a:buClr>
              <a:buChar char="•"/>
              <a:tabLst>
                <a:tab pos="184150" algn="l"/>
              </a:tabLst>
            </a:pP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correct,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check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 </a:t>
            </a:r>
            <a:r>
              <a:rPr dirty="0" sz="1350">
                <a:latin typeface="Calibri"/>
                <a:cs typeface="Calibri"/>
              </a:rPr>
              <a:t>box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OK</a:t>
            </a:r>
            <a:endParaRPr sz="135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380"/>
              </a:spcBef>
              <a:buClr>
                <a:srgbClr val="365F92"/>
              </a:buClr>
              <a:buChar char="•"/>
              <a:tabLst>
                <a:tab pos="184785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locks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sp>
          <p:nvSpPr>
            <p:cNvPr id="12" name="object 12" descr=""/>
            <p:cNvSpPr/>
            <p:nvPr/>
          </p:nvSpPr>
          <p:spPr>
            <a:xfrm>
              <a:off x="3091433" y="2096262"/>
              <a:ext cx="986155" cy="988694"/>
            </a:xfrm>
            <a:custGeom>
              <a:avLst/>
              <a:gdLst/>
              <a:ahLst/>
              <a:cxnLst/>
              <a:rect l="l" t="t" r="r" b="b"/>
              <a:pathLst>
                <a:path w="986154" h="988694">
                  <a:moveTo>
                    <a:pt x="29717" y="898397"/>
                  </a:moveTo>
                  <a:lnTo>
                    <a:pt x="0" y="988313"/>
                  </a:lnTo>
                  <a:lnTo>
                    <a:pt x="89915" y="958596"/>
                  </a:lnTo>
                  <a:lnTo>
                    <a:pt x="80009" y="948690"/>
                  </a:lnTo>
                  <a:lnTo>
                    <a:pt x="60197" y="948690"/>
                  </a:lnTo>
                  <a:lnTo>
                    <a:pt x="39623" y="928116"/>
                  </a:lnTo>
                  <a:lnTo>
                    <a:pt x="49517" y="918197"/>
                  </a:lnTo>
                  <a:lnTo>
                    <a:pt x="29717" y="898397"/>
                  </a:lnTo>
                  <a:close/>
                </a:path>
                <a:path w="986154" h="988694">
                  <a:moveTo>
                    <a:pt x="49517" y="918197"/>
                  </a:moveTo>
                  <a:lnTo>
                    <a:pt x="39623" y="928116"/>
                  </a:lnTo>
                  <a:lnTo>
                    <a:pt x="60197" y="948690"/>
                  </a:lnTo>
                  <a:lnTo>
                    <a:pt x="70091" y="938771"/>
                  </a:lnTo>
                  <a:lnTo>
                    <a:pt x="49517" y="918197"/>
                  </a:lnTo>
                  <a:close/>
                </a:path>
                <a:path w="986154" h="988694">
                  <a:moveTo>
                    <a:pt x="70091" y="938771"/>
                  </a:moveTo>
                  <a:lnTo>
                    <a:pt x="60197" y="948690"/>
                  </a:lnTo>
                  <a:lnTo>
                    <a:pt x="80009" y="948690"/>
                  </a:lnTo>
                  <a:lnTo>
                    <a:pt x="70091" y="938771"/>
                  </a:lnTo>
                  <a:close/>
                </a:path>
                <a:path w="986154" h="988694">
                  <a:moveTo>
                    <a:pt x="965453" y="0"/>
                  </a:moveTo>
                  <a:lnTo>
                    <a:pt x="49517" y="918197"/>
                  </a:lnTo>
                  <a:lnTo>
                    <a:pt x="70091" y="938771"/>
                  </a:lnTo>
                  <a:lnTo>
                    <a:pt x="986027" y="20574"/>
                  </a:lnTo>
                  <a:lnTo>
                    <a:pt x="965453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17651" y="4627117"/>
            <a:ext cx="6713220" cy="467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Lock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Click Lock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Event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 messages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 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appears.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Double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dates.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OK.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lock.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000">
              <a:latin typeface="Calibri"/>
              <a:cs typeface="Calibri"/>
            </a:endParaRPr>
          </a:p>
          <a:p>
            <a:pPr lvl="1" marL="692785" marR="80645" indent="-184785">
              <a:lnSpc>
                <a:spcPct val="100000"/>
              </a:lnSpc>
              <a:buFont typeface="Arial"/>
              <a:buChar char="•"/>
              <a:tabLst>
                <a:tab pos="692785" algn="l"/>
                <a:tab pos="693420" algn="l"/>
              </a:tabLst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 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12,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 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on,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more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undue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occur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special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reasons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documented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000">
              <a:latin typeface="Calibri"/>
              <a:cs typeface="Calibri"/>
            </a:endParaRPr>
          </a:p>
          <a:p>
            <a:pPr marL="379095" marR="5080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ready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Cancel.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necessary,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000">
              <a:latin typeface="Calibri"/>
              <a:cs typeface="Calibri"/>
            </a:endParaRPr>
          </a:p>
          <a:p>
            <a:pPr lvl="1" marL="810895" marR="123825" indent="-184785">
              <a:lnSpc>
                <a:spcPct val="100000"/>
              </a:lnSpc>
              <a:buFont typeface="Arial"/>
              <a:buChar char="•"/>
              <a:tabLst>
                <a:tab pos="810895" algn="l"/>
                <a:tab pos="8115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Likely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be updated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well.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000">
              <a:latin typeface="Calibri"/>
              <a:cs typeface="Calibri"/>
            </a:endParaRPr>
          </a:p>
          <a:p>
            <a:pPr lvl="1" marL="810895" indent="-184785">
              <a:lnSpc>
                <a:spcPct val="100000"/>
              </a:lnSpc>
              <a:buFont typeface="Arial"/>
              <a:buChar char="•"/>
              <a:tabLst>
                <a:tab pos="810895" algn="l"/>
                <a:tab pos="8115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changed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"accepted"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 Summary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locking.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12700" marR="13335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One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final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reminder:</a:t>
            </a:r>
            <a:r>
              <a:rPr dirty="0" sz="1150" spc="24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unlocked.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corrected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0">
                <a:latin typeface="Calibri"/>
                <a:cs typeface="Calibri"/>
              </a:rPr>
              <a:t> event.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11070" y="1467611"/>
            <a:ext cx="4299585" cy="1483360"/>
            <a:chOff x="1711070" y="1467611"/>
            <a:chExt cx="4299585" cy="14833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213" y="1467611"/>
              <a:ext cx="4298442" cy="148285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20595" y="2052065"/>
              <a:ext cx="3981450" cy="216535"/>
            </a:xfrm>
            <a:custGeom>
              <a:avLst/>
              <a:gdLst/>
              <a:ahLst/>
              <a:cxnLst/>
              <a:rect l="l" t="t" r="r" b="b"/>
              <a:pathLst>
                <a:path w="3981450" h="216535">
                  <a:moveTo>
                    <a:pt x="0" y="35814"/>
                  </a:moveTo>
                  <a:lnTo>
                    <a:pt x="2809" y="21859"/>
                  </a:lnTo>
                  <a:lnTo>
                    <a:pt x="10477" y="10477"/>
                  </a:lnTo>
                  <a:lnTo>
                    <a:pt x="21859" y="2809"/>
                  </a:lnTo>
                  <a:lnTo>
                    <a:pt x="35814" y="0"/>
                  </a:lnTo>
                  <a:lnTo>
                    <a:pt x="3944874" y="0"/>
                  </a:lnTo>
                  <a:lnTo>
                    <a:pt x="3958947" y="2809"/>
                  </a:lnTo>
                  <a:lnTo>
                    <a:pt x="3970591" y="10477"/>
                  </a:lnTo>
                  <a:lnTo>
                    <a:pt x="3978521" y="21859"/>
                  </a:lnTo>
                  <a:lnTo>
                    <a:pt x="3981450" y="35814"/>
                  </a:lnTo>
                  <a:lnTo>
                    <a:pt x="3981450" y="180594"/>
                  </a:lnTo>
                  <a:lnTo>
                    <a:pt x="3978521" y="194548"/>
                  </a:lnTo>
                  <a:lnTo>
                    <a:pt x="3970591" y="205930"/>
                  </a:lnTo>
                  <a:lnTo>
                    <a:pt x="3958947" y="213598"/>
                  </a:lnTo>
                  <a:lnTo>
                    <a:pt x="3944874" y="216408"/>
                  </a:lnTo>
                  <a:lnTo>
                    <a:pt x="35814" y="216408"/>
                  </a:lnTo>
                  <a:lnTo>
                    <a:pt x="21859" y="213598"/>
                  </a:lnTo>
                  <a:lnTo>
                    <a:pt x="10477" y="205930"/>
                  </a:lnTo>
                  <a:lnTo>
                    <a:pt x="2809" y="194548"/>
                  </a:lnTo>
                  <a:lnTo>
                    <a:pt x="0" y="180594"/>
                  </a:lnTo>
                  <a:lnTo>
                    <a:pt x="0" y="35814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Locked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667510">
              <a:lnSpc>
                <a:spcPct val="100000"/>
              </a:lnSpc>
            </a:pPr>
            <a:r>
              <a:rPr dirty="0" sz="600" spc="-10">
                <a:solidFill>
                  <a:srgbClr val="C00000"/>
                </a:solidFill>
                <a:latin typeface="Calibri"/>
                <a:cs typeface="Calibri"/>
              </a:rPr>
              <a:t>Future</a:t>
            </a:r>
            <a:r>
              <a:rPr dirty="0" sz="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C00000"/>
                </a:solidFill>
                <a:latin typeface="Calibri"/>
                <a:cs typeface="Calibri"/>
              </a:rPr>
              <a:t>IEP</a:t>
            </a:r>
            <a:r>
              <a:rPr dirty="0" sz="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600" spc="-10">
                <a:solidFill>
                  <a:srgbClr val="C00000"/>
                </a:solidFill>
                <a:latin typeface="Calibri"/>
                <a:cs typeface="Calibri"/>
              </a:rPr>
              <a:t>Notification</a:t>
            </a:r>
            <a:r>
              <a:rPr dirty="0" sz="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00" spc="-10">
                <a:solidFill>
                  <a:srgbClr val="C00000"/>
                </a:solidFill>
                <a:latin typeface="Calibri"/>
                <a:cs typeface="Calibri"/>
              </a:rPr>
              <a:t>Meeting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Calibri"/>
              <a:cs typeface="Calibri"/>
            </a:endParaRPr>
          </a:p>
          <a:p>
            <a:pPr marL="1743710">
              <a:lnSpc>
                <a:spcPct val="100000"/>
              </a:lnSpc>
              <a:spcBef>
                <a:spcPts val="5"/>
              </a:spcBef>
            </a:pPr>
            <a:r>
              <a:rPr dirty="0" sz="600" spc="-10">
                <a:solidFill>
                  <a:srgbClr val="C00000"/>
                </a:solidFill>
                <a:latin typeface="Calibri"/>
                <a:cs typeface="Calibri"/>
              </a:rPr>
              <a:t>Locked </a:t>
            </a:r>
            <a:r>
              <a:rPr dirty="0" sz="600">
                <a:solidFill>
                  <a:srgbClr val="C00000"/>
                </a:solidFill>
                <a:latin typeface="Calibri"/>
                <a:cs typeface="Calibri"/>
              </a:rPr>
              <a:t>IEP</a:t>
            </a:r>
            <a:r>
              <a:rPr dirty="0" sz="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00" spc="-25">
                <a:solidFill>
                  <a:srgbClr val="C00000"/>
                </a:solidFill>
                <a:latin typeface="Calibri"/>
                <a:cs typeface="Calibri"/>
              </a:rPr>
              <a:t>NOM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49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moves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Events</a:t>
            </a:r>
            <a:endParaRPr sz="11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b="1">
                <a:latin typeface="Calibri"/>
                <a:cs typeface="Calibri"/>
              </a:rPr>
              <a:t>Plan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Status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"ACTIVE"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or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"PENDING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ACTIVE"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depending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Initiation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Date</a:t>
            </a:r>
            <a:endParaRPr sz="1000">
              <a:latin typeface="Calibri"/>
              <a:cs typeface="Calibri"/>
            </a:endParaRPr>
          </a:p>
          <a:p>
            <a:pPr lvl="1" marL="725805" indent="-114300">
              <a:lnSpc>
                <a:spcPts val="1195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 b="1">
                <a:latin typeface="Calibri"/>
                <a:cs typeface="Calibri"/>
              </a:rPr>
              <a:t>Completed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On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date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date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IEP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was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locked</a:t>
            </a:r>
            <a:endParaRPr sz="1000">
              <a:latin typeface="Calibri"/>
              <a:cs typeface="Calibri"/>
            </a:endParaRPr>
          </a:p>
          <a:p>
            <a:pPr lvl="1" marL="725805" indent="-114300">
              <a:lnSpc>
                <a:spcPts val="1195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 b="1">
                <a:latin typeface="Calibri"/>
                <a:cs typeface="Calibri"/>
              </a:rPr>
              <a:t>Completed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By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10">
                <a:latin typeface="Calibri"/>
                <a:cs typeface="Calibri"/>
              </a:rPr>
              <a:t> person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who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locked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25">
                <a:latin typeface="Calibri"/>
                <a:cs typeface="Calibri"/>
              </a:rPr>
              <a:t>IEP</a:t>
            </a:r>
            <a:endParaRPr sz="100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 b="1">
                <a:latin typeface="Calibri"/>
                <a:cs typeface="Calibri"/>
              </a:rPr>
              <a:t>Actual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Date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Notification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Meeting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Date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last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NOM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was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"Stored"</a:t>
            </a:r>
            <a:endParaRPr sz="100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000" spc="-10" b="1">
                <a:latin typeface="Calibri"/>
                <a:cs typeface="Calibri"/>
              </a:rPr>
              <a:t>Actual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Date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of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Annual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IEP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the</a:t>
            </a:r>
            <a:r>
              <a:rPr dirty="0" sz="1000" spc="-10">
                <a:latin typeface="Calibri"/>
                <a:cs typeface="Calibri"/>
              </a:rPr>
              <a:t> Meeting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Date</a:t>
            </a:r>
            <a:endParaRPr sz="1000">
              <a:latin typeface="Calibri"/>
              <a:cs typeface="Calibri"/>
            </a:endParaRPr>
          </a:p>
          <a:p>
            <a:pPr marL="499745" marR="429259" indent="-113664">
              <a:lnSpc>
                <a:spcPts val="1140"/>
              </a:lnSpc>
              <a:spcBef>
                <a:spcPts val="47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Future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364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720595" y="2513076"/>
            <a:ext cx="3981450" cy="226695"/>
          </a:xfrm>
          <a:custGeom>
            <a:avLst/>
            <a:gdLst/>
            <a:ahLst/>
            <a:cxnLst/>
            <a:rect l="l" t="t" r="r" b="b"/>
            <a:pathLst>
              <a:path w="3981450" h="226694">
                <a:moveTo>
                  <a:pt x="0" y="38100"/>
                </a:moveTo>
                <a:lnTo>
                  <a:pt x="2940" y="23145"/>
                </a:lnTo>
                <a:lnTo>
                  <a:pt x="10953" y="11048"/>
                </a:lnTo>
                <a:lnTo>
                  <a:pt x="22824" y="2952"/>
                </a:lnTo>
                <a:lnTo>
                  <a:pt x="37338" y="0"/>
                </a:lnTo>
                <a:lnTo>
                  <a:pt x="3943350" y="0"/>
                </a:lnTo>
                <a:lnTo>
                  <a:pt x="3957982" y="2952"/>
                </a:lnTo>
                <a:lnTo>
                  <a:pt x="3970115" y="11049"/>
                </a:lnTo>
                <a:lnTo>
                  <a:pt x="3978390" y="23145"/>
                </a:lnTo>
                <a:lnTo>
                  <a:pt x="3981450" y="38100"/>
                </a:lnTo>
                <a:lnTo>
                  <a:pt x="3981450" y="188976"/>
                </a:lnTo>
                <a:lnTo>
                  <a:pt x="3978390" y="203489"/>
                </a:lnTo>
                <a:lnTo>
                  <a:pt x="3970115" y="215360"/>
                </a:lnTo>
                <a:lnTo>
                  <a:pt x="3957982" y="223373"/>
                </a:lnTo>
                <a:lnTo>
                  <a:pt x="3943350" y="226314"/>
                </a:lnTo>
                <a:lnTo>
                  <a:pt x="37338" y="226314"/>
                </a:lnTo>
                <a:lnTo>
                  <a:pt x="22824" y="223373"/>
                </a:lnTo>
                <a:lnTo>
                  <a:pt x="10953" y="215360"/>
                </a:lnTo>
                <a:lnTo>
                  <a:pt x="2940" y="203489"/>
                </a:lnTo>
                <a:lnTo>
                  <a:pt x="0" y="188976"/>
                </a:lnTo>
                <a:lnTo>
                  <a:pt x="0" y="38100"/>
                </a:lnTo>
                <a:close/>
              </a:path>
            </a:pathLst>
          </a:custGeom>
          <a:ln w="18846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17651" y="4627117"/>
            <a:ext cx="6701790" cy="420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Locked</a:t>
            </a:r>
            <a:r>
              <a:rPr dirty="0" sz="1150" spc="-3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IEP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Events</a:t>
            </a:r>
            <a:r>
              <a:rPr dirty="0" sz="1150" spc="-10" b="1">
                <a:latin typeface="Calibri"/>
                <a:cs typeface="Calibri"/>
              </a:rPr>
              <a:t> screen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found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panel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</a:t>
            </a:r>
            <a:endParaRPr sz="1150">
              <a:latin typeface="Calibri"/>
              <a:cs typeface="Calibri"/>
            </a:endParaRPr>
          </a:p>
          <a:p>
            <a:pPr lvl="1" marL="1179195" indent="-1854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earlier</a:t>
            </a:r>
            <a:endParaRPr sz="1150">
              <a:latin typeface="Calibri"/>
              <a:cs typeface="Calibri"/>
            </a:endParaRPr>
          </a:p>
          <a:p>
            <a:pPr lvl="1" marL="1179195" marR="435609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PENDING ACTIVE 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future.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PENDING ACTIVE plans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become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 lvl="1" marL="1179195" marR="6350" indent="-1847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PENDING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locked,</a:t>
            </a:r>
            <a:r>
              <a:rPr dirty="0" sz="1150" spc="-10">
                <a:latin typeface="Calibri"/>
                <a:cs typeface="Calibri"/>
              </a:rPr>
              <a:t> regardless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"Completed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locked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"Completed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By" 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688340" marR="508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The "Actual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Notification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"Create/Store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user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"Actual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Future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Upcoming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panel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364 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Primary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View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Print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Locked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30">
                <a:latin typeface="Calibri"/>
                <a:cs typeface="Calibri"/>
              </a:rPr>
              <a:t>To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view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locked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Locked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panel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hamburger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icon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Hover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over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 b="1">
                <a:latin typeface="Calibri"/>
                <a:cs typeface="Calibri"/>
              </a:rPr>
              <a:t>View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print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layout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from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list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70075" y="1538477"/>
            <a:ext cx="3969385" cy="1496060"/>
            <a:chOff x="1370075" y="1538477"/>
            <a:chExt cx="3969385" cy="14960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0075" y="1538477"/>
              <a:ext cx="3969258" cy="14958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67811" y="1552193"/>
              <a:ext cx="2125980" cy="1312545"/>
            </a:xfrm>
            <a:custGeom>
              <a:avLst/>
              <a:gdLst/>
              <a:ahLst/>
              <a:cxnLst/>
              <a:rect l="l" t="t" r="r" b="b"/>
              <a:pathLst>
                <a:path w="2125979" h="1312545">
                  <a:moveTo>
                    <a:pt x="0" y="218694"/>
                  </a:moveTo>
                  <a:lnTo>
                    <a:pt x="5756" y="168430"/>
                  </a:lnTo>
                  <a:lnTo>
                    <a:pt x="22162" y="122353"/>
                  </a:lnTo>
                  <a:lnTo>
                    <a:pt x="47926" y="81753"/>
                  </a:lnTo>
                  <a:lnTo>
                    <a:pt x="81753" y="47926"/>
                  </a:lnTo>
                  <a:lnTo>
                    <a:pt x="122353" y="22162"/>
                  </a:lnTo>
                  <a:lnTo>
                    <a:pt x="168430" y="5756"/>
                  </a:lnTo>
                  <a:lnTo>
                    <a:pt x="218694" y="0"/>
                  </a:lnTo>
                  <a:lnTo>
                    <a:pt x="1907286" y="0"/>
                  </a:lnTo>
                  <a:lnTo>
                    <a:pt x="1957549" y="5756"/>
                  </a:lnTo>
                  <a:lnTo>
                    <a:pt x="2003626" y="22162"/>
                  </a:lnTo>
                  <a:lnTo>
                    <a:pt x="2044226" y="47926"/>
                  </a:lnTo>
                  <a:lnTo>
                    <a:pt x="2078053" y="81753"/>
                  </a:lnTo>
                  <a:lnTo>
                    <a:pt x="2103817" y="122353"/>
                  </a:lnTo>
                  <a:lnTo>
                    <a:pt x="2120223" y="168430"/>
                  </a:lnTo>
                  <a:lnTo>
                    <a:pt x="2125980" y="218694"/>
                  </a:lnTo>
                  <a:lnTo>
                    <a:pt x="2125980" y="1093470"/>
                  </a:lnTo>
                  <a:lnTo>
                    <a:pt x="2120223" y="1143493"/>
                  </a:lnTo>
                  <a:lnTo>
                    <a:pt x="2103817" y="1189477"/>
                  </a:lnTo>
                  <a:lnTo>
                    <a:pt x="2078053" y="1230090"/>
                  </a:lnTo>
                  <a:lnTo>
                    <a:pt x="2044226" y="1263998"/>
                  </a:lnTo>
                  <a:lnTo>
                    <a:pt x="2003626" y="1289868"/>
                  </a:lnTo>
                  <a:lnTo>
                    <a:pt x="1957549" y="1306367"/>
                  </a:lnTo>
                  <a:lnTo>
                    <a:pt x="1907286" y="1312164"/>
                  </a:lnTo>
                  <a:lnTo>
                    <a:pt x="218694" y="1312164"/>
                  </a:lnTo>
                  <a:lnTo>
                    <a:pt x="168430" y="1306367"/>
                  </a:lnTo>
                  <a:lnTo>
                    <a:pt x="122353" y="1289868"/>
                  </a:lnTo>
                  <a:lnTo>
                    <a:pt x="81753" y="1263998"/>
                  </a:lnTo>
                  <a:lnTo>
                    <a:pt x="47926" y="1230090"/>
                  </a:lnTo>
                  <a:lnTo>
                    <a:pt x="22162" y="1189477"/>
                  </a:lnTo>
                  <a:lnTo>
                    <a:pt x="5756" y="1143493"/>
                  </a:lnTo>
                  <a:lnTo>
                    <a:pt x="0" y="1093470"/>
                  </a:lnTo>
                  <a:lnTo>
                    <a:pt x="0" y="218694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0" y="4627117"/>
            <a:ext cx="6625590" cy="423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view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or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print the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locked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Locate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0">
                <a:latin typeface="Calibri"/>
                <a:cs typeface="Calibri"/>
              </a:rPr>
              <a:t> panel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Hamburger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257810" marR="3364229" indent="-24574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layout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layout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choices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are:</a:t>
            </a:r>
            <a:endParaRPr sz="1150">
              <a:latin typeface="Calibri"/>
              <a:cs typeface="Calibri"/>
            </a:endParaRPr>
          </a:p>
          <a:p>
            <a:pPr marL="687705" indent="-18542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687705" marR="347345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 spc="-10">
                <a:latin typeface="Calibri"/>
                <a:cs typeface="Calibri"/>
              </a:rPr>
              <a:t>Transportation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 Summary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use by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secretaries </a:t>
            </a:r>
            <a:r>
              <a:rPr dirty="0" sz="1150">
                <a:latin typeface="Calibri"/>
                <a:cs typeface="Calibri"/>
              </a:rPr>
              <a:t>entering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transportation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system</a:t>
            </a:r>
            <a:endParaRPr sz="1150">
              <a:latin typeface="Calibri"/>
              <a:cs typeface="Calibri"/>
            </a:endParaRPr>
          </a:p>
          <a:p>
            <a:pPr marL="687705" marR="305435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Excusal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(no </a:t>
            </a:r>
            <a:r>
              <a:rPr dirty="0" sz="1150">
                <a:latin typeface="Calibri"/>
                <a:cs typeface="Calibri"/>
              </a:rPr>
              <a:t>DRAFT,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locked)</a:t>
            </a:r>
            <a:endParaRPr sz="1150">
              <a:latin typeface="Calibri"/>
              <a:cs typeface="Calibri"/>
            </a:endParaRPr>
          </a:p>
          <a:p>
            <a:pPr marL="687705" indent="-18542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programming</a:t>
            </a:r>
            <a:endParaRPr sz="1150">
              <a:latin typeface="Calibri"/>
              <a:cs typeface="Calibri"/>
            </a:endParaRPr>
          </a:p>
          <a:p>
            <a:pPr marL="687705" marR="48895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PWN‐Only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allows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print </a:t>
            </a:r>
            <a:r>
              <a:rPr dirty="0" sz="1150">
                <a:latin typeface="Calibri"/>
                <a:cs typeface="Calibri"/>
              </a:rPr>
              <a:t>separately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signature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DRAFT,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locked)</a:t>
            </a:r>
            <a:endParaRPr sz="1150">
              <a:latin typeface="Calibri"/>
              <a:cs typeface="Calibri"/>
            </a:endParaRPr>
          </a:p>
          <a:p>
            <a:pPr marL="687705" marR="508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Accommodations‐Only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allowing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printed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separately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12700" marR="2173605">
              <a:lnSpc>
                <a:spcPct val="173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depending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browser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settings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print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window/tab.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441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Phoenix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Support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447675" marR="257810" indent="-170180">
              <a:lnSpc>
                <a:spcPts val="1430"/>
              </a:lnSpc>
              <a:buClr>
                <a:srgbClr val="365F92"/>
              </a:buClr>
              <a:buAutoNum type="arabicPeriod"/>
              <a:tabLst>
                <a:tab pos="448309" algn="l"/>
              </a:tabLst>
            </a:pPr>
            <a:r>
              <a:rPr dirty="0" sz="1450">
                <a:latin typeface="Calibri"/>
                <a:cs typeface="Calibri"/>
              </a:rPr>
              <a:t>Phoenix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Help: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Found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within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site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–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click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Help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Icon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from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direct </a:t>
            </a:r>
            <a:r>
              <a:rPr dirty="0" sz="1450">
                <a:latin typeface="Calibri"/>
                <a:cs typeface="Calibri"/>
              </a:rPr>
              <a:t>link,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or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from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Portal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of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SSD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0">
                <a:latin typeface="Calibri"/>
                <a:cs typeface="Calibri"/>
              </a:rPr>
              <a:t>Life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65F92"/>
              </a:buClr>
              <a:buFont typeface="Calibri"/>
              <a:buAutoNum type="arabicPeriod"/>
            </a:pPr>
            <a:endParaRPr sz="1250">
              <a:latin typeface="Calibri"/>
              <a:cs typeface="Calibri"/>
            </a:endParaRPr>
          </a:p>
          <a:p>
            <a:pPr marL="447675" indent="-170180">
              <a:lnSpc>
                <a:spcPct val="100000"/>
              </a:lnSpc>
              <a:buClr>
                <a:srgbClr val="365F92"/>
              </a:buClr>
              <a:buAutoNum type="arabicPeriod"/>
              <a:tabLst>
                <a:tab pos="448309" algn="l"/>
              </a:tabLst>
            </a:pPr>
            <a:r>
              <a:rPr dirty="0" sz="1450">
                <a:latin typeface="Calibri"/>
                <a:cs typeface="Calibri"/>
              </a:rPr>
              <a:t>SSD</a:t>
            </a:r>
            <a:r>
              <a:rPr dirty="0" sz="1450" spc="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Help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Center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(Service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Desk)</a:t>
            </a:r>
            <a:endParaRPr sz="1450">
              <a:latin typeface="Calibri"/>
              <a:cs typeface="Calibri"/>
            </a:endParaRPr>
          </a:p>
          <a:p>
            <a:pPr lvl="1" marL="617855" indent="-124460">
              <a:lnSpc>
                <a:spcPct val="100000"/>
              </a:lnSpc>
              <a:spcBef>
                <a:spcPts val="165"/>
              </a:spcBef>
              <a:buClr>
                <a:srgbClr val="266E8B"/>
              </a:buClr>
              <a:buAutoNum type="alphaLcPeriod"/>
              <a:tabLst>
                <a:tab pos="618490" algn="l"/>
              </a:tabLst>
            </a:pP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Center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tile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portal</a:t>
            </a:r>
            <a:endParaRPr sz="1150">
              <a:latin typeface="Calibri"/>
              <a:cs typeface="Calibri"/>
            </a:endParaRPr>
          </a:p>
          <a:p>
            <a:pPr lvl="1" marL="617855" indent="-12446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SzPct val="91304"/>
              <a:buAutoNum type="alphaLcPeriod"/>
              <a:tabLst>
                <a:tab pos="618490" algn="l"/>
              </a:tabLst>
            </a:pP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9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Center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web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site: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u="sng" sz="1150" spc="-10">
                <a:solidFill>
                  <a:srgbClr val="2583C6"/>
                </a:solidFill>
                <a:uFill>
                  <a:solidFill>
                    <a:srgbClr val="2582C5"/>
                  </a:solidFill>
                </a:uFill>
                <a:latin typeface="Calibri"/>
                <a:cs typeface="Calibri"/>
              </a:rPr>
              <a:t>https://ssdmo.atlassian.net/servicedesk/customer/portal/4</a:t>
            </a:r>
            <a:endParaRPr sz="1150">
              <a:latin typeface="Calibri"/>
              <a:cs typeface="Calibri"/>
            </a:endParaRPr>
          </a:p>
          <a:p>
            <a:pPr lvl="1" marL="617855" indent="-124460">
              <a:lnSpc>
                <a:spcPct val="100000"/>
              </a:lnSpc>
              <a:spcBef>
                <a:spcPts val="145"/>
              </a:spcBef>
              <a:buClr>
                <a:srgbClr val="266E8B"/>
              </a:buClr>
              <a:buAutoNum type="alphaLcPeriod"/>
              <a:tabLst>
                <a:tab pos="618490" algn="l"/>
              </a:tabLst>
            </a:pP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9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u="sng" sz="1150">
                <a:solidFill>
                  <a:srgbClr val="2583C6"/>
                </a:solidFill>
                <a:uFill>
                  <a:solidFill>
                    <a:srgbClr val="2582C5"/>
                  </a:solidFill>
                </a:uFill>
                <a:latin typeface="Calibri"/>
                <a:cs typeface="Calibri"/>
                <a:hlinkClick r:id="rId2"/>
              </a:rPr>
              <a:t>technologyservices@ssdmo.org</a:t>
            </a:r>
            <a:r>
              <a:rPr dirty="0" sz="1150" spc="100">
                <a:solidFill>
                  <a:srgbClr val="2583C6"/>
                </a:solidFill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creates</a:t>
            </a:r>
            <a:r>
              <a:rPr dirty="0" sz="1150" spc="9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ticket</a:t>
            </a:r>
            <a:endParaRPr sz="1150">
              <a:latin typeface="Calibri"/>
              <a:cs typeface="Calibri"/>
            </a:endParaRPr>
          </a:p>
          <a:p>
            <a:pPr lvl="1" marL="617855" marR="184150" indent="-123825">
              <a:lnSpc>
                <a:spcPct val="103499"/>
              </a:lnSpc>
              <a:spcBef>
                <a:spcPts val="95"/>
              </a:spcBef>
              <a:buClr>
                <a:srgbClr val="266E8B"/>
              </a:buClr>
              <a:buSzPct val="91304"/>
              <a:buAutoNum type="alphaLcPeriod"/>
              <a:tabLst>
                <a:tab pos="618490" algn="l"/>
              </a:tabLst>
            </a:pPr>
            <a:r>
              <a:rPr dirty="0" sz="1150">
                <a:latin typeface="Calibri"/>
                <a:cs typeface="Calibri"/>
              </a:rPr>
              <a:t>Phone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calls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(314‐989‐8686)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ticket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as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received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AutoNum type="alphaLcPeriod"/>
            </a:pPr>
            <a:endParaRPr sz="1100">
              <a:latin typeface="Calibri"/>
              <a:cs typeface="Calibri"/>
            </a:endParaRPr>
          </a:p>
          <a:p>
            <a:pPr marL="447675" indent="-170180">
              <a:lnSpc>
                <a:spcPts val="1675"/>
              </a:lnSpc>
              <a:spcBef>
                <a:spcPts val="5"/>
              </a:spcBef>
              <a:buClr>
                <a:srgbClr val="365F92"/>
              </a:buClr>
              <a:buAutoNum type="arabicPeriod"/>
              <a:tabLst>
                <a:tab pos="448309" algn="l"/>
              </a:tabLst>
            </a:pPr>
            <a:r>
              <a:rPr dirty="0" sz="1450">
                <a:latin typeface="Calibri"/>
                <a:cs typeface="Calibri"/>
              </a:rPr>
              <a:t>SEIMS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Facilitators</a:t>
            </a:r>
            <a:endParaRPr sz="1450">
              <a:latin typeface="Calibri"/>
              <a:cs typeface="Calibri"/>
            </a:endParaRPr>
          </a:p>
          <a:p>
            <a:pPr lvl="1" marL="758825" indent="-255270">
              <a:lnSpc>
                <a:spcPts val="1245"/>
              </a:lnSpc>
              <a:buClr>
                <a:srgbClr val="365F92"/>
              </a:buClr>
              <a:buAutoNum type="alphaLcPeriod"/>
              <a:tabLst>
                <a:tab pos="758825" algn="l"/>
                <a:tab pos="759460" algn="l"/>
              </a:tabLst>
            </a:pPr>
            <a:r>
              <a:rPr dirty="0" sz="1150">
                <a:latin typeface="Calibri"/>
                <a:cs typeface="Calibri"/>
              </a:rPr>
              <a:t>Tracy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Turner</a:t>
            </a:r>
            <a:endParaRPr sz="1150">
              <a:latin typeface="Calibri"/>
              <a:cs typeface="Calibri"/>
            </a:endParaRPr>
          </a:p>
          <a:p>
            <a:pPr lvl="1" marL="758825" indent="-255270">
              <a:lnSpc>
                <a:spcPts val="1310"/>
              </a:lnSpc>
              <a:buClr>
                <a:srgbClr val="365F92"/>
              </a:buClr>
              <a:buAutoNum type="alphaLcPeriod"/>
              <a:tabLst>
                <a:tab pos="758825" algn="l"/>
                <a:tab pos="759460" algn="l"/>
              </a:tabLst>
            </a:pPr>
            <a:r>
              <a:rPr dirty="0" sz="1150">
                <a:latin typeface="Calibri"/>
                <a:cs typeface="Calibri"/>
              </a:rPr>
              <a:t>Mary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Spires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8841" y="2326385"/>
            <a:ext cx="393191" cy="39395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1462" y="4627117"/>
            <a:ext cx="6708140" cy="4798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Phoenix</a:t>
            </a:r>
            <a:r>
              <a:rPr dirty="0" sz="1150" spc="-4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Support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reminder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resources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support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</a:t>
            </a:r>
            <a:endParaRPr sz="1150">
              <a:latin typeface="Calibri"/>
              <a:cs typeface="Calibri"/>
            </a:endParaRPr>
          </a:p>
          <a:p>
            <a:pPr marL="381000" indent="-11620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 lvl="1" marL="994410" indent="-18415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found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Navigation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Menu</a:t>
            </a:r>
            <a:endParaRPr sz="1150">
              <a:latin typeface="Calibri"/>
              <a:cs typeface="Calibri"/>
            </a:endParaRPr>
          </a:p>
          <a:p>
            <a:pPr lvl="1" marL="994410" indent="-18415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screens</a:t>
            </a:r>
            <a:endParaRPr sz="1150">
              <a:latin typeface="Calibri"/>
              <a:cs typeface="Calibri"/>
            </a:endParaRPr>
          </a:p>
          <a:p>
            <a:pPr lvl="1" marL="994410" indent="-18415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994410" algn="l"/>
                <a:tab pos="995044" algn="l"/>
              </a:tabLst>
            </a:pP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Life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&gt; 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Portal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&gt; 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 lvl="1" marL="995044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994410" algn="l"/>
                <a:tab pos="995680" algn="l"/>
              </a:tabLst>
            </a:pPr>
            <a:r>
              <a:rPr dirty="0" sz="1150">
                <a:latin typeface="Calibri"/>
                <a:cs typeface="Calibri"/>
              </a:rPr>
              <a:t>Directly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web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u="sng" sz="1150" spc="-1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https://ssdmo.atlassian.net/wiki/x/OoBmAw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396240" indent="-131445">
              <a:lnSpc>
                <a:spcPct val="100000"/>
              </a:lnSpc>
              <a:spcBef>
                <a:spcPts val="5"/>
              </a:spcBef>
              <a:buChar char="•"/>
              <a:tabLst>
                <a:tab pos="3968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7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4:30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PM</a:t>
            </a:r>
            <a:endParaRPr sz="1150">
              <a:latin typeface="Calibri"/>
              <a:cs typeface="Calibri"/>
            </a:endParaRPr>
          </a:p>
          <a:p>
            <a:pPr lvl="1" marL="1016635" marR="4191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016635" algn="l"/>
                <a:tab pos="1017269" algn="l"/>
              </a:tabLst>
            </a:pPr>
            <a:r>
              <a:rPr dirty="0" sz="1150">
                <a:latin typeface="Calibri"/>
                <a:cs typeface="Calibri"/>
              </a:rPr>
              <a:t>Create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ticket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portal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Life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&gt;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Portal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&gt;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by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Portal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address: </a:t>
            </a:r>
            <a:r>
              <a:rPr dirty="0" u="sng" sz="1150" spc="-1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</a:t>
            </a:r>
            <a:r>
              <a:rPr dirty="0" u="sng" sz="1150" spc="-10">
                <a:solidFill>
                  <a:srgbClr val="2583C6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https://ssdmo.atlassian.net/servicedesk/customer/portal/4</a:t>
            </a:r>
            <a:endParaRPr sz="1150">
              <a:latin typeface="Calibri"/>
              <a:cs typeface="Calibri"/>
            </a:endParaRPr>
          </a:p>
          <a:p>
            <a:pPr lvl="1" marL="1016635" indent="-1847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016635" algn="l"/>
                <a:tab pos="1017269" algn="l"/>
              </a:tabLst>
            </a:pPr>
            <a:r>
              <a:rPr dirty="0" sz="1150">
                <a:latin typeface="Calibri"/>
                <a:cs typeface="Calibri"/>
              </a:rPr>
              <a:t>Send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request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an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automatically </a:t>
            </a:r>
            <a:r>
              <a:rPr dirty="0" sz="1150">
                <a:latin typeface="Calibri"/>
                <a:cs typeface="Calibri"/>
              </a:rPr>
              <a:t>creates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ticket</a:t>
            </a:r>
            <a:endParaRPr sz="1150">
              <a:latin typeface="Calibri"/>
              <a:cs typeface="Calibri"/>
            </a:endParaRPr>
          </a:p>
          <a:p>
            <a:pPr lvl="1" marL="1016635" indent="-18478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016635" algn="l"/>
                <a:tab pos="1017269" algn="l"/>
              </a:tabLst>
            </a:pPr>
            <a:r>
              <a:rPr dirty="0" sz="1150">
                <a:latin typeface="Calibri"/>
                <a:cs typeface="Calibri"/>
              </a:rPr>
              <a:t>Call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314‐989‐8686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voice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creates</a:t>
            </a:r>
            <a:r>
              <a:rPr dirty="0" sz="1150" spc="-10">
                <a:latin typeface="Calibri"/>
                <a:cs typeface="Calibri"/>
              </a:rPr>
              <a:t> ticket</a:t>
            </a:r>
            <a:endParaRPr sz="1150">
              <a:latin typeface="Calibri"/>
              <a:cs typeface="Calibri"/>
            </a:endParaRPr>
          </a:p>
          <a:p>
            <a:pPr lvl="1" marL="1016635" marR="194945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016635" algn="l"/>
                <a:tab pos="1017269" algn="l"/>
              </a:tabLst>
            </a:pP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plus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along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a </a:t>
            </a:r>
            <a:r>
              <a:rPr dirty="0" sz="1150">
                <a:latin typeface="Calibri"/>
                <a:cs typeface="Calibri"/>
              </a:rPr>
              <a:t>brief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description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issue</a:t>
            </a:r>
            <a:endParaRPr sz="1150">
              <a:latin typeface="Calibri"/>
              <a:cs typeface="Calibri"/>
            </a:endParaRPr>
          </a:p>
          <a:p>
            <a:pPr lvl="1" marL="1016635" indent="-1847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016635" algn="l"/>
                <a:tab pos="1017269" algn="l"/>
              </a:tabLst>
            </a:pPr>
            <a:r>
              <a:rPr dirty="0" sz="1150">
                <a:latin typeface="Calibri"/>
                <a:cs typeface="Calibri"/>
              </a:rPr>
              <a:t>Include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back</a:t>
            </a:r>
            <a:endParaRPr sz="1150">
              <a:latin typeface="Calibri"/>
              <a:cs typeface="Calibri"/>
            </a:endParaRPr>
          </a:p>
          <a:p>
            <a:pPr lvl="1" marL="1016635" marR="5080" indent="-18478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016635" algn="l"/>
                <a:tab pos="1017269" algn="l"/>
              </a:tabLst>
            </a:pP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receive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ticket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Please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ticket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communicate </a:t>
            </a:r>
            <a:r>
              <a:rPr dirty="0" sz="1150" spc="-20">
                <a:latin typeface="Calibri"/>
                <a:cs typeface="Calibri"/>
              </a:rPr>
              <a:t>with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Desk.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ticket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issue.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96875" indent="-131445">
              <a:lnSpc>
                <a:spcPct val="100000"/>
              </a:lnSpc>
              <a:buChar char="•"/>
              <a:tabLst>
                <a:tab pos="396875" algn="l"/>
              </a:tabLst>
            </a:pPr>
            <a:r>
              <a:rPr dirty="0" sz="1150">
                <a:latin typeface="Calibri"/>
                <a:cs typeface="Calibri"/>
              </a:rPr>
              <a:t>SEIMS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Facilitators</a:t>
            </a:r>
            <a:endParaRPr sz="1150">
              <a:latin typeface="Calibri"/>
              <a:cs typeface="Calibri"/>
            </a:endParaRPr>
          </a:p>
          <a:p>
            <a:pPr lvl="1" marL="97028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970280" algn="l"/>
                <a:tab pos="970915" algn="l"/>
              </a:tabLst>
            </a:pPr>
            <a:r>
              <a:rPr dirty="0" sz="1150">
                <a:latin typeface="Calibri"/>
                <a:cs typeface="Calibri"/>
              </a:rPr>
              <a:t>Tracy Turner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314‐989‐8586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u="sng" sz="1150" spc="-1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4"/>
              </a:rPr>
              <a:t>tfturner@ssdmo.org</a:t>
            </a:r>
            <a:endParaRPr sz="1150">
              <a:latin typeface="Calibri"/>
              <a:cs typeface="Calibri"/>
            </a:endParaRPr>
          </a:p>
          <a:p>
            <a:pPr lvl="1" marL="970280" indent="-1854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970280" algn="l"/>
                <a:tab pos="970915" algn="l"/>
              </a:tabLst>
            </a:pPr>
            <a:r>
              <a:rPr dirty="0" sz="1150">
                <a:latin typeface="Calibri"/>
                <a:cs typeface="Calibri"/>
              </a:rPr>
              <a:t>Mary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Spires</a:t>
            </a:r>
            <a:r>
              <a:rPr dirty="0" sz="1150" spc="2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314‐989‐8558</a:t>
            </a:r>
            <a:r>
              <a:rPr dirty="0" sz="1150" spc="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u="sng" sz="1150" spc="-1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5"/>
              </a:rPr>
              <a:t>mspires@ssdmo.org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Validation</a:t>
            </a:r>
            <a:r>
              <a:rPr dirty="0" sz="1550" spc="30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Check</a:t>
            </a:r>
            <a:endParaRPr sz="1550">
              <a:latin typeface="Calibri"/>
              <a:cs typeface="Calibri"/>
            </a:endParaRPr>
          </a:p>
          <a:p>
            <a:pPr marL="499745" marR="601345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Message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indicating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"Validation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Successful"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error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message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appears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Validation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successful,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continue</a:t>
            </a:r>
            <a:endParaRPr sz="1550">
              <a:latin typeface="Calibri"/>
              <a:cs typeface="Calibri"/>
            </a:endParaRPr>
          </a:p>
          <a:p>
            <a:pPr marL="499745" marR="870585" indent="-113664">
              <a:lnSpc>
                <a:spcPts val="1720"/>
              </a:lnSpc>
              <a:spcBef>
                <a:spcPts val="51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Status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shows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"Compliant"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Validation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 spc="-10">
                <a:latin typeface="Calibri"/>
                <a:cs typeface="Calibri"/>
              </a:rPr>
              <a:t>successful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73757" y="1504188"/>
            <a:ext cx="4072254" cy="1238250"/>
            <a:chOff x="1873757" y="1504188"/>
            <a:chExt cx="4072254" cy="12382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757" y="1504188"/>
              <a:ext cx="4072128" cy="12382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258561" y="2573274"/>
              <a:ext cx="589280" cy="146685"/>
            </a:xfrm>
            <a:custGeom>
              <a:avLst/>
              <a:gdLst/>
              <a:ahLst/>
              <a:cxnLst/>
              <a:rect l="l" t="t" r="r" b="b"/>
              <a:pathLst>
                <a:path w="589279" h="146685">
                  <a:moveTo>
                    <a:pt x="0" y="24383"/>
                  </a:moveTo>
                  <a:lnTo>
                    <a:pt x="1881" y="15109"/>
                  </a:lnTo>
                  <a:lnTo>
                    <a:pt x="7048" y="7334"/>
                  </a:lnTo>
                  <a:lnTo>
                    <a:pt x="14787" y="1988"/>
                  </a:lnTo>
                  <a:lnTo>
                    <a:pt x="24384" y="0"/>
                  </a:lnTo>
                  <a:lnTo>
                    <a:pt x="564642" y="0"/>
                  </a:lnTo>
                  <a:lnTo>
                    <a:pt x="574238" y="1988"/>
                  </a:lnTo>
                  <a:lnTo>
                    <a:pt x="581977" y="7334"/>
                  </a:lnTo>
                  <a:lnTo>
                    <a:pt x="587144" y="15109"/>
                  </a:lnTo>
                  <a:lnTo>
                    <a:pt x="589026" y="24383"/>
                  </a:lnTo>
                  <a:lnTo>
                    <a:pt x="589026" y="121919"/>
                  </a:lnTo>
                  <a:lnTo>
                    <a:pt x="587144" y="131516"/>
                  </a:lnTo>
                  <a:lnTo>
                    <a:pt x="581977" y="139255"/>
                  </a:lnTo>
                  <a:lnTo>
                    <a:pt x="574238" y="144422"/>
                  </a:lnTo>
                  <a:lnTo>
                    <a:pt x="564642" y="146303"/>
                  </a:lnTo>
                  <a:lnTo>
                    <a:pt x="24384" y="146303"/>
                  </a:lnTo>
                  <a:lnTo>
                    <a:pt x="14787" y="144422"/>
                  </a:lnTo>
                  <a:lnTo>
                    <a:pt x="7048" y="139255"/>
                  </a:lnTo>
                  <a:lnTo>
                    <a:pt x="1881" y="131516"/>
                  </a:lnTo>
                  <a:lnTo>
                    <a:pt x="0" y="121919"/>
                  </a:lnTo>
                  <a:lnTo>
                    <a:pt x="0" y="24383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87820" cy="3840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Validation </a:t>
            </a:r>
            <a:r>
              <a:rPr dirty="0" sz="1150" spc="-10" b="1">
                <a:latin typeface="Calibri"/>
                <a:cs typeface="Calibri"/>
              </a:rPr>
              <a:t>Check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2717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both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“Validation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Check”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Overview.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remains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(unless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reopened).</a:t>
            </a:r>
            <a:endParaRPr sz="1150">
              <a:latin typeface="Calibri"/>
              <a:cs typeface="Calibri"/>
            </a:endParaRPr>
          </a:p>
          <a:p>
            <a:pPr marL="688340" marR="50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Compliance,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"Validation </a:t>
            </a:r>
            <a:r>
              <a:rPr dirty="0" sz="1150">
                <a:latin typeface="Calibri"/>
                <a:cs typeface="Calibri"/>
              </a:rPr>
              <a:t>Check"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reopened.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10" b="1">
                <a:latin typeface="Calibri"/>
                <a:cs typeface="Calibri"/>
              </a:rPr>
              <a:t> Check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17272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(compliance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blank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sz="1150" spc="-20" b="1" i="1">
                <a:latin typeface="Calibri"/>
                <a:cs typeface="Calibri"/>
              </a:rPr>
              <a:t>does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not</a:t>
            </a:r>
            <a:r>
              <a:rPr dirty="0" sz="1150" spc="-3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check</a:t>
            </a:r>
            <a:r>
              <a:rPr dirty="0" sz="1150" spc="-3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for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legal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compliance,</a:t>
            </a:r>
            <a:r>
              <a:rPr dirty="0" sz="1150" spc="-2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only</a:t>
            </a:r>
            <a:r>
              <a:rPr dirty="0" sz="1150" spc="-2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for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Phoenix</a:t>
            </a:r>
            <a:r>
              <a:rPr dirty="0" sz="1150" spc="-30" b="1" i="1">
                <a:latin typeface="Calibri"/>
                <a:cs typeface="Calibri"/>
              </a:rPr>
              <a:t> </a:t>
            </a:r>
            <a:r>
              <a:rPr dirty="0" sz="1150" spc="-10" b="1" i="1">
                <a:latin typeface="Calibri"/>
                <a:cs typeface="Calibri"/>
              </a:rPr>
              <a:t>compliance</a:t>
            </a:r>
            <a:r>
              <a:rPr dirty="0" sz="1150" spc="-10">
                <a:latin typeface="Calibri"/>
                <a:cs typeface="Calibri"/>
              </a:rPr>
              <a:t>)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 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errors</a:t>
            </a:r>
            <a:endParaRPr sz="1150">
              <a:latin typeface="Calibri"/>
              <a:cs typeface="Calibri"/>
            </a:endParaRPr>
          </a:p>
          <a:p>
            <a:pPr lvl="1" marL="1179195" marR="14097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Fix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compliant</a:t>
            </a:r>
            <a:endParaRPr sz="1150">
              <a:latin typeface="Calibri"/>
              <a:cs typeface="Calibri"/>
            </a:endParaRPr>
          </a:p>
          <a:p>
            <a:pPr lvl="1" marL="1179195" indent="-18542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can’t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figure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Desk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Validation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successful,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"COMPLIANT"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fill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21971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(Create/Store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clicked)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column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"COMPLIANT"</a:t>
            </a:r>
            <a:r>
              <a:rPr dirty="0" sz="1150" spc="-25">
                <a:latin typeface="Calibri"/>
                <a:cs typeface="Calibri"/>
              </a:rPr>
              <a:t> for </a:t>
            </a:r>
            <a:r>
              <a:rPr dirty="0" sz="1150">
                <a:latin typeface="Calibri"/>
                <a:cs typeface="Calibri"/>
              </a:rPr>
              <a:t>both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COMPLIANT“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(yellow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completed.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Create/Store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Invite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499745" marR="1221105" indent="-113664">
              <a:lnSpc>
                <a:spcPts val="172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Notice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Record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Attempts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 </a:t>
            </a:r>
            <a:r>
              <a:rPr dirty="0" sz="1550">
                <a:latin typeface="Calibri"/>
                <a:cs typeface="Calibri"/>
              </a:rPr>
              <a:t>Compliant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Create/Store</a:t>
            </a:r>
            <a:r>
              <a:rPr dirty="0" sz="1550" spc="85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Invite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Invitation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Attempt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Reason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20" b="1">
                <a:latin typeface="Calibri"/>
                <a:cs typeface="Calibri"/>
              </a:rPr>
              <a:t>Save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98142" y="1576577"/>
            <a:ext cx="4072254" cy="1534160"/>
            <a:chOff x="1898142" y="1576577"/>
            <a:chExt cx="4072254" cy="15341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8142" y="1576577"/>
              <a:ext cx="4072128" cy="15339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749546" y="2912363"/>
              <a:ext cx="598170" cy="165100"/>
            </a:xfrm>
            <a:custGeom>
              <a:avLst/>
              <a:gdLst/>
              <a:ahLst/>
              <a:cxnLst/>
              <a:rect l="l" t="t" r="r" b="b"/>
              <a:pathLst>
                <a:path w="598170" h="165100">
                  <a:moveTo>
                    <a:pt x="0" y="27431"/>
                  </a:moveTo>
                  <a:lnTo>
                    <a:pt x="2143" y="16716"/>
                  </a:lnTo>
                  <a:lnTo>
                    <a:pt x="8001" y="8000"/>
                  </a:lnTo>
                  <a:lnTo>
                    <a:pt x="16716" y="2143"/>
                  </a:lnTo>
                  <a:lnTo>
                    <a:pt x="27432" y="0"/>
                  </a:lnTo>
                  <a:lnTo>
                    <a:pt x="570738" y="0"/>
                  </a:lnTo>
                  <a:lnTo>
                    <a:pt x="581453" y="2143"/>
                  </a:lnTo>
                  <a:lnTo>
                    <a:pt x="590169" y="8000"/>
                  </a:lnTo>
                  <a:lnTo>
                    <a:pt x="596026" y="16716"/>
                  </a:lnTo>
                  <a:lnTo>
                    <a:pt x="598170" y="27431"/>
                  </a:lnTo>
                  <a:lnTo>
                    <a:pt x="598170" y="137159"/>
                  </a:lnTo>
                  <a:lnTo>
                    <a:pt x="596026" y="147875"/>
                  </a:lnTo>
                  <a:lnTo>
                    <a:pt x="590169" y="156590"/>
                  </a:lnTo>
                  <a:lnTo>
                    <a:pt x="581453" y="162448"/>
                  </a:lnTo>
                  <a:lnTo>
                    <a:pt x="570738" y="164591"/>
                  </a:lnTo>
                  <a:lnTo>
                    <a:pt x="27432" y="164591"/>
                  </a:lnTo>
                  <a:lnTo>
                    <a:pt x="16716" y="162448"/>
                  </a:lnTo>
                  <a:lnTo>
                    <a:pt x="8001" y="156590"/>
                  </a:lnTo>
                  <a:lnTo>
                    <a:pt x="2143" y="147875"/>
                  </a:lnTo>
                  <a:lnTo>
                    <a:pt x="0" y="137159"/>
                  </a:lnTo>
                  <a:lnTo>
                    <a:pt x="0" y="27431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21024" y="2624327"/>
              <a:ext cx="313690" cy="146685"/>
            </a:xfrm>
            <a:custGeom>
              <a:avLst/>
              <a:gdLst/>
              <a:ahLst/>
              <a:cxnLst/>
              <a:rect l="l" t="t" r="r" b="b"/>
              <a:pathLst>
                <a:path w="313689" h="146685">
                  <a:moveTo>
                    <a:pt x="0" y="24383"/>
                  </a:moveTo>
                  <a:lnTo>
                    <a:pt x="1869" y="15109"/>
                  </a:lnTo>
                  <a:lnTo>
                    <a:pt x="6953" y="7334"/>
                  </a:lnTo>
                  <a:lnTo>
                    <a:pt x="14466" y="1988"/>
                  </a:lnTo>
                  <a:lnTo>
                    <a:pt x="23622" y="0"/>
                  </a:lnTo>
                  <a:lnTo>
                    <a:pt x="288798" y="0"/>
                  </a:lnTo>
                  <a:lnTo>
                    <a:pt x="298394" y="1988"/>
                  </a:lnTo>
                  <a:lnTo>
                    <a:pt x="306133" y="7334"/>
                  </a:lnTo>
                  <a:lnTo>
                    <a:pt x="311300" y="15109"/>
                  </a:lnTo>
                  <a:lnTo>
                    <a:pt x="313182" y="24383"/>
                  </a:lnTo>
                  <a:lnTo>
                    <a:pt x="313182" y="121919"/>
                  </a:lnTo>
                  <a:lnTo>
                    <a:pt x="311300" y="131516"/>
                  </a:lnTo>
                  <a:lnTo>
                    <a:pt x="306133" y="139255"/>
                  </a:lnTo>
                  <a:lnTo>
                    <a:pt x="298394" y="144422"/>
                  </a:lnTo>
                  <a:lnTo>
                    <a:pt x="288798" y="146303"/>
                  </a:lnTo>
                  <a:lnTo>
                    <a:pt x="23622" y="146303"/>
                  </a:lnTo>
                  <a:lnTo>
                    <a:pt x="14466" y="144422"/>
                  </a:lnTo>
                  <a:lnTo>
                    <a:pt x="6953" y="139255"/>
                  </a:lnTo>
                  <a:lnTo>
                    <a:pt x="1869" y="131516"/>
                  </a:lnTo>
                  <a:lnTo>
                    <a:pt x="0" y="121919"/>
                  </a:lnTo>
                  <a:lnTo>
                    <a:pt x="0" y="24383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20746" y="2085594"/>
              <a:ext cx="1333500" cy="177165"/>
            </a:xfrm>
            <a:custGeom>
              <a:avLst/>
              <a:gdLst/>
              <a:ahLst/>
              <a:cxnLst/>
              <a:rect l="l" t="t" r="r" b="b"/>
              <a:pathLst>
                <a:path w="1333500" h="177164">
                  <a:moveTo>
                    <a:pt x="0" y="29718"/>
                  </a:moveTo>
                  <a:lnTo>
                    <a:pt x="2286" y="18323"/>
                  </a:lnTo>
                  <a:lnTo>
                    <a:pt x="8572" y="8858"/>
                  </a:lnTo>
                  <a:lnTo>
                    <a:pt x="18002" y="2393"/>
                  </a:lnTo>
                  <a:lnTo>
                    <a:pt x="29718" y="0"/>
                  </a:lnTo>
                  <a:lnTo>
                    <a:pt x="1304544" y="0"/>
                  </a:lnTo>
                  <a:lnTo>
                    <a:pt x="1315819" y="2393"/>
                  </a:lnTo>
                  <a:lnTo>
                    <a:pt x="1325022" y="8858"/>
                  </a:lnTo>
                  <a:lnTo>
                    <a:pt x="1331225" y="18323"/>
                  </a:lnTo>
                  <a:lnTo>
                    <a:pt x="1333500" y="29718"/>
                  </a:lnTo>
                  <a:lnTo>
                    <a:pt x="1333500" y="147828"/>
                  </a:lnTo>
                  <a:lnTo>
                    <a:pt x="1331225" y="159103"/>
                  </a:lnTo>
                  <a:lnTo>
                    <a:pt x="1325022" y="168306"/>
                  </a:lnTo>
                  <a:lnTo>
                    <a:pt x="1315819" y="174509"/>
                  </a:lnTo>
                  <a:lnTo>
                    <a:pt x="1304544" y="176784"/>
                  </a:lnTo>
                  <a:lnTo>
                    <a:pt x="29718" y="176784"/>
                  </a:lnTo>
                  <a:lnTo>
                    <a:pt x="18002" y="174509"/>
                  </a:lnTo>
                  <a:lnTo>
                    <a:pt x="8572" y="168306"/>
                  </a:lnTo>
                  <a:lnTo>
                    <a:pt x="2286" y="159103"/>
                  </a:lnTo>
                  <a:lnTo>
                    <a:pt x="0" y="147828"/>
                  </a:lnTo>
                  <a:lnTo>
                    <a:pt x="0" y="29718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7637" y="4627117"/>
            <a:ext cx="6690359" cy="368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Create/Store</a:t>
            </a:r>
            <a:r>
              <a:rPr dirty="0" sz="1150" spc="-10" b="1">
                <a:latin typeface="Calibri"/>
                <a:cs typeface="Calibri"/>
              </a:rPr>
              <a:t> Invite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algn="just" marL="12700" marR="18415" indent="-635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NOTE: A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printed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copy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Notification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MUST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provided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parent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least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10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days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prior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to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if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agreement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about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time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has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been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made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some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other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way.</a:t>
            </a:r>
            <a:r>
              <a:rPr dirty="0" sz="1150" spc="26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There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 information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35" b="1">
                <a:latin typeface="Calibri"/>
                <a:cs typeface="Calibri"/>
              </a:rPr>
              <a:t>on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NOM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that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 legally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required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provided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parent.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Printing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</a:t>
            </a:r>
            <a:r>
              <a:rPr dirty="0" sz="1150" spc="-10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444500" indent="-18478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Create/Store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Invite</a:t>
            </a:r>
            <a:endParaRPr sz="1150">
              <a:latin typeface="Calibri"/>
              <a:cs typeface="Calibri"/>
            </a:endParaRPr>
          </a:p>
          <a:p>
            <a:pPr lvl="1" marL="692785" indent="-184785">
              <a:lnSpc>
                <a:spcPct val="100000"/>
              </a:lnSpc>
              <a:buFont typeface="Arial"/>
              <a:buChar char="•"/>
              <a:tabLst>
                <a:tab pos="692785" algn="l"/>
                <a:tab pos="693420" algn="l"/>
              </a:tabLst>
            </a:pPr>
            <a:r>
              <a:rPr dirty="0" sz="1150" spc="-10">
                <a:latin typeface="Calibri"/>
                <a:cs typeface="Calibri"/>
              </a:rPr>
              <a:t>"Create/Store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PDF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 of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Attempts.</a:t>
            </a:r>
            <a:endParaRPr sz="1150">
              <a:latin typeface="Calibri"/>
              <a:cs typeface="Calibri"/>
            </a:endParaRPr>
          </a:p>
          <a:p>
            <a:pPr marL="392430" indent="-13271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9306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Invitation</a:t>
            </a:r>
            <a:r>
              <a:rPr dirty="0" sz="1150" spc="-10" b="1">
                <a:latin typeface="Calibri"/>
                <a:cs typeface="Calibri"/>
              </a:rPr>
              <a:t> Attempt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2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reason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necessary</a:t>
            </a:r>
            <a:endParaRPr sz="1150">
              <a:latin typeface="Calibri"/>
              <a:cs typeface="Calibri"/>
            </a:endParaRPr>
          </a:p>
          <a:p>
            <a:pPr marL="392430" indent="-13271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93065" algn="l"/>
              </a:tabLst>
            </a:pPr>
            <a:r>
              <a:rPr dirty="0" sz="1150" spc="-20" b="1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 marL="392430" indent="-13271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393065" algn="l"/>
              </a:tabLst>
            </a:pPr>
            <a:r>
              <a:rPr dirty="0" sz="1150" spc="-10">
                <a:latin typeface="Calibri"/>
                <a:cs typeface="Calibri"/>
              </a:rPr>
              <a:t>Reminders:</a:t>
            </a:r>
            <a:endParaRPr sz="1150">
              <a:latin typeface="Calibri"/>
              <a:cs typeface="Calibri"/>
            </a:endParaRPr>
          </a:p>
          <a:p>
            <a:pPr lvl="1" marL="687705" indent="-185420">
              <a:lnSpc>
                <a:spcPct val="100000"/>
              </a:lnSpc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 cannot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"Create/Store</a:t>
            </a:r>
            <a:r>
              <a:rPr dirty="0" sz="1150">
                <a:latin typeface="Calibri"/>
                <a:cs typeface="Calibri"/>
              </a:rPr>
              <a:t> Invite"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 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</a:t>
            </a:r>
            <a:endParaRPr sz="1150">
              <a:latin typeface="Calibri"/>
              <a:cs typeface="Calibri"/>
            </a:endParaRPr>
          </a:p>
          <a:p>
            <a:pPr lvl="1" marL="687705" marR="120014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Notification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 of Attempts,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 </a:t>
            </a:r>
            <a:r>
              <a:rPr dirty="0" u="sng" sz="115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"Create/Store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"Lock"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20">
                <a:latin typeface="Calibri"/>
                <a:cs typeface="Calibri"/>
              </a:rPr>
              <a:t>most </a:t>
            </a:r>
            <a:r>
              <a:rPr dirty="0" sz="1150">
                <a:latin typeface="Calibri"/>
                <a:cs typeface="Calibri"/>
              </a:rPr>
              <a:t>recent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"Create/Store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newest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locked.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Printing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"Notice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Meeting"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layout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menu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 b="1">
                <a:latin typeface="Calibri"/>
                <a:cs typeface="Calibri"/>
              </a:rPr>
              <a:t>OK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PDF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Notification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opens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PDF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print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Record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Attempts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sent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parent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654807" y="1560575"/>
            <a:ext cx="1956435" cy="1191895"/>
            <a:chOff x="2654807" y="1560575"/>
            <a:chExt cx="1956435" cy="11918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807" y="1560575"/>
              <a:ext cx="1956054" cy="119176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69613" y="2545841"/>
              <a:ext cx="391160" cy="184150"/>
            </a:xfrm>
            <a:custGeom>
              <a:avLst/>
              <a:gdLst/>
              <a:ahLst/>
              <a:cxnLst/>
              <a:rect l="l" t="t" r="r" b="b"/>
              <a:pathLst>
                <a:path w="391160" h="184150">
                  <a:moveTo>
                    <a:pt x="0" y="30479"/>
                  </a:moveTo>
                  <a:lnTo>
                    <a:pt x="2405" y="18645"/>
                  </a:lnTo>
                  <a:lnTo>
                    <a:pt x="8953" y="8953"/>
                  </a:lnTo>
                  <a:lnTo>
                    <a:pt x="18645" y="2405"/>
                  </a:lnTo>
                  <a:lnTo>
                    <a:pt x="30480" y="0"/>
                  </a:lnTo>
                  <a:lnTo>
                    <a:pt x="360426" y="0"/>
                  </a:lnTo>
                  <a:lnTo>
                    <a:pt x="372260" y="2405"/>
                  </a:lnTo>
                  <a:lnTo>
                    <a:pt x="381952" y="8953"/>
                  </a:lnTo>
                  <a:lnTo>
                    <a:pt x="388500" y="18645"/>
                  </a:lnTo>
                  <a:lnTo>
                    <a:pt x="390906" y="30479"/>
                  </a:lnTo>
                  <a:lnTo>
                    <a:pt x="390906" y="153161"/>
                  </a:lnTo>
                  <a:lnTo>
                    <a:pt x="388500" y="164996"/>
                  </a:lnTo>
                  <a:lnTo>
                    <a:pt x="381952" y="174688"/>
                  </a:lnTo>
                  <a:lnTo>
                    <a:pt x="372260" y="181236"/>
                  </a:lnTo>
                  <a:lnTo>
                    <a:pt x="360426" y="183641"/>
                  </a:lnTo>
                  <a:lnTo>
                    <a:pt x="30480" y="183641"/>
                  </a:lnTo>
                  <a:lnTo>
                    <a:pt x="18645" y="181236"/>
                  </a:lnTo>
                  <a:lnTo>
                    <a:pt x="8953" y="174688"/>
                  </a:lnTo>
                  <a:lnTo>
                    <a:pt x="2405" y="164996"/>
                  </a:lnTo>
                  <a:lnTo>
                    <a:pt x="0" y="153161"/>
                  </a:lnTo>
                  <a:lnTo>
                    <a:pt x="0" y="30479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05099" y="2033777"/>
              <a:ext cx="1695450" cy="200025"/>
            </a:xfrm>
            <a:custGeom>
              <a:avLst/>
              <a:gdLst/>
              <a:ahLst/>
              <a:cxnLst/>
              <a:rect l="l" t="t" r="r" b="b"/>
              <a:pathLst>
                <a:path w="1695450" h="200025">
                  <a:moveTo>
                    <a:pt x="0" y="33527"/>
                  </a:moveTo>
                  <a:lnTo>
                    <a:pt x="2547" y="20573"/>
                  </a:lnTo>
                  <a:lnTo>
                    <a:pt x="9525" y="9905"/>
                  </a:lnTo>
                  <a:lnTo>
                    <a:pt x="19931" y="2666"/>
                  </a:lnTo>
                  <a:lnTo>
                    <a:pt x="32766" y="0"/>
                  </a:lnTo>
                  <a:lnTo>
                    <a:pt x="1662683" y="0"/>
                  </a:lnTo>
                  <a:lnTo>
                    <a:pt x="1675518" y="2666"/>
                  </a:lnTo>
                  <a:lnTo>
                    <a:pt x="1685925" y="9905"/>
                  </a:lnTo>
                  <a:lnTo>
                    <a:pt x="1692902" y="20573"/>
                  </a:lnTo>
                  <a:lnTo>
                    <a:pt x="1695450" y="33527"/>
                  </a:lnTo>
                  <a:lnTo>
                    <a:pt x="1695450" y="166115"/>
                  </a:lnTo>
                  <a:lnTo>
                    <a:pt x="1692902" y="179069"/>
                  </a:lnTo>
                  <a:lnTo>
                    <a:pt x="1685925" y="189737"/>
                  </a:lnTo>
                  <a:lnTo>
                    <a:pt x="1675518" y="196976"/>
                  </a:lnTo>
                  <a:lnTo>
                    <a:pt x="1662683" y="199643"/>
                  </a:lnTo>
                  <a:lnTo>
                    <a:pt x="32766" y="199643"/>
                  </a:lnTo>
                  <a:lnTo>
                    <a:pt x="19931" y="196976"/>
                  </a:lnTo>
                  <a:lnTo>
                    <a:pt x="9524" y="189737"/>
                  </a:lnTo>
                  <a:lnTo>
                    <a:pt x="2547" y="179069"/>
                  </a:lnTo>
                  <a:lnTo>
                    <a:pt x="0" y="166115"/>
                  </a:lnTo>
                  <a:lnTo>
                    <a:pt x="0" y="3352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04951" y="4627117"/>
            <a:ext cx="6490970" cy="486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Printing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Notification of</a:t>
            </a:r>
            <a:r>
              <a:rPr dirty="0" sz="1150" spc="-10" b="1">
                <a:latin typeface="Calibri"/>
                <a:cs typeface="Calibri"/>
              </a:rPr>
              <a:t> Meeting</a:t>
            </a:r>
            <a:endParaRPr sz="11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"Create/Store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Layout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10">
                <a:latin typeface="Calibri"/>
                <a:cs typeface="Calibri"/>
              </a:rPr>
              <a:t> appears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"Notice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r>
              <a:rPr dirty="0" sz="1150" spc="-10">
                <a:latin typeface="Calibri"/>
                <a:cs typeface="Calibri"/>
              </a:rPr>
              <a:t>"</a:t>
            </a:r>
            <a:endParaRPr sz="1150">
              <a:latin typeface="Calibri"/>
              <a:cs typeface="Calibri"/>
            </a:endParaRPr>
          </a:p>
          <a:p>
            <a:pPr lvl="1" marL="701040" marR="3683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Internal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if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district.</a:t>
            </a:r>
            <a:endParaRPr sz="11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OK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Cancel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time</a:t>
            </a:r>
            <a:endParaRPr sz="1150">
              <a:latin typeface="Calibri"/>
              <a:cs typeface="Calibri"/>
            </a:endParaRPr>
          </a:p>
          <a:p>
            <a:pPr lvl="1" marL="701040" indent="-1854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always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Record</a:t>
            </a:r>
            <a:endParaRPr sz="11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depending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browser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settings</a:t>
            </a:r>
            <a:endParaRPr sz="11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bar</a:t>
            </a:r>
            <a:endParaRPr sz="1150">
              <a:latin typeface="Calibri"/>
              <a:cs typeface="Calibri"/>
            </a:endParaRPr>
          </a:p>
          <a:p>
            <a:pPr lvl="1" marL="705485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05485" algn="l"/>
                <a:tab pos="706120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1, 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range</a:t>
            </a:r>
            <a:endParaRPr sz="11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viewing/printing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0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 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reopen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lvl="1" marL="701040" marR="1778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(If </a:t>
            </a:r>
            <a:r>
              <a:rPr dirty="0" sz="1150" spc="-10">
                <a:latin typeface="Calibri"/>
                <a:cs typeface="Calibri"/>
              </a:rPr>
              <a:t>"Create/Store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version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viewed/printed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needed)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corrections,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 </a:t>
            </a:r>
            <a:r>
              <a:rPr dirty="0" sz="1150" spc="-10">
                <a:latin typeface="Calibri"/>
                <a:cs typeface="Calibri"/>
              </a:rPr>
              <a:t>"Create/Store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Invite" 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version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(unless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 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there)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050">
              <a:latin typeface="Calibri"/>
              <a:cs typeface="Calibri"/>
            </a:endParaRPr>
          </a:p>
          <a:p>
            <a:pPr marL="3917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2430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reschedule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meeting: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Reopen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Notification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Meeting.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complete.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Update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 lvl="1" marL="701040" indent="-1854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2</a:t>
            </a:r>
            <a:r>
              <a:rPr dirty="0" baseline="25925" sz="1125">
                <a:latin typeface="Calibri"/>
                <a:cs typeface="Calibri"/>
              </a:rPr>
              <a:t>nd</a:t>
            </a:r>
            <a:r>
              <a:rPr dirty="0" baseline="25925" sz="1125" spc="1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attempt</a:t>
            </a:r>
            <a:endParaRPr sz="1150">
              <a:latin typeface="Calibri"/>
              <a:cs typeface="Calibri"/>
            </a:endParaRPr>
          </a:p>
          <a:p>
            <a:pPr lvl="1" marL="70104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 sz="1150" i="1">
                <a:latin typeface="Calibri"/>
                <a:cs typeface="Calibri"/>
              </a:rPr>
              <a:t>Save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"Create/Store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Invite"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again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choosing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appropriate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Reason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Envelope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Icon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78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Envelope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icon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fills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</a:t>
            </a:r>
            <a:endParaRPr sz="1550">
              <a:latin typeface="Calibri"/>
              <a:cs typeface="Calibri"/>
            </a:endParaRPr>
          </a:p>
          <a:p>
            <a:pPr marL="499745" marR="756920" indent="-113664">
              <a:lnSpc>
                <a:spcPts val="1710"/>
              </a:lnSpc>
              <a:spcBef>
                <a:spcPts val="5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indicates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Notifications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Created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Stored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46326" y="1704594"/>
            <a:ext cx="4072254" cy="1169670"/>
            <a:chOff x="1846326" y="1704594"/>
            <a:chExt cx="4072254" cy="11696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326" y="1704594"/>
              <a:ext cx="4072128" cy="116967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9962" y="2384850"/>
              <a:ext cx="197777" cy="14138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17637" y="4627117"/>
            <a:ext cx="6613525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NOM Envelope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Icon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envelope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panel </a:t>
            </a:r>
            <a:r>
              <a:rPr dirty="0" sz="1150">
                <a:latin typeface="Calibri"/>
                <a:cs typeface="Calibri"/>
              </a:rPr>
              <a:t>fills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indicates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</a:t>
            </a:r>
            <a:r>
              <a:rPr dirty="0" sz="1150" spc="-10">
                <a:latin typeface="Calibri"/>
                <a:cs typeface="Calibri"/>
              </a:rPr>
              <a:t>notifications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stored.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Viewing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Printing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Stored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NOMs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Notification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Meeting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Invitation</a:t>
            </a:r>
            <a:r>
              <a:rPr dirty="0" sz="1550" spc="50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Record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NOM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listed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hamburger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icon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"Notification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Meeting"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497330" y="1530858"/>
            <a:ext cx="4750435" cy="1217930"/>
            <a:chOff x="1497330" y="1530858"/>
            <a:chExt cx="4750435" cy="12179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7330" y="1530858"/>
              <a:ext cx="4750308" cy="12176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122931" y="2526030"/>
              <a:ext cx="723900" cy="184150"/>
            </a:xfrm>
            <a:custGeom>
              <a:avLst/>
              <a:gdLst/>
              <a:ahLst/>
              <a:cxnLst/>
              <a:rect l="l" t="t" r="r" b="b"/>
              <a:pathLst>
                <a:path w="723900" h="184150">
                  <a:moveTo>
                    <a:pt x="0" y="30479"/>
                  </a:moveTo>
                  <a:lnTo>
                    <a:pt x="2405" y="18645"/>
                  </a:lnTo>
                  <a:lnTo>
                    <a:pt x="8953" y="8953"/>
                  </a:lnTo>
                  <a:lnTo>
                    <a:pt x="18645" y="2405"/>
                  </a:lnTo>
                  <a:lnTo>
                    <a:pt x="30480" y="0"/>
                  </a:lnTo>
                  <a:lnTo>
                    <a:pt x="693420" y="0"/>
                  </a:lnTo>
                  <a:lnTo>
                    <a:pt x="705254" y="2405"/>
                  </a:lnTo>
                  <a:lnTo>
                    <a:pt x="714946" y="8953"/>
                  </a:lnTo>
                  <a:lnTo>
                    <a:pt x="721494" y="18645"/>
                  </a:lnTo>
                  <a:lnTo>
                    <a:pt x="723900" y="30479"/>
                  </a:lnTo>
                  <a:lnTo>
                    <a:pt x="723900" y="153161"/>
                  </a:lnTo>
                  <a:lnTo>
                    <a:pt x="721494" y="164996"/>
                  </a:lnTo>
                  <a:lnTo>
                    <a:pt x="714946" y="174688"/>
                  </a:lnTo>
                  <a:lnTo>
                    <a:pt x="705254" y="181236"/>
                  </a:lnTo>
                  <a:lnTo>
                    <a:pt x="693420" y="183641"/>
                  </a:lnTo>
                  <a:lnTo>
                    <a:pt x="30480" y="183641"/>
                  </a:lnTo>
                  <a:lnTo>
                    <a:pt x="18645" y="181236"/>
                  </a:lnTo>
                  <a:lnTo>
                    <a:pt x="8953" y="174688"/>
                  </a:lnTo>
                  <a:lnTo>
                    <a:pt x="2405" y="164996"/>
                  </a:lnTo>
                  <a:lnTo>
                    <a:pt x="0" y="153161"/>
                  </a:lnTo>
                  <a:lnTo>
                    <a:pt x="0" y="3047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4203953" y="2849879"/>
            <a:ext cx="2081530" cy="1316355"/>
            <a:chOff x="4203953" y="2849879"/>
            <a:chExt cx="2081530" cy="131635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953" y="2849879"/>
              <a:ext cx="2081022" cy="13159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2944" y="3326612"/>
              <a:ext cx="191820" cy="1857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17628" y="4627117"/>
            <a:ext cx="6630034" cy="2834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Viewing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Stored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Notices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Every time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"Create/Store </a:t>
            </a:r>
            <a:r>
              <a:rPr dirty="0" sz="1150">
                <a:latin typeface="Calibri"/>
                <a:cs typeface="Calibri"/>
              </a:rPr>
              <a:t>Invite"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the</a:t>
            </a:r>
            <a:r>
              <a:rPr dirty="0" sz="1150" spc="-10">
                <a:latin typeface="Calibri"/>
                <a:cs typeface="Calibri"/>
              </a:rPr>
              <a:t> 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Attempts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>
                <a:latin typeface="Calibri"/>
                <a:cs typeface="Calibri"/>
              </a:rPr>
              <a:t>stored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under</a:t>
            </a:r>
            <a:r>
              <a:rPr dirty="0" sz="1150" spc="-10">
                <a:latin typeface="Calibri"/>
                <a:cs typeface="Calibri"/>
              </a:rPr>
              <a:t> "Invitation </a:t>
            </a:r>
            <a:r>
              <a:rPr dirty="0" sz="1150">
                <a:latin typeface="Calibri"/>
                <a:cs typeface="Calibri"/>
              </a:rPr>
              <a:t>Record".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new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copy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of the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original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form is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needed,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 not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necessary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to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"create/store"</a:t>
            </a:r>
            <a:r>
              <a:rPr dirty="0" sz="1150" spc="-4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another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copy.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Open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Invitation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record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print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original.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view/print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ROAs</a:t>
            </a:r>
            <a:endParaRPr sz="1150">
              <a:latin typeface="Calibri"/>
              <a:cs typeface="Calibri"/>
            </a:endParaRPr>
          </a:p>
          <a:p>
            <a:pPr marL="504190" indent="-24447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Notification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504190" indent="-244475">
              <a:lnSpc>
                <a:spcPct val="100000"/>
              </a:lnSpc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Invitation</a:t>
            </a:r>
            <a:r>
              <a:rPr dirty="0" sz="1150" spc="-10" b="1">
                <a:latin typeface="Calibri"/>
                <a:cs typeface="Calibri"/>
              </a:rPr>
              <a:t> Record</a:t>
            </a:r>
            <a:endParaRPr sz="1150">
              <a:latin typeface="Calibri"/>
              <a:cs typeface="Calibri"/>
            </a:endParaRPr>
          </a:p>
          <a:p>
            <a:pPr marL="504190" indent="-2444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hamburger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icon</a:t>
            </a:r>
            <a:endParaRPr sz="1150">
              <a:latin typeface="Calibri"/>
              <a:cs typeface="Calibri"/>
            </a:endParaRPr>
          </a:p>
          <a:p>
            <a:pPr marL="504190" indent="-244475">
              <a:lnSpc>
                <a:spcPct val="100000"/>
              </a:lnSpc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opens</a:t>
            </a:r>
            <a:endParaRPr sz="1150">
              <a:latin typeface="Calibri"/>
              <a:cs typeface="Calibri"/>
            </a:endParaRPr>
          </a:p>
          <a:p>
            <a:pPr marL="504190" indent="-2444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controls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Invites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"Stored",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7468" y="1104064"/>
            <a:ext cx="569692" cy="24509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3553" y="1046225"/>
            <a:ext cx="5786755" cy="3240405"/>
          </a:xfrm>
          <a:prstGeom prst="rect">
            <a:avLst/>
          </a:prstGeom>
          <a:ln w="18846">
            <a:solidFill>
              <a:srgbClr val="3393B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algn="ctr" marR="20955">
              <a:lnSpc>
                <a:spcPct val="100000"/>
              </a:lnSpc>
              <a:spcBef>
                <a:spcPts val="2575"/>
              </a:spcBef>
            </a:pPr>
            <a:r>
              <a:rPr dirty="0" sz="2950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95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66394" y="979932"/>
            <a:ext cx="6033770" cy="3394710"/>
          </a:xfrm>
          <a:custGeom>
            <a:avLst/>
            <a:gdLst/>
            <a:ahLst/>
            <a:cxnLst/>
            <a:rect l="l" t="t" r="r" b="b"/>
            <a:pathLst>
              <a:path w="6033770" h="3394710">
                <a:moveTo>
                  <a:pt x="0" y="0"/>
                </a:moveTo>
                <a:lnTo>
                  <a:pt x="6033515" y="0"/>
                </a:lnTo>
                <a:lnTo>
                  <a:pt x="6033515" y="3394710"/>
                </a:lnTo>
                <a:lnTo>
                  <a:pt x="0" y="3394710"/>
                </a:lnTo>
                <a:lnTo>
                  <a:pt x="0" y="0"/>
                </a:lnTo>
                <a:close/>
              </a:path>
            </a:pathLst>
          </a:custGeom>
          <a:ln w="133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Event</a:t>
            </a:r>
            <a:endParaRPr sz="2150">
              <a:latin typeface="Calibri"/>
              <a:cs typeface="Calibri"/>
            </a:endParaRPr>
          </a:p>
          <a:p>
            <a:pPr marL="419734">
              <a:lnSpc>
                <a:spcPct val="100000"/>
              </a:lnSpc>
              <a:spcBef>
                <a:spcPts val="370"/>
              </a:spcBef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name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Annual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view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Overview.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501650" marR="437515">
              <a:lnSpc>
                <a:spcPct val="102600"/>
              </a:lnSpc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Annual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has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several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sections.</a:t>
            </a:r>
            <a:r>
              <a:rPr dirty="0" sz="1350" spc="4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name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Forms </a:t>
            </a:r>
            <a:r>
              <a:rPr dirty="0" sz="1350">
                <a:latin typeface="Calibri"/>
                <a:cs typeface="Calibri"/>
              </a:rPr>
              <a:t>List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panel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Name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list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view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form.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47088" y="1718310"/>
            <a:ext cx="4072254" cy="834390"/>
            <a:chOff x="1847088" y="1718310"/>
            <a:chExt cx="4072254" cy="8343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088" y="1718310"/>
              <a:ext cx="4072128" cy="8343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72818" y="2222754"/>
              <a:ext cx="467359" cy="161290"/>
            </a:xfrm>
            <a:custGeom>
              <a:avLst/>
              <a:gdLst/>
              <a:ahLst/>
              <a:cxnLst/>
              <a:rect l="l" t="t" r="r" b="b"/>
              <a:pathLst>
                <a:path w="467360" h="161289">
                  <a:moveTo>
                    <a:pt x="0" y="26670"/>
                  </a:moveTo>
                  <a:lnTo>
                    <a:pt x="2131" y="16394"/>
                  </a:lnTo>
                  <a:lnTo>
                    <a:pt x="7905" y="7905"/>
                  </a:lnTo>
                  <a:lnTo>
                    <a:pt x="16394" y="2131"/>
                  </a:lnTo>
                  <a:lnTo>
                    <a:pt x="26670" y="0"/>
                  </a:lnTo>
                  <a:lnTo>
                    <a:pt x="440436" y="0"/>
                  </a:lnTo>
                  <a:lnTo>
                    <a:pt x="450711" y="2131"/>
                  </a:lnTo>
                  <a:lnTo>
                    <a:pt x="459200" y="7905"/>
                  </a:lnTo>
                  <a:lnTo>
                    <a:pt x="464974" y="16394"/>
                  </a:lnTo>
                  <a:lnTo>
                    <a:pt x="467106" y="26670"/>
                  </a:lnTo>
                  <a:lnTo>
                    <a:pt x="467106" y="134112"/>
                  </a:lnTo>
                  <a:lnTo>
                    <a:pt x="464974" y="144708"/>
                  </a:lnTo>
                  <a:lnTo>
                    <a:pt x="459200" y="153162"/>
                  </a:lnTo>
                  <a:lnTo>
                    <a:pt x="450711" y="158757"/>
                  </a:lnTo>
                  <a:lnTo>
                    <a:pt x="440436" y="160782"/>
                  </a:lnTo>
                  <a:lnTo>
                    <a:pt x="26670" y="160782"/>
                  </a:lnTo>
                  <a:lnTo>
                    <a:pt x="16394" y="158757"/>
                  </a:lnTo>
                  <a:lnTo>
                    <a:pt x="7905" y="153162"/>
                  </a:lnTo>
                  <a:lnTo>
                    <a:pt x="2131" y="144708"/>
                  </a:lnTo>
                  <a:lnTo>
                    <a:pt x="0" y="134112"/>
                  </a:lnTo>
                  <a:lnTo>
                    <a:pt x="0" y="26670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847088" y="3093720"/>
            <a:ext cx="4072254" cy="1185545"/>
            <a:chOff x="1847088" y="3093720"/>
            <a:chExt cx="4072254" cy="118554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088" y="3093720"/>
              <a:ext cx="4072128" cy="115747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537204" y="3454908"/>
              <a:ext cx="548005" cy="814705"/>
            </a:xfrm>
            <a:custGeom>
              <a:avLst/>
              <a:gdLst/>
              <a:ahLst/>
              <a:cxnLst/>
              <a:rect l="l" t="t" r="r" b="b"/>
              <a:pathLst>
                <a:path w="548004" h="814704">
                  <a:moveTo>
                    <a:pt x="0" y="90677"/>
                  </a:moveTo>
                  <a:lnTo>
                    <a:pt x="7215" y="55292"/>
                  </a:lnTo>
                  <a:lnTo>
                    <a:pt x="26860" y="26479"/>
                  </a:lnTo>
                  <a:lnTo>
                    <a:pt x="55935" y="7096"/>
                  </a:lnTo>
                  <a:lnTo>
                    <a:pt x="91440" y="0"/>
                  </a:lnTo>
                  <a:lnTo>
                    <a:pt x="456438" y="0"/>
                  </a:lnTo>
                  <a:lnTo>
                    <a:pt x="491942" y="7096"/>
                  </a:lnTo>
                  <a:lnTo>
                    <a:pt x="521017" y="26479"/>
                  </a:lnTo>
                  <a:lnTo>
                    <a:pt x="540662" y="55292"/>
                  </a:lnTo>
                  <a:lnTo>
                    <a:pt x="547878" y="90677"/>
                  </a:lnTo>
                  <a:lnTo>
                    <a:pt x="547878" y="723137"/>
                  </a:lnTo>
                  <a:lnTo>
                    <a:pt x="540662" y="758642"/>
                  </a:lnTo>
                  <a:lnTo>
                    <a:pt x="521017" y="787717"/>
                  </a:lnTo>
                  <a:lnTo>
                    <a:pt x="491942" y="807362"/>
                  </a:lnTo>
                  <a:lnTo>
                    <a:pt x="456438" y="814577"/>
                  </a:lnTo>
                  <a:lnTo>
                    <a:pt x="91440" y="814577"/>
                  </a:lnTo>
                  <a:lnTo>
                    <a:pt x="55935" y="807362"/>
                  </a:lnTo>
                  <a:lnTo>
                    <a:pt x="26860" y="787717"/>
                  </a:lnTo>
                  <a:lnTo>
                    <a:pt x="7215" y="758642"/>
                  </a:lnTo>
                  <a:lnTo>
                    <a:pt x="0" y="723137"/>
                  </a:lnTo>
                  <a:lnTo>
                    <a:pt x="0" y="9067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70710" y="3193542"/>
              <a:ext cx="497840" cy="1057910"/>
            </a:xfrm>
            <a:custGeom>
              <a:avLst/>
              <a:gdLst/>
              <a:ahLst/>
              <a:cxnLst/>
              <a:rect l="l" t="t" r="r" b="b"/>
              <a:pathLst>
                <a:path w="497839" h="1057910">
                  <a:moveTo>
                    <a:pt x="0" y="83057"/>
                  </a:moveTo>
                  <a:lnTo>
                    <a:pt x="6548" y="50792"/>
                  </a:lnTo>
                  <a:lnTo>
                    <a:pt x="24384" y="24383"/>
                  </a:lnTo>
                  <a:lnTo>
                    <a:pt x="50792" y="6548"/>
                  </a:lnTo>
                  <a:lnTo>
                    <a:pt x="83058" y="0"/>
                  </a:lnTo>
                  <a:lnTo>
                    <a:pt x="414528" y="0"/>
                  </a:lnTo>
                  <a:lnTo>
                    <a:pt x="447115" y="6548"/>
                  </a:lnTo>
                  <a:lnTo>
                    <a:pt x="473487" y="24383"/>
                  </a:lnTo>
                  <a:lnTo>
                    <a:pt x="491144" y="50792"/>
                  </a:lnTo>
                  <a:lnTo>
                    <a:pt x="497586" y="83057"/>
                  </a:lnTo>
                  <a:lnTo>
                    <a:pt x="497586" y="974597"/>
                  </a:lnTo>
                  <a:lnTo>
                    <a:pt x="491144" y="1006863"/>
                  </a:lnTo>
                  <a:lnTo>
                    <a:pt x="473487" y="1033271"/>
                  </a:lnTo>
                  <a:lnTo>
                    <a:pt x="447115" y="1051107"/>
                  </a:lnTo>
                  <a:lnTo>
                    <a:pt x="414528" y="1057655"/>
                  </a:lnTo>
                  <a:lnTo>
                    <a:pt x="83058" y="1057655"/>
                  </a:lnTo>
                  <a:lnTo>
                    <a:pt x="50792" y="1051107"/>
                  </a:lnTo>
                  <a:lnTo>
                    <a:pt x="24384" y="1033271"/>
                  </a:lnTo>
                  <a:lnTo>
                    <a:pt x="6548" y="1006863"/>
                  </a:lnTo>
                  <a:lnTo>
                    <a:pt x="0" y="974597"/>
                  </a:lnTo>
                  <a:lnTo>
                    <a:pt x="0" y="8305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17651" y="4627117"/>
            <a:ext cx="672338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Annual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IEP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</a:t>
            </a:r>
            <a:r>
              <a:rPr dirty="0" sz="1150" spc="-10" b="1">
                <a:latin typeface="Calibri"/>
                <a:cs typeface="Calibri"/>
              </a:rPr>
              <a:t>Overview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several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several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visible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 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time.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</a:t>
            </a:r>
            <a:r>
              <a:rPr dirty="0" sz="1150" spc="-10">
                <a:latin typeface="Calibri"/>
                <a:cs typeface="Calibri"/>
              </a:rPr>
              <a:t>"hidden"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student’s participation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</a:t>
            </a:r>
            <a:r>
              <a:rPr dirty="0" sz="1150" spc="50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indicating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required.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0516" y="1104064"/>
            <a:ext cx="569692" cy="24509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6602" y="1046225"/>
            <a:ext cx="5786755" cy="3240405"/>
          </a:xfrm>
          <a:prstGeom prst="rect">
            <a:avLst/>
          </a:prstGeom>
          <a:ln w="18846">
            <a:solidFill>
              <a:srgbClr val="3393B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algn="ctr" marR="20320">
              <a:lnSpc>
                <a:spcPts val="3375"/>
              </a:lnSpc>
              <a:spcBef>
                <a:spcPts val="2605"/>
              </a:spcBef>
            </a:pPr>
            <a:r>
              <a:rPr dirty="0" sz="2950">
                <a:solidFill>
                  <a:srgbClr val="006FC0"/>
                </a:solidFill>
                <a:latin typeface="Calibri"/>
                <a:cs typeface="Calibri"/>
              </a:rPr>
              <a:t>Notification</a:t>
            </a:r>
            <a:r>
              <a:rPr dirty="0" sz="295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95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endParaRPr sz="2950">
              <a:latin typeface="Calibri"/>
              <a:cs typeface="Calibri"/>
            </a:endParaRPr>
          </a:p>
          <a:p>
            <a:pPr algn="ctr" marR="19685">
              <a:lnSpc>
                <a:spcPts val="3375"/>
              </a:lnSpc>
            </a:pPr>
            <a:r>
              <a:rPr dirty="0" sz="2950">
                <a:solidFill>
                  <a:srgbClr val="006FC0"/>
                </a:solidFill>
                <a:latin typeface="Calibri"/>
                <a:cs typeface="Calibri"/>
              </a:rPr>
              <a:t>‐</a:t>
            </a:r>
            <a:r>
              <a:rPr dirty="0" sz="295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006FC0"/>
                </a:solidFill>
                <a:latin typeface="Calibri"/>
                <a:cs typeface="Calibri"/>
              </a:rPr>
              <a:t>Annual </a:t>
            </a:r>
            <a:r>
              <a:rPr dirty="0" sz="2950" spc="-25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69441" y="979932"/>
            <a:ext cx="6033770" cy="3394710"/>
          </a:xfrm>
          <a:custGeom>
            <a:avLst/>
            <a:gdLst/>
            <a:ahLst/>
            <a:cxnLst/>
            <a:rect l="l" t="t" r="r" b="b"/>
            <a:pathLst>
              <a:path w="6033770" h="3394710">
                <a:moveTo>
                  <a:pt x="0" y="0"/>
                </a:moveTo>
                <a:lnTo>
                  <a:pt x="6033516" y="0"/>
                </a:lnTo>
                <a:lnTo>
                  <a:pt x="6033516" y="3394710"/>
                </a:lnTo>
                <a:lnTo>
                  <a:pt x="0" y="3394710"/>
                </a:lnTo>
                <a:lnTo>
                  <a:pt x="0" y="0"/>
                </a:lnTo>
                <a:close/>
              </a:path>
            </a:pathLst>
          </a:custGeom>
          <a:ln w="133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6033" y="4627117"/>
            <a:ext cx="6624320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7015" indent="-635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completed,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associated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26670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printed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unless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waived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days.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enough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notify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verbally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receive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legally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provide.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Event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Overview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Icons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Buttons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marR="747395" indent="-113664">
              <a:lnSpc>
                <a:spcPts val="1490"/>
              </a:lnSpc>
              <a:spcBef>
                <a:spcPts val="18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Buttons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icons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same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Notification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Meeting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with </a:t>
            </a:r>
            <a:r>
              <a:rPr dirty="0" sz="1350">
                <a:latin typeface="Calibri"/>
                <a:cs typeface="Calibri"/>
              </a:rPr>
              <a:t>exception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Event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66E8B"/>
              </a:buClr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Only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Validation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Check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proofreading</a:t>
            </a: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7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Once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locked,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cannot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unlocked</a:t>
            </a:r>
            <a:endParaRPr sz="1350">
              <a:latin typeface="Calibri"/>
              <a:cs typeface="Calibri"/>
            </a:endParaRPr>
          </a:p>
          <a:p>
            <a:pPr marL="499109" marR="764540" indent="-113664">
              <a:lnSpc>
                <a:spcPts val="1500"/>
              </a:lnSpc>
              <a:spcBef>
                <a:spcPts val="52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error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discovered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locking,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Correction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be </a:t>
            </a:r>
            <a:r>
              <a:rPr dirty="0" sz="1350">
                <a:latin typeface="Calibri"/>
                <a:cs typeface="Calibri"/>
              </a:rPr>
              <a:t>completed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deleted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redone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801" y="1586483"/>
            <a:ext cx="4072128" cy="11026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39923" y="1469136"/>
            <a:ext cx="2489200" cy="227965"/>
          </a:xfrm>
          <a:prstGeom prst="rect">
            <a:avLst/>
          </a:prstGeom>
          <a:ln w="4711">
            <a:solidFill>
              <a:srgbClr val="BEBEBE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271145" indent="-172085">
              <a:lnSpc>
                <a:spcPct val="100000"/>
              </a:lnSpc>
              <a:spcBef>
                <a:spcPts val="125"/>
              </a:spcBef>
              <a:buClr>
                <a:srgbClr val="365F92"/>
              </a:buClr>
              <a:buChar char="•"/>
              <a:tabLst>
                <a:tab pos="271780" algn="l"/>
              </a:tabLst>
            </a:pPr>
            <a:r>
              <a:rPr dirty="0" sz="1350">
                <a:latin typeface="Calibri"/>
                <a:cs typeface="Calibri"/>
              </a:rPr>
              <a:t>Stars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indicate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forms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63189" y="1690877"/>
            <a:ext cx="690245" cy="793750"/>
            <a:chOff x="2663189" y="1690877"/>
            <a:chExt cx="690245" cy="793750"/>
          </a:xfrm>
        </p:grpSpPr>
        <p:sp>
          <p:nvSpPr>
            <p:cNvPr id="6" name="object 6" descr=""/>
            <p:cNvSpPr/>
            <p:nvPr/>
          </p:nvSpPr>
          <p:spPr>
            <a:xfrm>
              <a:off x="3174491" y="2200655"/>
              <a:ext cx="169545" cy="274320"/>
            </a:xfrm>
            <a:custGeom>
              <a:avLst/>
              <a:gdLst/>
              <a:ahLst/>
              <a:cxnLst/>
              <a:rect l="l" t="t" r="r" b="b"/>
              <a:pathLst>
                <a:path w="169545" h="274319">
                  <a:moveTo>
                    <a:pt x="0" y="28194"/>
                  </a:moveTo>
                  <a:lnTo>
                    <a:pt x="2262" y="17037"/>
                  </a:lnTo>
                  <a:lnTo>
                    <a:pt x="8382" y="8096"/>
                  </a:lnTo>
                  <a:lnTo>
                    <a:pt x="17359" y="2155"/>
                  </a:lnTo>
                  <a:lnTo>
                    <a:pt x="28194" y="0"/>
                  </a:lnTo>
                  <a:lnTo>
                    <a:pt x="140970" y="0"/>
                  </a:lnTo>
                  <a:lnTo>
                    <a:pt x="151804" y="2155"/>
                  </a:lnTo>
                  <a:lnTo>
                    <a:pt x="160782" y="8096"/>
                  </a:lnTo>
                  <a:lnTo>
                    <a:pt x="166901" y="17037"/>
                  </a:lnTo>
                  <a:lnTo>
                    <a:pt x="169164" y="28194"/>
                  </a:lnTo>
                  <a:lnTo>
                    <a:pt x="169164" y="246126"/>
                  </a:lnTo>
                  <a:lnTo>
                    <a:pt x="166901" y="256960"/>
                  </a:lnTo>
                  <a:lnTo>
                    <a:pt x="160782" y="265938"/>
                  </a:lnTo>
                  <a:lnTo>
                    <a:pt x="151804" y="272057"/>
                  </a:lnTo>
                  <a:lnTo>
                    <a:pt x="140970" y="274320"/>
                  </a:lnTo>
                  <a:lnTo>
                    <a:pt x="28194" y="274320"/>
                  </a:lnTo>
                  <a:lnTo>
                    <a:pt x="17359" y="272057"/>
                  </a:lnTo>
                  <a:lnTo>
                    <a:pt x="8381" y="265938"/>
                  </a:lnTo>
                  <a:lnTo>
                    <a:pt x="2262" y="256960"/>
                  </a:lnTo>
                  <a:lnTo>
                    <a:pt x="0" y="246126"/>
                  </a:lnTo>
                  <a:lnTo>
                    <a:pt x="0" y="28194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63189" y="1690877"/>
              <a:ext cx="478155" cy="524510"/>
            </a:xfrm>
            <a:custGeom>
              <a:avLst/>
              <a:gdLst/>
              <a:ahLst/>
              <a:cxnLst/>
              <a:rect l="l" t="t" r="r" b="b"/>
              <a:pathLst>
                <a:path w="478155" h="524510">
                  <a:moveTo>
                    <a:pt x="444105" y="497735"/>
                  </a:moveTo>
                  <a:lnTo>
                    <a:pt x="433578" y="507492"/>
                  </a:lnTo>
                  <a:lnTo>
                    <a:pt x="477774" y="524256"/>
                  </a:lnTo>
                  <a:lnTo>
                    <a:pt x="471728" y="502920"/>
                  </a:lnTo>
                  <a:lnTo>
                    <a:pt x="448818" y="502920"/>
                  </a:lnTo>
                  <a:lnTo>
                    <a:pt x="444105" y="497735"/>
                  </a:lnTo>
                  <a:close/>
                </a:path>
                <a:path w="478155" h="524510">
                  <a:moveTo>
                    <a:pt x="453997" y="488566"/>
                  </a:moveTo>
                  <a:lnTo>
                    <a:pt x="444105" y="497735"/>
                  </a:lnTo>
                  <a:lnTo>
                    <a:pt x="448818" y="502920"/>
                  </a:lnTo>
                  <a:lnTo>
                    <a:pt x="458724" y="493776"/>
                  </a:lnTo>
                  <a:lnTo>
                    <a:pt x="453997" y="488566"/>
                  </a:lnTo>
                  <a:close/>
                </a:path>
                <a:path w="478155" h="524510">
                  <a:moveTo>
                    <a:pt x="464820" y="478536"/>
                  </a:moveTo>
                  <a:lnTo>
                    <a:pt x="453997" y="488566"/>
                  </a:lnTo>
                  <a:lnTo>
                    <a:pt x="458724" y="493776"/>
                  </a:lnTo>
                  <a:lnTo>
                    <a:pt x="448818" y="502920"/>
                  </a:lnTo>
                  <a:lnTo>
                    <a:pt x="471728" y="502920"/>
                  </a:lnTo>
                  <a:lnTo>
                    <a:pt x="464820" y="478536"/>
                  </a:lnTo>
                  <a:close/>
                </a:path>
                <a:path w="478155" h="524510">
                  <a:moveTo>
                    <a:pt x="10668" y="0"/>
                  </a:moveTo>
                  <a:lnTo>
                    <a:pt x="0" y="9143"/>
                  </a:lnTo>
                  <a:lnTo>
                    <a:pt x="444105" y="497735"/>
                  </a:lnTo>
                  <a:lnTo>
                    <a:pt x="453997" y="48856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396746" y="3082289"/>
            <a:ext cx="4071620" cy="240029"/>
            <a:chOff x="1396746" y="3082289"/>
            <a:chExt cx="4071620" cy="240029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6746" y="3082289"/>
              <a:ext cx="4071366" cy="24002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088130" y="3105149"/>
              <a:ext cx="589915" cy="187960"/>
            </a:xfrm>
            <a:custGeom>
              <a:avLst/>
              <a:gdLst/>
              <a:ahLst/>
              <a:cxnLst/>
              <a:rect l="l" t="t" r="r" b="b"/>
              <a:pathLst>
                <a:path w="589914" h="187960">
                  <a:moveTo>
                    <a:pt x="0" y="31242"/>
                  </a:moveTo>
                  <a:lnTo>
                    <a:pt x="2524" y="19288"/>
                  </a:lnTo>
                  <a:lnTo>
                    <a:pt x="9334" y="9334"/>
                  </a:lnTo>
                  <a:lnTo>
                    <a:pt x="19288" y="2524"/>
                  </a:lnTo>
                  <a:lnTo>
                    <a:pt x="31242" y="0"/>
                  </a:lnTo>
                  <a:lnTo>
                    <a:pt x="559308" y="0"/>
                  </a:lnTo>
                  <a:lnTo>
                    <a:pt x="571142" y="2524"/>
                  </a:lnTo>
                  <a:lnTo>
                    <a:pt x="580834" y="9334"/>
                  </a:lnTo>
                  <a:lnTo>
                    <a:pt x="587382" y="19288"/>
                  </a:lnTo>
                  <a:lnTo>
                    <a:pt x="589788" y="31242"/>
                  </a:lnTo>
                  <a:lnTo>
                    <a:pt x="589788" y="156210"/>
                  </a:lnTo>
                  <a:lnTo>
                    <a:pt x="587382" y="168485"/>
                  </a:lnTo>
                  <a:lnTo>
                    <a:pt x="580834" y="178403"/>
                  </a:lnTo>
                  <a:lnTo>
                    <a:pt x="571142" y="185035"/>
                  </a:lnTo>
                  <a:lnTo>
                    <a:pt x="559308" y="187452"/>
                  </a:lnTo>
                  <a:lnTo>
                    <a:pt x="31242" y="187452"/>
                  </a:lnTo>
                  <a:lnTo>
                    <a:pt x="19288" y="185035"/>
                  </a:lnTo>
                  <a:lnTo>
                    <a:pt x="9334" y="178403"/>
                  </a:lnTo>
                  <a:lnTo>
                    <a:pt x="2524" y="168485"/>
                  </a:lnTo>
                  <a:lnTo>
                    <a:pt x="0" y="156210"/>
                  </a:lnTo>
                  <a:lnTo>
                    <a:pt x="0" y="31242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17651" y="4627117"/>
            <a:ext cx="6729095" cy="3138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Overview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Icons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Buttons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indicates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work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"optional"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complete</a:t>
            </a:r>
            <a:endParaRPr sz="1150">
              <a:latin typeface="Calibri"/>
              <a:cs typeface="Calibri"/>
            </a:endParaRPr>
          </a:p>
          <a:p>
            <a:pPr lvl="1" marL="688340" marR="260985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"optional"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legally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circumstances.</a:t>
            </a:r>
            <a:r>
              <a:rPr dirty="0" sz="1150" spc="2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of </a:t>
            </a:r>
            <a:r>
              <a:rPr dirty="0" sz="1150">
                <a:latin typeface="Calibri"/>
                <a:cs typeface="Calibri"/>
              </a:rPr>
              <a:t>Action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"optional"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situations.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Buttons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Overview</a:t>
            </a:r>
            <a:endParaRPr sz="1150">
              <a:latin typeface="Calibri"/>
              <a:cs typeface="Calibri"/>
            </a:endParaRPr>
          </a:p>
          <a:p>
            <a:pPr marL="379730" indent="-1238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Same as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0">
                <a:latin typeface="Calibri"/>
                <a:cs typeface="Calibri"/>
              </a:rPr>
              <a:t> except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also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found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screens</a:t>
            </a:r>
            <a:endParaRPr sz="1150">
              <a:latin typeface="Calibri"/>
              <a:cs typeface="Calibri"/>
            </a:endParaRPr>
          </a:p>
          <a:p>
            <a:pPr lvl="2" marL="1057910" marR="100330" indent="-1860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057910" algn="l"/>
                <a:tab pos="105854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technically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"compliant"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message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able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10">
                <a:latin typeface="Calibri"/>
                <a:cs typeface="Calibri"/>
              </a:rPr>
              <a:t> compliant</a:t>
            </a:r>
            <a:endParaRPr sz="1150">
              <a:latin typeface="Calibri"/>
              <a:cs typeface="Calibri"/>
            </a:endParaRPr>
          </a:p>
          <a:p>
            <a:pPr lvl="2" marL="1057910" marR="5080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7910" algn="l"/>
                <a:tab pos="1058545" algn="l"/>
              </a:tabLst>
            </a:pP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unlocked,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critical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remember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locked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mistake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was </a:t>
            </a:r>
            <a:r>
              <a:rPr dirty="0" sz="1150">
                <a:latin typeface="Calibri"/>
                <a:cs typeface="Calibri"/>
              </a:rPr>
              <a:t>user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deleted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redone</a:t>
            </a:r>
            <a:endParaRPr sz="1150">
              <a:latin typeface="Calibri"/>
              <a:cs typeface="Calibri"/>
            </a:endParaRPr>
          </a:p>
          <a:p>
            <a:pPr lvl="2" marL="1057910" marR="191770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7910" algn="l"/>
                <a:tab pos="1058545" algn="l"/>
              </a:tabLst>
            </a:pP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practice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"Lock"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successful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"printed"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 </a:t>
            </a:r>
            <a:r>
              <a:rPr dirty="0" sz="1150" spc="-10" i="1">
                <a:latin typeface="Calibri"/>
                <a:cs typeface="Calibri"/>
              </a:rPr>
              <a:t>proofread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441" y="978408"/>
            <a:ext cx="6033770" cy="339407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Buttons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b="1">
                <a:latin typeface="Calibri"/>
                <a:cs typeface="Calibri"/>
              </a:rPr>
              <a:t>Back</a:t>
            </a:r>
            <a:r>
              <a:rPr dirty="0" sz="1550" spc="3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to</a:t>
            </a:r>
            <a:r>
              <a:rPr dirty="0" sz="1550" spc="4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Events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Closes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list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b="1">
                <a:latin typeface="Calibri"/>
                <a:cs typeface="Calibri"/>
              </a:rPr>
              <a:t>Print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PDF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print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6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b="1">
                <a:latin typeface="Calibri"/>
                <a:cs typeface="Calibri"/>
              </a:rPr>
              <a:t>Lock</a:t>
            </a:r>
            <a:r>
              <a:rPr dirty="0" sz="1550" spc="4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Event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Locks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event</a:t>
            </a:r>
            <a:endParaRPr sz="1550">
              <a:latin typeface="Calibri"/>
              <a:cs typeface="Calibri"/>
            </a:endParaRPr>
          </a:p>
          <a:p>
            <a:pPr marL="499745" marR="922019" indent="-113664">
              <a:lnSpc>
                <a:spcPct val="81800"/>
              </a:lnSpc>
              <a:spcBef>
                <a:spcPts val="4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b="1">
                <a:latin typeface="Calibri"/>
                <a:cs typeface="Calibri"/>
              </a:rPr>
              <a:t>Validation</a:t>
            </a:r>
            <a:r>
              <a:rPr dirty="0" sz="1550" spc="4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Check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compliance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gives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user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opportunity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view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throughout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event</a:t>
            </a:r>
            <a:endParaRPr sz="1550">
              <a:latin typeface="Calibri"/>
              <a:cs typeface="Calibri"/>
            </a:endParaRPr>
          </a:p>
          <a:p>
            <a:pPr marL="499745" marR="974725" indent="-113664">
              <a:lnSpc>
                <a:spcPts val="1520"/>
              </a:lnSpc>
              <a:spcBef>
                <a:spcPts val="489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b="1">
                <a:latin typeface="Calibri"/>
                <a:cs typeface="Calibri"/>
              </a:rPr>
              <a:t>Save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Saves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button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active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saved.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811" y="1668017"/>
            <a:ext cx="5445251" cy="30937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717665" cy="4271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Buttons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series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buttons.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92405" indent="-180340">
              <a:lnSpc>
                <a:spcPct val="100000"/>
              </a:lnSpc>
              <a:buFont typeface="Arial"/>
              <a:buChar char="•"/>
              <a:tabLst>
                <a:tab pos="192405" algn="l"/>
                <a:tab pos="193040" algn="l"/>
              </a:tabLst>
            </a:pPr>
            <a:r>
              <a:rPr dirty="0" sz="1150" b="1">
                <a:latin typeface="Calibri"/>
                <a:cs typeface="Calibri"/>
              </a:rPr>
              <a:t>Back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Events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list</a:t>
            </a:r>
            <a:endParaRPr sz="1150">
              <a:latin typeface="Calibri"/>
              <a:cs typeface="Calibri"/>
            </a:endParaRPr>
          </a:p>
          <a:p>
            <a:pPr marL="192405" indent="-18034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2405" algn="l"/>
                <a:tab pos="193040" algn="l"/>
              </a:tabLst>
            </a:pPr>
            <a:r>
              <a:rPr dirty="0" sz="1150" b="1">
                <a:latin typeface="Calibri"/>
                <a:cs typeface="Calibri"/>
              </a:rPr>
              <a:t>Print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 marL="192405" marR="91440" indent="-18034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2405" algn="l"/>
                <a:tab pos="193040" algn="l"/>
              </a:tabLst>
            </a:pPr>
            <a:r>
              <a:rPr dirty="0" sz="1150" b="1">
                <a:latin typeface="Calibri"/>
                <a:cs typeface="Calibri"/>
              </a:rPr>
              <a:t>Lock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compliant.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Remember,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 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difference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between</a:t>
            </a:r>
            <a:r>
              <a:rPr dirty="0" sz="1150" spc="-10">
                <a:latin typeface="Calibri"/>
                <a:cs typeface="Calibri"/>
              </a:rPr>
              <a:t> Phoenix compliance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 </a:t>
            </a:r>
            <a:r>
              <a:rPr dirty="0" sz="1150" spc="-10">
                <a:latin typeface="Calibri"/>
                <a:cs typeface="Calibri"/>
              </a:rPr>
              <a:t>compliance.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always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proofread before locking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 </a:t>
            </a:r>
            <a:r>
              <a:rPr dirty="0" sz="1150" spc="-10">
                <a:latin typeface="Calibri"/>
                <a:cs typeface="Calibri"/>
              </a:rPr>
              <a:t>events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unlocked.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found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 spc="-10">
                <a:latin typeface="Calibri"/>
                <a:cs typeface="Calibri"/>
              </a:rPr>
              <a:t>completed.</a:t>
            </a:r>
            <a:endParaRPr sz="1150">
              <a:latin typeface="Calibri"/>
              <a:cs typeface="Calibri"/>
            </a:endParaRPr>
          </a:p>
          <a:p>
            <a:pPr marL="192405" marR="119380" indent="-17970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92405" algn="l"/>
                <a:tab pos="193040" algn="l"/>
              </a:tabLst>
            </a:pP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Check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</a:t>
            </a:r>
            <a:r>
              <a:rPr dirty="0" sz="1150" spc="-10">
                <a:latin typeface="Calibri"/>
                <a:cs typeface="Calibri"/>
              </a:rPr>
              <a:t>compliance </a:t>
            </a:r>
            <a:r>
              <a:rPr dirty="0" sz="1150">
                <a:latin typeface="Calibri"/>
                <a:cs typeface="Calibri"/>
              </a:rPr>
              <a:t>(Phoenix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compliance)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 gives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user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opportunity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 </a:t>
            </a:r>
            <a:r>
              <a:rPr dirty="0" sz="1150" spc="-20">
                <a:latin typeface="Calibri"/>
                <a:cs typeface="Calibri"/>
              </a:rPr>
              <a:t>view </a:t>
            </a:r>
            <a:r>
              <a:rPr dirty="0" sz="1150">
                <a:latin typeface="Calibri"/>
                <a:cs typeface="Calibri"/>
              </a:rPr>
              <a:t>errors on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throughout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event.</a:t>
            </a:r>
            <a:endParaRPr sz="1150">
              <a:latin typeface="Calibri"/>
              <a:cs typeface="Calibri"/>
            </a:endParaRPr>
          </a:p>
          <a:p>
            <a:pPr algn="just" marL="192405" marR="75565" indent="-18034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93040" algn="l"/>
              </a:tabLst>
            </a:pPr>
            <a:r>
              <a:rPr dirty="0" sz="1150" b="1">
                <a:latin typeface="Calibri"/>
                <a:cs typeface="Calibri"/>
              </a:rPr>
              <a:t>Save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information.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 button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If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space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That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Save.</a:t>
            </a:r>
            <a:endParaRPr sz="1150">
              <a:latin typeface="Calibri"/>
              <a:cs typeface="Calibri"/>
            </a:endParaRPr>
          </a:p>
          <a:p>
            <a:pPr algn="just" lvl="1" marL="671195" marR="5080" indent="-17970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67119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cursor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inside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cursor,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space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outside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2700" marR="23876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Excusal,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"Set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Using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Phoenix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Help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Event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499745" marR="588645" indent="-113664">
              <a:lnSpc>
                <a:spcPts val="172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3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Phoenix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inside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Icon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question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mark)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66E8B"/>
              </a:buClr>
              <a:buFont typeface="Arial"/>
              <a:buChar char="•"/>
            </a:pPr>
            <a:endParaRPr sz="20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Overview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80922" y="1700022"/>
            <a:ext cx="5203190" cy="947419"/>
            <a:chOff x="1280922" y="1700022"/>
            <a:chExt cx="5203190" cy="94741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922" y="1700022"/>
              <a:ext cx="5202936" cy="66598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800343" y="1737360"/>
              <a:ext cx="673735" cy="589280"/>
            </a:xfrm>
            <a:custGeom>
              <a:avLst/>
              <a:gdLst/>
              <a:ahLst/>
              <a:cxnLst/>
              <a:rect l="l" t="t" r="r" b="b"/>
              <a:pathLst>
                <a:path w="673735" h="589280">
                  <a:moveTo>
                    <a:pt x="0" y="98298"/>
                  </a:moveTo>
                  <a:lnTo>
                    <a:pt x="7750" y="60114"/>
                  </a:lnTo>
                  <a:lnTo>
                    <a:pt x="28860" y="28860"/>
                  </a:lnTo>
                  <a:lnTo>
                    <a:pt x="60114" y="7750"/>
                  </a:lnTo>
                  <a:lnTo>
                    <a:pt x="98298" y="0"/>
                  </a:lnTo>
                  <a:lnTo>
                    <a:pt x="575310" y="0"/>
                  </a:lnTo>
                  <a:lnTo>
                    <a:pt x="613814" y="7750"/>
                  </a:lnTo>
                  <a:lnTo>
                    <a:pt x="645033" y="28860"/>
                  </a:lnTo>
                  <a:lnTo>
                    <a:pt x="665964" y="60114"/>
                  </a:lnTo>
                  <a:lnTo>
                    <a:pt x="673608" y="98298"/>
                  </a:lnTo>
                  <a:lnTo>
                    <a:pt x="673608" y="490728"/>
                  </a:lnTo>
                  <a:lnTo>
                    <a:pt x="665964" y="529232"/>
                  </a:lnTo>
                  <a:lnTo>
                    <a:pt x="645033" y="560451"/>
                  </a:lnTo>
                  <a:lnTo>
                    <a:pt x="613814" y="581382"/>
                  </a:lnTo>
                  <a:lnTo>
                    <a:pt x="575310" y="589026"/>
                  </a:lnTo>
                  <a:lnTo>
                    <a:pt x="98298" y="589026"/>
                  </a:lnTo>
                  <a:lnTo>
                    <a:pt x="60114" y="581382"/>
                  </a:lnTo>
                  <a:lnTo>
                    <a:pt x="28860" y="560451"/>
                  </a:lnTo>
                  <a:lnTo>
                    <a:pt x="7750" y="529232"/>
                  </a:lnTo>
                  <a:lnTo>
                    <a:pt x="0" y="490728"/>
                  </a:lnTo>
                  <a:lnTo>
                    <a:pt x="0" y="98298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842" y="1999488"/>
              <a:ext cx="743712" cy="6477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17651" y="4627117"/>
            <a:ext cx="6712584" cy="1494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Using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Phoenix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Help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when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or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algn="r" marL="123189" marR="2525395" indent="-123825">
              <a:lnSpc>
                <a:spcPct val="100000"/>
              </a:lnSpc>
              <a:buFont typeface="Arial"/>
              <a:buChar char="•"/>
              <a:tabLst>
                <a:tab pos="12382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upper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corner</a:t>
            </a:r>
            <a:endParaRPr sz="1150">
              <a:latin typeface="Calibri"/>
              <a:cs typeface="Calibri"/>
            </a:endParaRPr>
          </a:p>
          <a:p>
            <a:pPr algn="r" lvl="1" marL="178435" marR="2538730" indent="-1784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78435" algn="l"/>
                <a:tab pos="17907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 lvl="1" marL="686435" marR="5080" indent="-17970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6435" algn="l"/>
                <a:tab pos="68707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form or screen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(Federal 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0">
                <a:latin typeface="Calibri"/>
                <a:cs typeface="Calibri"/>
              </a:rPr>
              <a:t> Accommodations,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>
                <a:latin typeface="Calibri"/>
                <a:cs typeface="Calibri"/>
              </a:rPr>
              <a:t>Services),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selected</a:t>
            </a:r>
            <a:endParaRPr sz="1150">
              <a:latin typeface="Calibri"/>
              <a:cs typeface="Calibri"/>
            </a:endParaRPr>
          </a:p>
          <a:p>
            <a:pPr lvl="1" marL="685800" indent="-17970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685800" algn="l"/>
                <a:tab pos="68643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depending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browser </a:t>
            </a:r>
            <a:r>
              <a:rPr dirty="0" sz="1150" spc="-10">
                <a:latin typeface="Calibri"/>
                <a:cs typeface="Calibri"/>
              </a:rPr>
              <a:t>settings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Event</a:t>
            </a:r>
            <a:r>
              <a:rPr dirty="0" sz="215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Help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marR="907415" indent="-113664">
              <a:lnSpc>
                <a:spcPts val="1720"/>
              </a:lnSpc>
              <a:spcBef>
                <a:spcPts val="171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page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about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including </a:t>
            </a:r>
            <a:r>
              <a:rPr dirty="0" sz="1550">
                <a:latin typeface="Calibri"/>
                <a:cs typeface="Calibri"/>
              </a:rPr>
              <a:t>important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reminders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101" y="1527047"/>
            <a:ext cx="3845814" cy="21229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59245" cy="160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Event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Calibri"/>
              <a:cs typeface="Calibri"/>
            </a:endParaRPr>
          </a:p>
          <a:p>
            <a:pPr marL="381000" marR="5080" indent="-123825">
              <a:lnSpc>
                <a:spcPct val="100000"/>
              </a:lnSpc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already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new </a:t>
            </a:r>
            <a:r>
              <a:rPr dirty="0" sz="1150" spc="-10">
                <a:latin typeface="Calibri"/>
                <a:cs typeface="Calibri"/>
              </a:rPr>
              <a:t>window/tab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381635" indent="-123825">
              <a:lnSpc>
                <a:spcPct val="100000"/>
              </a:lnSpc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keep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forth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between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Site</a:t>
            </a:r>
            <a:endParaRPr sz="1150">
              <a:latin typeface="Calibri"/>
              <a:cs typeface="Calibri"/>
            </a:endParaRPr>
          </a:p>
          <a:p>
            <a:pPr marL="381635" indent="-12446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8227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minimize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</a:t>
            </a:r>
            <a:endParaRPr sz="1150">
              <a:latin typeface="Calibri"/>
              <a:cs typeface="Calibri"/>
            </a:endParaRPr>
          </a:p>
          <a:p>
            <a:pPr marL="381000" indent="-12382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81635" algn="l"/>
              </a:tabLst>
            </a:pP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closing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tab/window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clicking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tab/window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611" y="1479041"/>
            <a:ext cx="4977384" cy="5852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Help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509770" marR="182880" indent="-113664">
              <a:lnSpc>
                <a:spcPct val="92000"/>
              </a:lnSpc>
              <a:spcBef>
                <a:spcPts val="1660"/>
              </a:spcBef>
              <a:buClr>
                <a:srgbClr val="266E8B"/>
              </a:buClr>
              <a:buFont typeface="Arial"/>
              <a:buChar char="•"/>
              <a:tabLst>
                <a:tab pos="4510405" algn="l"/>
              </a:tabLst>
            </a:pP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anchors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on </a:t>
            </a:r>
            <a:r>
              <a:rPr dirty="0" sz="1550">
                <a:latin typeface="Calibri"/>
                <a:cs typeface="Calibri"/>
              </a:rPr>
              <a:t>right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navigate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specific section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301234" y="1835276"/>
            <a:ext cx="1403350" cy="407034"/>
            <a:chOff x="5301234" y="1835276"/>
            <a:chExt cx="1403350" cy="407034"/>
          </a:xfrm>
        </p:grpSpPr>
        <p:sp>
          <p:nvSpPr>
            <p:cNvPr id="5" name="object 5" descr=""/>
            <p:cNvSpPr/>
            <p:nvPr/>
          </p:nvSpPr>
          <p:spPr>
            <a:xfrm>
              <a:off x="5420868" y="1844801"/>
              <a:ext cx="411480" cy="135255"/>
            </a:xfrm>
            <a:custGeom>
              <a:avLst/>
              <a:gdLst/>
              <a:ahLst/>
              <a:cxnLst/>
              <a:rect l="l" t="t" r="r" b="b"/>
              <a:pathLst>
                <a:path w="411479" h="135255">
                  <a:moveTo>
                    <a:pt x="0" y="22098"/>
                  </a:moveTo>
                  <a:lnTo>
                    <a:pt x="1738" y="13501"/>
                  </a:lnTo>
                  <a:lnTo>
                    <a:pt x="6477" y="6477"/>
                  </a:lnTo>
                  <a:lnTo>
                    <a:pt x="13501" y="1738"/>
                  </a:lnTo>
                  <a:lnTo>
                    <a:pt x="22098" y="0"/>
                  </a:lnTo>
                  <a:lnTo>
                    <a:pt x="388620" y="0"/>
                  </a:lnTo>
                  <a:lnTo>
                    <a:pt x="397335" y="1738"/>
                  </a:lnTo>
                  <a:lnTo>
                    <a:pt x="404622" y="6477"/>
                  </a:lnTo>
                  <a:lnTo>
                    <a:pt x="409622" y="13501"/>
                  </a:lnTo>
                  <a:lnTo>
                    <a:pt x="411480" y="22098"/>
                  </a:lnTo>
                  <a:lnTo>
                    <a:pt x="411480" y="112776"/>
                  </a:lnTo>
                  <a:lnTo>
                    <a:pt x="409622" y="121372"/>
                  </a:lnTo>
                  <a:lnTo>
                    <a:pt x="404621" y="128397"/>
                  </a:lnTo>
                  <a:lnTo>
                    <a:pt x="397335" y="133135"/>
                  </a:lnTo>
                  <a:lnTo>
                    <a:pt x="388620" y="134874"/>
                  </a:lnTo>
                  <a:lnTo>
                    <a:pt x="22098" y="134874"/>
                  </a:lnTo>
                  <a:lnTo>
                    <a:pt x="13501" y="133135"/>
                  </a:lnTo>
                  <a:lnTo>
                    <a:pt x="6476" y="128397"/>
                  </a:lnTo>
                  <a:lnTo>
                    <a:pt x="1738" y="121372"/>
                  </a:lnTo>
                  <a:lnTo>
                    <a:pt x="0" y="112776"/>
                  </a:lnTo>
                  <a:lnTo>
                    <a:pt x="0" y="22098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01234" y="2008631"/>
              <a:ext cx="1403350" cy="233679"/>
            </a:xfrm>
            <a:custGeom>
              <a:avLst/>
              <a:gdLst/>
              <a:ahLst/>
              <a:cxnLst/>
              <a:rect l="l" t="t" r="r" b="b"/>
              <a:pathLst>
                <a:path w="1403350" h="233680">
                  <a:moveTo>
                    <a:pt x="1402841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1402841" y="233172"/>
                  </a:lnTo>
                  <a:lnTo>
                    <a:pt x="1402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301234" y="2008632"/>
            <a:ext cx="1403350" cy="233679"/>
          </a:xfrm>
          <a:prstGeom prst="rect">
            <a:avLst/>
          </a:prstGeom>
          <a:ln w="4711">
            <a:solidFill>
              <a:srgbClr val="A5A5A5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Help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46047" y="2123401"/>
            <a:ext cx="4072254" cy="2005330"/>
            <a:chOff x="1146047" y="2123401"/>
            <a:chExt cx="4072254" cy="200533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047" y="2123401"/>
              <a:ext cx="4072128" cy="200511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248912" y="2992374"/>
              <a:ext cx="917575" cy="424815"/>
            </a:xfrm>
            <a:custGeom>
              <a:avLst/>
              <a:gdLst/>
              <a:ahLst/>
              <a:cxnLst/>
              <a:rect l="l" t="t" r="r" b="b"/>
              <a:pathLst>
                <a:path w="917575" h="424814">
                  <a:moveTo>
                    <a:pt x="0" y="70103"/>
                  </a:moveTo>
                  <a:lnTo>
                    <a:pt x="5607" y="42755"/>
                  </a:lnTo>
                  <a:lnTo>
                    <a:pt x="20859" y="20478"/>
                  </a:lnTo>
                  <a:lnTo>
                    <a:pt x="43398" y="5488"/>
                  </a:lnTo>
                  <a:lnTo>
                    <a:pt x="70866" y="0"/>
                  </a:lnTo>
                  <a:lnTo>
                    <a:pt x="846582" y="0"/>
                  </a:lnTo>
                  <a:lnTo>
                    <a:pt x="874049" y="5488"/>
                  </a:lnTo>
                  <a:lnTo>
                    <a:pt x="896588" y="20478"/>
                  </a:lnTo>
                  <a:lnTo>
                    <a:pt x="911840" y="42755"/>
                  </a:lnTo>
                  <a:lnTo>
                    <a:pt x="917447" y="70103"/>
                  </a:lnTo>
                  <a:lnTo>
                    <a:pt x="917447" y="353567"/>
                  </a:lnTo>
                  <a:lnTo>
                    <a:pt x="911840" y="381035"/>
                  </a:lnTo>
                  <a:lnTo>
                    <a:pt x="896588" y="403574"/>
                  </a:lnTo>
                  <a:lnTo>
                    <a:pt x="874049" y="418826"/>
                  </a:lnTo>
                  <a:lnTo>
                    <a:pt x="846582" y="424433"/>
                  </a:lnTo>
                  <a:lnTo>
                    <a:pt x="70866" y="424433"/>
                  </a:lnTo>
                  <a:lnTo>
                    <a:pt x="43398" y="418826"/>
                  </a:lnTo>
                  <a:lnTo>
                    <a:pt x="20859" y="403574"/>
                  </a:lnTo>
                  <a:lnTo>
                    <a:pt x="5607" y="381035"/>
                  </a:lnTo>
                  <a:lnTo>
                    <a:pt x="0" y="353567"/>
                  </a:lnTo>
                  <a:lnTo>
                    <a:pt x="0" y="70103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490216" y="2129789"/>
            <a:ext cx="1392555" cy="234315"/>
          </a:xfrm>
          <a:prstGeom prst="rect">
            <a:avLst/>
          </a:prstGeom>
          <a:ln w="4711">
            <a:solidFill>
              <a:srgbClr val="A5A5A5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130"/>
              </a:spcBef>
            </a:pP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Help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page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517651" y="4627117"/>
            <a:ext cx="6463665" cy="248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Phoenix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Help 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upper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corner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Help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(in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directions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</a:t>
            </a:r>
            <a:r>
              <a:rPr dirty="0" sz="1150" spc="-10">
                <a:latin typeface="Calibri"/>
                <a:cs typeface="Calibri"/>
              </a:rPr>
              <a:t>completing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 tips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reminders.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support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documents.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anchors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navigate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pages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tab/window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clicking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tab/window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2124" y="1037545"/>
            <a:ext cx="5815330" cy="3263265"/>
            <a:chOff x="992124" y="1037545"/>
            <a:chExt cx="5815330" cy="3263265"/>
          </a:xfrm>
        </p:grpSpPr>
        <p:sp>
          <p:nvSpPr>
            <p:cNvPr id="3" name="object 3" descr=""/>
            <p:cNvSpPr/>
            <p:nvPr/>
          </p:nvSpPr>
          <p:spPr>
            <a:xfrm>
              <a:off x="1002030" y="1046988"/>
              <a:ext cx="5800725" cy="3244215"/>
            </a:xfrm>
            <a:custGeom>
              <a:avLst/>
              <a:gdLst/>
              <a:ahLst/>
              <a:cxnLst/>
              <a:rect l="l" t="t" r="r" b="b"/>
              <a:pathLst>
                <a:path w="5800725" h="3244215">
                  <a:moveTo>
                    <a:pt x="0" y="0"/>
                  </a:moveTo>
                  <a:lnTo>
                    <a:pt x="5800344" y="0"/>
                  </a:lnTo>
                </a:path>
                <a:path w="5800725" h="3244215">
                  <a:moveTo>
                    <a:pt x="0" y="0"/>
                  </a:moveTo>
                  <a:lnTo>
                    <a:pt x="0" y="3243834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7802" y="1040130"/>
              <a:ext cx="0" cy="3251200"/>
            </a:xfrm>
            <a:custGeom>
              <a:avLst/>
              <a:gdLst/>
              <a:ahLst/>
              <a:cxnLst/>
              <a:rect l="l" t="t" r="r" b="b"/>
              <a:pathLst>
                <a:path w="0" h="3251200">
                  <a:moveTo>
                    <a:pt x="0" y="0"/>
                  </a:moveTo>
                  <a:lnTo>
                    <a:pt x="0" y="3250692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2124" y="4290822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4326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4108" y="979932"/>
            <a:ext cx="6044565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1140"/>
              </a:spcBef>
            </a:pP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Excusal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libri"/>
              <a:cs typeface="Calibri"/>
            </a:endParaRPr>
          </a:p>
          <a:p>
            <a:pPr marL="501015" marR="739140" indent="-113664">
              <a:lnSpc>
                <a:spcPts val="171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1650" algn="l"/>
              </a:tabLst>
            </a:pPr>
            <a:r>
              <a:rPr dirty="0" sz="1550">
                <a:latin typeface="Calibri"/>
                <a:cs typeface="Calibri"/>
              </a:rPr>
              <a:t>Documents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agreement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participant(s)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not </a:t>
            </a:r>
            <a:r>
              <a:rPr dirty="0" sz="1550">
                <a:latin typeface="Calibri"/>
                <a:cs typeface="Calibri"/>
              </a:rPr>
              <a:t>attend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meeting</a:t>
            </a:r>
            <a:endParaRPr sz="1550">
              <a:latin typeface="Calibri"/>
              <a:cs typeface="Calibri"/>
            </a:endParaRPr>
          </a:p>
          <a:p>
            <a:pPr marL="501015" indent="-114300">
              <a:lnSpc>
                <a:spcPct val="100000"/>
              </a:lnSpc>
              <a:spcBef>
                <a:spcPts val="320"/>
              </a:spcBef>
              <a:buClr>
                <a:srgbClr val="266E8B"/>
              </a:buClr>
              <a:buFont typeface="Arial"/>
              <a:buChar char="•"/>
              <a:tabLst>
                <a:tab pos="501650" algn="l"/>
              </a:tabLst>
            </a:pP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signed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prior</a:t>
            </a:r>
            <a:r>
              <a:rPr dirty="0" sz="1550" spc="4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to</a:t>
            </a:r>
            <a:r>
              <a:rPr dirty="0" sz="1550" spc="5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start</a:t>
            </a:r>
            <a:r>
              <a:rPr dirty="0" sz="1550" spc="50" b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meeting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9522" y="1509522"/>
            <a:ext cx="4757928" cy="187071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651" y="4627117"/>
            <a:ext cx="6710680" cy="417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Calibri"/>
                <a:cs typeface="Calibri"/>
              </a:rPr>
              <a:t>Excusal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715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agreement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participant/participants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</a:t>
            </a:r>
            <a:r>
              <a:rPr dirty="0" sz="1150" spc="-10">
                <a:latin typeface="Calibri"/>
                <a:cs typeface="Calibri"/>
              </a:rPr>
              <a:t>IEPs,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Reevaluations,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etc.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Role 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role being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excused</a:t>
            </a:r>
            <a:endParaRPr sz="1150">
              <a:latin typeface="Calibri"/>
              <a:cs typeface="Calibri"/>
            </a:endParaRPr>
          </a:p>
          <a:p>
            <a:pPr marL="443230" marR="508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role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2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doesn’t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same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role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entire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</a:t>
            </a:r>
            <a:r>
              <a:rPr dirty="0" sz="1150" spc="50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needed.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signed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prior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start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379095" marR="115570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agrees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signed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received </a:t>
            </a:r>
            <a:r>
              <a:rPr dirty="0" sz="1150" spc="-10">
                <a:latin typeface="Calibri"/>
                <a:cs typeface="Calibri"/>
              </a:rPr>
              <a:t>prior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signed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</a:t>
            </a:r>
            <a:r>
              <a:rPr dirty="0" sz="1150" spc="-10">
                <a:latin typeface="Calibri"/>
                <a:cs typeface="Calibri"/>
              </a:rPr>
              <a:t>after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45593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signed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documents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copied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copy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provided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parent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student’s </a:t>
            </a:r>
            <a:r>
              <a:rPr dirty="0" sz="1150">
                <a:latin typeface="Calibri"/>
                <a:cs typeface="Calibri"/>
              </a:rPr>
              <a:t>teacher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file.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original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of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any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signed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document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sent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Records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SSD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Central</a:t>
            </a:r>
            <a:r>
              <a:rPr dirty="0" sz="1150" spc="-10" i="1">
                <a:latin typeface="Calibri"/>
                <a:cs typeface="Calibri"/>
              </a:rPr>
              <a:t> Office.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65150" indent="-635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If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parent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does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 agree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excusal,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 must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rescheduled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time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when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all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required </a:t>
            </a:r>
            <a:r>
              <a:rPr dirty="0" sz="1150" b="1">
                <a:latin typeface="Calibri"/>
                <a:cs typeface="Calibri"/>
              </a:rPr>
              <a:t>participants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can</a:t>
            </a:r>
            <a:r>
              <a:rPr dirty="0" sz="1150" spc="-10" b="1">
                <a:latin typeface="Calibri"/>
                <a:cs typeface="Calibri"/>
              </a:rPr>
              <a:t> attend.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Calibri"/>
              <a:cs typeface="Calibri"/>
            </a:endParaRPr>
          </a:p>
          <a:p>
            <a:pPr marL="12700" marR="22987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Resetting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"Optional"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499745" marR="880110" indent="-113664">
              <a:lnSpc>
                <a:spcPts val="1390"/>
              </a:lnSpc>
              <a:buClr>
                <a:srgbClr val="365F92"/>
              </a:buClr>
              <a:buChar char="•"/>
              <a:tabLst>
                <a:tab pos="500380" algn="l"/>
              </a:tabLst>
            </a:pPr>
            <a:r>
              <a:rPr dirty="0" sz="1250">
                <a:latin typeface="Calibri"/>
                <a:cs typeface="Calibri"/>
              </a:rPr>
              <a:t>If</a:t>
            </a:r>
            <a:r>
              <a:rPr dirty="0" sz="1250" spc="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an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"Optional"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form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such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as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the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Excusal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is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started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and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saved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but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is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no </a:t>
            </a:r>
            <a:r>
              <a:rPr dirty="0" sz="1250">
                <a:latin typeface="Calibri"/>
                <a:cs typeface="Calibri"/>
              </a:rPr>
              <a:t>longer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needed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it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can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be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 spc="-20">
                <a:latin typeface="Calibri"/>
                <a:cs typeface="Calibri"/>
              </a:rPr>
              <a:t>reset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65F92"/>
              </a:buClr>
              <a:buFont typeface="Calibri"/>
              <a:buChar char="•"/>
            </a:pPr>
            <a:endParaRPr sz="1300">
              <a:latin typeface="Calibri"/>
              <a:cs typeface="Calibri"/>
            </a:endParaRPr>
          </a:p>
          <a:p>
            <a:pPr marL="499745">
              <a:lnSpc>
                <a:spcPct val="100000"/>
              </a:lnSpc>
              <a:spcBef>
                <a:spcPts val="1065"/>
              </a:spcBef>
            </a:pPr>
            <a:r>
              <a:rPr dirty="0" sz="1250">
                <a:latin typeface="Calibri"/>
                <a:cs typeface="Calibri"/>
              </a:rPr>
              <a:t>Click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"Set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Status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to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Not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Modified"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at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the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bottom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of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the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 spc="-20">
                <a:latin typeface="Calibri"/>
                <a:cs typeface="Calibri"/>
              </a:rPr>
              <a:t>form</a:t>
            </a:r>
            <a:endParaRPr sz="1250">
              <a:latin typeface="Calibri"/>
              <a:cs typeface="Calibri"/>
            </a:endParaRPr>
          </a:p>
          <a:p>
            <a:pPr lvl="1" marL="897890" indent="-171450">
              <a:lnSpc>
                <a:spcPct val="100000"/>
              </a:lnSpc>
              <a:spcBef>
                <a:spcPts val="384"/>
              </a:spcBef>
              <a:buClr>
                <a:srgbClr val="365F92"/>
              </a:buClr>
              <a:buAutoNum type="arabicPeriod"/>
              <a:tabLst>
                <a:tab pos="898525" algn="l"/>
              </a:tabLst>
            </a:pPr>
            <a:r>
              <a:rPr dirty="0" sz="1250">
                <a:latin typeface="Calibri"/>
                <a:cs typeface="Calibri"/>
              </a:rPr>
              <a:t>Confirmation</a:t>
            </a:r>
            <a:r>
              <a:rPr dirty="0" sz="1250" spc="114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message</a:t>
            </a:r>
            <a:r>
              <a:rPr dirty="0" sz="1250" spc="8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appears</a:t>
            </a:r>
            <a:endParaRPr sz="1250">
              <a:latin typeface="Calibri"/>
              <a:cs typeface="Calibri"/>
            </a:endParaRPr>
          </a:p>
          <a:p>
            <a:pPr lvl="1" marL="897890" indent="-171450">
              <a:lnSpc>
                <a:spcPct val="100000"/>
              </a:lnSpc>
              <a:spcBef>
                <a:spcPts val="380"/>
              </a:spcBef>
              <a:buClr>
                <a:srgbClr val="365F92"/>
              </a:buClr>
              <a:buAutoNum type="arabicPeriod"/>
              <a:tabLst>
                <a:tab pos="898525" algn="l"/>
              </a:tabLst>
            </a:pPr>
            <a:r>
              <a:rPr dirty="0" sz="1250">
                <a:latin typeface="Calibri"/>
                <a:cs typeface="Calibri"/>
              </a:rPr>
              <a:t>Click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"Yes"</a:t>
            </a:r>
            <a:endParaRPr sz="12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85"/>
              </a:spcBef>
              <a:buClr>
                <a:srgbClr val="365F92"/>
              </a:buClr>
              <a:buChar char="•"/>
              <a:tabLst>
                <a:tab pos="500380" algn="l"/>
              </a:tabLst>
            </a:pPr>
            <a:r>
              <a:rPr dirty="0" sz="1250">
                <a:latin typeface="Calibri"/>
                <a:cs typeface="Calibri"/>
              </a:rPr>
              <a:t>The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Form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Status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returns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to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"Not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Modified"</a:t>
            </a:r>
            <a:endParaRPr sz="12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85"/>
              </a:spcBef>
              <a:buClr>
                <a:srgbClr val="365F92"/>
              </a:buClr>
              <a:buChar char="•"/>
              <a:tabLst>
                <a:tab pos="500380" algn="l"/>
              </a:tabLst>
            </a:pPr>
            <a:r>
              <a:rPr dirty="0" sz="1250">
                <a:latin typeface="Calibri"/>
                <a:cs typeface="Calibri"/>
              </a:rPr>
              <a:t>Information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is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not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deleted</a:t>
            </a:r>
            <a:endParaRPr sz="12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90"/>
              </a:spcBef>
              <a:buClr>
                <a:srgbClr val="365F92"/>
              </a:buClr>
              <a:buChar char="•"/>
              <a:tabLst>
                <a:tab pos="500380" algn="l"/>
              </a:tabLst>
            </a:pPr>
            <a:r>
              <a:rPr dirty="0" sz="1250">
                <a:latin typeface="Calibri"/>
                <a:cs typeface="Calibri"/>
              </a:rPr>
              <a:t>Form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will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not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be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included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in</a:t>
            </a:r>
            <a:r>
              <a:rPr dirty="0" sz="1250" spc="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locked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IEP</a:t>
            </a:r>
            <a:endParaRPr sz="12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85"/>
              </a:spcBef>
              <a:buClr>
                <a:srgbClr val="365F92"/>
              </a:buClr>
              <a:buChar char="•"/>
              <a:tabLst>
                <a:tab pos="500380" algn="l"/>
              </a:tabLst>
            </a:pPr>
            <a:r>
              <a:rPr dirty="0" sz="1250">
                <a:latin typeface="Calibri"/>
                <a:cs typeface="Calibri"/>
              </a:rPr>
              <a:t>Can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be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used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with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any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"Optional"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form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once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it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is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saved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07769" y="2093976"/>
            <a:ext cx="5429250" cy="274320"/>
            <a:chOff x="1207769" y="2093976"/>
            <a:chExt cx="5429250" cy="2743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769" y="2093976"/>
              <a:ext cx="5429250" cy="2743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546347" y="2125980"/>
              <a:ext cx="1131570" cy="226060"/>
            </a:xfrm>
            <a:custGeom>
              <a:avLst/>
              <a:gdLst/>
              <a:ahLst/>
              <a:cxnLst/>
              <a:rect l="l" t="t" r="r" b="b"/>
              <a:pathLst>
                <a:path w="1131570" h="226060">
                  <a:moveTo>
                    <a:pt x="0" y="38100"/>
                  </a:moveTo>
                  <a:lnTo>
                    <a:pt x="2952" y="23145"/>
                  </a:lnTo>
                  <a:lnTo>
                    <a:pt x="11048" y="11048"/>
                  </a:lnTo>
                  <a:lnTo>
                    <a:pt x="23145" y="2952"/>
                  </a:lnTo>
                  <a:lnTo>
                    <a:pt x="38100" y="0"/>
                  </a:lnTo>
                  <a:lnTo>
                    <a:pt x="1093470" y="0"/>
                  </a:lnTo>
                  <a:lnTo>
                    <a:pt x="1108424" y="2952"/>
                  </a:lnTo>
                  <a:lnTo>
                    <a:pt x="1120521" y="11049"/>
                  </a:lnTo>
                  <a:lnTo>
                    <a:pt x="1128617" y="23145"/>
                  </a:lnTo>
                  <a:lnTo>
                    <a:pt x="1131570" y="38100"/>
                  </a:lnTo>
                  <a:lnTo>
                    <a:pt x="1131570" y="188214"/>
                  </a:lnTo>
                  <a:lnTo>
                    <a:pt x="1128617" y="202727"/>
                  </a:lnTo>
                  <a:lnTo>
                    <a:pt x="1120520" y="214598"/>
                  </a:lnTo>
                  <a:lnTo>
                    <a:pt x="1108424" y="222611"/>
                  </a:lnTo>
                  <a:lnTo>
                    <a:pt x="1093470" y="225551"/>
                  </a:lnTo>
                  <a:lnTo>
                    <a:pt x="38100" y="225551"/>
                  </a:lnTo>
                  <a:lnTo>
                    <a:pt x="23145" y="222611"/>
                  </a:lnTo>
                  <a:lnTo>
                    <a:pt x="11048" y="214598"/>
                  </a:lnTo>
                  <a:lnTo>
                    <a:pt x="2952" y="202727"/>
                  </a:lnTo>
                  <a:lnTo>
                    <a:pt x="0" y="188214"/>
                  </a:lnTo>
                  <a:lnTo>
                    <a:pt x="0" y="38100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72580" cy="447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Resetting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"Optional"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Once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reset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event.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5938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without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completed,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partially,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27241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"Ignore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Continue"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deleted.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saved.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"Optional"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Excusal,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Notices,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Additional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6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 marL="12700" marR="3254375" indent="-635">
              <a:lnSpc>
                <a:spcPct val="173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resetting.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Modified"</a:t>
            </a:r>
            <a:endParaRPr sz="1150">
              <a:latin typeface="Calibri"/>
              <a:cs typeface="Calibri"/>
            </a:endParaRPr>
          </a:p>
          <a:p>
            <a:pPr marL="504190" indent="-241935">
              <a:lnSpc>
                <a:spcPct val="100000"/>
              </a:lnSpc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Status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504190" indent="-2419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 marR="22987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"Status"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MODIFIED"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allows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if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 marL="12700" marR="3887470">
              <a:lnSpc>
                <a:spcPct val="173000"/>
              </a:lnSpc>
            </a:pPr>
            <a:r>
              <a:rPr dirty="0" sz="1150">
                <a:latin typeface="Calibri"/>
                <a:cs typeface="Calibri"/>
              </a:rPr>
              <a:t>Resetting</a:t>
            </a:r>
            <a:r>
              <a:rPr dirty="0" sz="1150" spc="-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entered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Page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effective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Plan)</a:t>
            </a:r>
            <a:endParaRPr sz="1150">
              <a:latin typeface="Calibri"/>
              <a:cs typeface="Calibri"/>
            </a:endParaRPr>
          </a:p>
          <a:p>
            <a:pPr marL="499745" marR="901700" indent="-113664">
              <a:lnSpc>
                <a:spcPts val="1280"/>
              </a:lnSpc>
              <a:spcBef>
                <a:spcPts val="5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8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(Meeting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 </a:t>
            </a:r>
            <a:r>
              <a:rPr dirty="0" sz="1150">
                <a:latin typeface="Calibri"/>
                <a:cs typeface="Calibri"/>
              </a:rPr>
              <a:t>Notification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Meeting)</a:t>
            </a:r>
            <a:endParaRPr sz="1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7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Critically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important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double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8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locking</a:t>
            </a:r>
            <a:endParaRPr sz="1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don’t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requirements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094" y="1534667"/>
            <a:ext cx="4072128" cy="16520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370955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Front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Page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Section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0" b="1">
                <a:latin typeface="Calibri"/>
                <a:cs typeface="Calibri"/>
              </a:rPr>
              <a:t> 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dirty="0" u="sng" sz="115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Dates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very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important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system.</a:t>
            </a:r>
            <a:r>
              <a:rPr dirty="0" u="sng" sz="1150" spc="2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used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15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determine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which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IEP,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Services,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Goals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"Active"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17651" y="5504942"/>
            <a:ext cx="91757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are: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5300" y="5599732"/>
            <a:ext cx="6473190" cy="18307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effective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(start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the</a:t>
            </a:r>
            <a:r>
              <a:rPr dirty="0" sz="1150" spc="-10">
                <a:latin typeface="Calibri"/>
                <a:cs typeface="Calibri"/>
              </a:rPr>
              <a:t> "Plan"</a:t>
            </a:r>
            <a:endParaRPr sz="115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 spc="-10">
                <a:latin typeface="Calibri"/>
                <a:cs typeface="Calibri"/>
              </a:rPr>
              <a:t>Automatically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system</a:t>
            </a:r>
            <a:endParaRPr sz="115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0">
                <a:latin typeface="Calibri"/>
                <a:cs typeface="Calibri"/>
              </a:rPr>
              <a:t> time.</a:t>
            </a:r>
            <a:endParaRPr sz="1150">
              <a:latin typeface="Calibri"/>
              <a:cs typeface="Calibri"/>
            </a:endParaRPr>
          </a:p>
          <a:p>
            <a:pPr lvl="1" marL="687705" marR="508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match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original</a:t>
            </a:r>
            <a:r>
              <a:rPr dirty="0" sz="1150" spc="-10">
                <a:latin typeface="Calibri"/>
                <a:cs typeface="Calibri"/>
              </a:rPr>
              <a:t> Scheduled/Due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Date.</a:t>
            </a:r>
            <a:endParaRPr sz="1150">
              <a:latin typeface="Calibri"/>
              <a:cs typeface="Calibri"/>
            </a:endParaRPr>
          </a:p>
          <a:p>
            <a:pPr lvl="1" marL="687705" marR="92710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updates.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7651" y="7404896"/>
            <a:ext cx="6720840" cy="192532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730"/>
              </a:spcBef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except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Projected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editable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923290" marR="1397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22655" algn="l"/>
                <a:tab pos="923925" algn="l"/>
              </a:tabLst>
            </a:pP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Projected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Due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updated.</a:t>
            </a:r>
            <a:endParaRPr sz="1150">
              <a:latin typeface="Calibri"/>
              <a:cs typeface="Calibri"/>
            </a:endParaRPr>
          </a:p>
          <a:p>
            <a:pPr marL="260350">
              <a:lnSpc>
                <a:spcPct val="100000"/>
              </a:lnSpc>
              <a:spcBef>
                <a:spcPts val="63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Meeting</a:t>
            </a:r>
            <a:r>
              <a:rPr dirty="0" u="sng" sz="115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NOM</a:t>
            </a:r>
            <a:r>
              <a:rPr dirty="0" u="sng" sz="115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changed,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Dates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updated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based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new</a:t>
            </a:r>
            <a:r>
              <a:rPr dirty="0" u="sng" sz="115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date,</a:t>
            </a:r>
            <a:r>
              <a:rPr dirty="0" u="sng" sz="1150" spc="-1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u="sng" sz="11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old</a:t>
            </a:r>
            <a:r>
              <a:rPr dirty="0" u="sng" sz="115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carefully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 locking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especially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Page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rules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</a:t>
            </a:r>
            <a:endParaRPr sz="1150">
              <a:latin typeface="Calibri"/>
              <a:cs typeface="Calibri"/>
            </a:endParaRPr>
          </a:p>
          <a:p>
            <a:pPr marL="499745" marR="709295" indent="-113664">
              <a:lnSpc>
                <a:spcPts val="1280"/>
              </a:lnSpc>
              <a:spcBef>
                <a:spcPts val="5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Service/Goal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later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marL="499745" marR="802005" indent="-113664">
              <a:lnSpc>
                <a:spcPts val="1280"/>
              </a:lnSpc>
              <a:spcBef>
                <a:spcPts val="5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150">
                <a:latin typeface="Calibri"/>
                <a:cs typeface="Calibri"/>
              </a:rPr>
              <a:t>IEP/SP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Service/Goal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Projected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Annual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(calculated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Date)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326" y="1552955"/>
            <a:ext cx="4072128" cy="165125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489499"/>
            <a:ext cx="6573520" cy="511810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  <a:p>
            <a:pPr marL="12700" marR="2428240" indent="-635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Review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carefully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rules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 </a:t>
            </a:r>
            <a:r>
              <a:rPr dirty="0" sz="1150">
                <a:latin typeface="Calibri"/>
                <a:cs typeface="Calibri"/>
              </a:rPr>
              <a:t>Types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basic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rules</a:t>
            </a:r>
            <a:endParaRPr sz="1150">
              <a:latin typeface="Calibri"/>
              <a:cs typeface="Calibri"/>
            </a:endParaRPr>
          </a:p>
          <a:p>
            <a:pPr marL="44450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Date:</a:t>
            </a:r>
            <a:r>
              <a:rPr dirty="0" sz="1150" spc="2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goals/services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Date</a:t>
            </a:r>
            <a:endParaRPr sz="1150">
              <a:latin typeface="Calibri"/>
              <a:cs typeface="Calibri"/>
            </a:endParaRPr>
          </a:p>
          <a:p>
            <a:pPr lvl="1" marL="688340" marR="139065" indent="-18478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K‐12 students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(per </a:t>
            </a:r>
            <a:r>
              <a:rPr dirty="0" sz="1150" spc="-10">
                <a:latin typeface="Calibri"/>
                <a:cs typeface="Calibri"/>
              </a:rPr>
              <a:t>DESE).</a:t>
            </a:r>
            <a:endParaRPr sz="1150">
              <a:latin typeface="Calibri"/>
              <a:cs typeface="Calibri"/>
            </a:endParaRPr>
          </a:p>
          <a:p>
            <a:pPr marL="44450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Service/Goal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marL="444500" marR="154940" indent="-1847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ends.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Projected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364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Date.</a:t>
            </a:r>
            <a:endParaRPr sz="1150">
              <a:latin typeface="Calibri"/>
              <a:cs typeface="Calibri"/>
            </a:endParaRPr>
          </a:p>
          <a:p>
            <a:pPr marL="12700" marR="295275" indent="-635">
              <a:lnSpc>
                <a:spcPct val="100000"/>
              </a:lnSpc>
              <a:spcBef>
                <a:spcPts val="944"/>
              </a:spcBef>
            </a:pPr>
            <a:r>
              <a:rPr dirty="0" sz="1150">
                <a:latin typeface="Calibri"/>
                <a:cs typeface="Calibri"/>
              </a:rPr>
              <a:t>These dates</a:t>
            </a:r>
            <a:r>
              <a:rPr dirty="0" sz="1150" spc="-10">
                <a:latin typeface="Calibri"/>
                <a:cs typeface="Calibri"/>
              </a:rPr>
              <a:t> automatically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 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Begin and End Dates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new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classroom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accommodation, </a:t>
            </a:r>
            <a:r>
              <a:rPr dirty="0" sz="1150">
                <a:latin typeface="Calibri"/>
                <a:cs typeface="Calibri"/>
              </a:rPr>
              <a:t>goal, </a:t>
            </a:r>
            <a:r>
              <a:rPr dirty="0" sz="1150" spc="-2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created.</a:t>
            </a:r>
            <a:endParaRPr sz="115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635"/>
              </a:spcBef>
            </a:pPr>
            <a:r>
              <a:rPr dirty="0" sz="1150">
                <a:latin typeface="Calibri"/>
                <a:cs typeface="Calibri"/>
              </a:rPr>
              <a:t>Changing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changes.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 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grey box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completed.</a:t>
            </a:r>
            <a:endParaRPr sz="1150">
              <a:latin typeface="Calibri"/>
              <a:cs typeface="Calibri"/>
            </a:endParaRPr>
          </a:p>
          <a:p>
            <a:pPr marL="12700" marR="159385" indent="-635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Projected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364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changes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editable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locking, 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box</a:t>
            </a:r>
            <a:endParaRPr sz="1150">
              <a:latin typeface="Calibri"/>
              <a:cs typeface="Calibri"/>
            </a:endParaRPr>
          </a:p>
          <a:p>
            <a:pPr marL="443230" indent="-18732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accuracy</a:t>
            </a:r>
            <a:endParaRPr sz="1150">
              <a:latin typeface="Calibri"/>
              <a:cs typeface="Calibri"/>
            </a:endParaRPr>
          </a:p>
          <a:p>
            <a:pPr marL="443230" marR="99695" indent="-18732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42595" algn="l"/>
                <a:tab pos="443865" algn="l"/>
              </a:tabLst>
            </a:pPr>
            <a:r>
              <a:rPr dirty="0" sz="1150">
                <a:latin typeface="Calibri"/>
                <a:cs typeface="Calibri"/>
              </a:rPr>
              <a:t>Wait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ready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remember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needed </a:t>
            </a:r>
            <a:r>
              <a:rPr dirty="0" sz="1150">
                <a:latin typeface="Calibri"/>
                <a:cs typeface="Calibri"/>
              </a:rPr>
              <a:t>before </a:t>
            </a:r>
            <a:r>
              <a:rPr dirty="0" sz="1150" spc="-10">
                <a:latin typeface="Calibri"/>
                <a:cs typeface="Calibri"/>
              </a:rPr>
              <a:t>locking.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Calibri"/>
              <a:cs typeface="Calibri"/>
            </a:endParaRPr>
          </a:p>
          <a:p>
            <a:pPr marL="12700" marR="92075" indent="-635">
              <a:lnSpc>
                <a:spcPct val="100000"/>
              </a:lnSpc>
              <a:spcBef>
                <a:spcPts val="5"/>
              </a:spcBef>
            </a:pPr>
            <a:r>
              <a:rPr dirty="0" sz="1150" b="1">
                <a:latin typeface="Calibri"/>
                <a:cs typeface="Calibri"/>
              </a:rPr>
              <a:t>Reminder:</a:t>
            </a:r>
            <a:r>
              <a:rPr dirty="0" sz="1150" spc="23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When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 changed,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must be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reviewed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revised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needed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to </a:t>
            </a:r>
            <a:r>
              <a:rPr dirty="0" sz="1150" b="1">
                <a:latin typeface="Calibri"/>
                <a:cs typeface="Calibri"/>
              </a:rPr>
              <a:t>match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decisions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made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IEP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 and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follow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rules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form.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Initiation/Start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96670" indent="-172085">
              <a:lnSpc>
                <a:spcPct val="100000"/>
              </a:lnSpc>
              <a:spcBef>
                <a:spcPts val="1885"/>
              </a:spcBef>
              <a:buClr>
                <a:srgbClr val="365F92"/>
              </a:buClr>
              <a:buChar char="•"/>
              <a:tabLst>
                <a:tab pos="1297305" algn="l"/>
              </a:tabLst>
            </a:pPr>
            <a:r>
              <a:rPr dirty="0" sz="1350">
                <a:latin typeface="Calibri"/>
                <a:cs typeface="Calibri"/>
              </a:rPr>
              <a:t>Initiation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starts</a:t>
            </a:r>
            <a:endParaRPr sz="1350">
              <a:latin typeface="Calibri"/>
              <a:cs typeface="Calibri"/>
            </a:endParaRPr>
          </a:p>
          <a:p>
            <a:pPr lvl="1" marL="1413510" indent="-116839">
              <a:lnSpc>
                <a:spcPct val="100000"/>
              </a:lnSpc>
              <a:spcBef>
                <a:spcPts val="340"/>
              </a:spcBef>
              <a:buClr>
                <a:srgbClr val="365F92"/>
              </a:buClr>
              <a:buChar char="•"/>
              <a:tabLst>
                <a:tab pos="1413510" algn="l"/>
              </a:tabLst>
            </a:pPr>
            <a:r>
              <a:rPr dirty="0" sz="1150">
                <a:latin typeface="Calibri"/>
                <a:cs typeface="Calibri"/>
              </a:rPr>
              <a:t>Defaults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lvl="1" marL="1413510" indent="-116839">
              <a:lnSpc>
                <a:spcPct val="100000"/>
              </a:lnSpc>
              <a:spcBef>
                <a:spcPts val="330"/>
              </a:spcBef>
              <a:buClr>
                <a:srgbClr val="365F92"/>
              </a:buClr>
              <a:buChar char="•"/>
              <a:tabLst>
                <a:tab pos="1413510" algn="l"/>
              </a:tabLst>
            </a:pP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follows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marL="1296670" marR="925830" indent="-171450">
              <a:lnSpc>
                <a:spcPct val="102600"/>
              </a:lnSpc>
              <a:spcBef>
                <a:spcPts val="325"/>
              </a:spcBef>
              <a:buClr>
                <a:srgbClr val="365F92"/>
              </a:buClr>
              <a:buChar char="•"/>
              <a:tabLst>
                <a:tab pos="1297305" algn="l"/>
              </a:tabLst>
            </a:pPr>
            <a:r>
              <a:rPr dirty="0" sz="1350">
                <a:latin typeface="Calibri"/>
                <a:cs typeface="Calibri"/>
              </a:rPr>
              <a:t>Per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DESE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Annual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should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start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within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10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days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of </a:t>
            </a:r>
            <a:r>
              <a:rPr dirty="0" sz="1350">
                <a:latin typeface="Calibri"/>
                <a:cs typeface="Calibri"/>
              </a:rPr>
              <a:t>Meeting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Date</a:t>
            </a:r>
            <a:endParaRPr sz="1350">
              <a:latin typeface="Calibri"/>
              <a:cs typeface="Calibri"/>
            </a:endParaRPr>
          </a:p>
          <a:p>
            <a:pPr marL="1296670" indent="-172085">
              <a:lnSpc>
                <a:spcPct val="100000"/>
              </a:lnSpc>
              <a:spcBef>
                <a:spcPts val="375"/>
              </a:spcBef>
              <a:buClr>
                <a:srgbClr val="365F92"/>
              </a:buClr>
              <a:buChar char="•"/>
              <a:tabLst>
                <a:tab pos="1297305" algn="l"/>
              </a:tabLst>
            </a:pPr>
            <a:r>
              <a:rPr dirty="0" sz="1350">
                <a:latin typeface="Calibri"/>
                <a:cs typeface="Calibri"/>
              </a:rPr>
              <a:t>Service/Goal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Start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match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Initiation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88998" y="1694688"/>
            <a:ext cx="4071620" cy="952500"/>
            <a:chOff x="1888998" y="1694688"/>
            <a:chExt cx="4071620" cy="952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8998" y="1694688"/>
              <a:ext cx="4071366" cy="9525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16708" y="1909572"/>
              <a:ext cx="1357630" cy="632460"/>
            </a:xfrm>
            <a:custGeom>
              <a:avLst/>
              <a:gdLst/>
              <a:ahLst/>
              <a:cxnLst/>
              <a:rect l="l" t="t" r="r" b="b"/>
              <a:pathLst>
                <a:path w="1357629" h="632460">
                  <a:moveTo>
                    <a:pt x="0" y="105918"/>
                  </a:moveTo>
                  <a:lnTo>
                    <a:pt x="8286" y="64615"/>
                  </a:lnTo>
                  <a:lnTo>
                    <a:pt x="30860" y="30956"/>
                  </a:lnTo>
                  <a:lnTo>
                    <a:pt x="64293" y="8298"/>
                  </a:lnTo>
                  <a:lnTo>
                    <a:pt x="105155" y="0"/>
                  </a:lnTo>
                  <a:lnTo>
                    <a:pt x="1251966" y="0"/>
                  </a:lnTo>
                  <a:lnTo>
                    <a:pt x="1292828" y="8298"/>
                  </a:lnTo>
                  <a:lnTo>
                    <a:pt x="1326261" y="30956"/>
                  </a:lnTo>
                  <a:lnTo>
                    <a:pt x="1348835" y="64615"/>
                  </a:lnTo>
                  <a:lnTo>
                    <a:pt x="1357122" y="105918"/>
                  </a:lnTo>
                  <a:lnTo>
                    <a:pt x="1357122" y="527304"/>
                  </a:lnTo>
                  <a:lnTo>
                    <a:pt x="1348835" y="568166"/>
                  </a:lnTo>
                  <a:lnTo>
                    <a:pt x="1326261" y="601599"/>
                  </a:lnTo>
                  <a:lnTo>
                    <a:pt x="1292828" y="624173"/>
                  </a:lnTo>
                  <a:lnTo>
                    <a:pt x="1251966" y="632460"/>
                  </a:lnTo>
                  <a:lnTo>
                    <a:pt x="105155" y="632460"/>
                  </a:lnTo>
                  <a:lnTo>
                    <a:pt x="64293" y="624173"/>
                  </a:lnTo>
                  <a:lnTo>
                    <a:pt x="30860" y="601599"/>
                  </a:lnTo>
                  <a:lnTo>
                    <a:pt x="8286" y="568166"/>
                  </a:lnTo>
                  <a:lnTo>
                    <a:pt x="0" y="527304"/>
                  </a:lnTo>
                  <a:lnTo>
                    <a:pt x="0" y="105918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724015" cy="424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Start </a:t>
            </a:r>
            <a:r>
              <a:rPr dirty="0" sz="1150" spc="-10" b="1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440055" marR="114935" indent="-182245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activates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including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services.</a:t>
            </a:r>
            <a:endParaRPr sz="1150">
              <a:latin typeface="Calibri"/>
              <a:cs typeface="Calibri"/>
            </a:endParaRPr>
          </a:p>
          <a:p>
            <a:pPr lvl="1" marL="809625" marR="330835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grades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K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– 12,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Initiation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Date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should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on,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no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more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than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10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days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after,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Meeting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 lvl="2" marL="1181100" marR="5080" indent="-18732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181100" algn="l"/>
                <a:tab pos="1181735" algn="l"/>
              </a:tabLst>
            </a:pPr>
            <a:r>
              <a:rPr dirty="0" sz="1150">
                <a:latin typeface="Calibri"/>
                <a:cs typeface="Calibri"/>
              </a:rPr>
              <a:t>Per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undue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delay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occur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child.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delay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reasons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documented.</a:t>
            </a:r>
            <a:endParaRPr sz="1150">
              <a:latin typeface="Calibri"/>
              <a:cs typeface="Calibri"/>
            </a:endParaRPr>
          </a:p>
          <a:p>
            <a:pPr lvl="1" marL="809625" marR="307975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 appearing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0">
                <a:latin typeface="Calibri"/>
                <a:cs typeface="Calibri"/>
              </a:rPr>
              <a:t> Plan).</a:t>
            </a:r>
            <a:endParaRPr sz="1150">
              <a:latin typeface="Calibri"/>
              <a:cs typeface="Calibri"/>
            </a:endParaRPr>
          </a:p>
          <a:p>
            <a:pPr lvl="1" marL="809625" indent="-18542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carefully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443230" marR="267335" indent="-186690">
              <a:lnSpc>
                <a:spcPct val="100000"/>
              </a:lnSpc>
              <a:buFont typeface="Arial"/>
              <a:buChar char="•"/>
              <a:tabLst>
                <a:tab pos="442595" algn="l"/>
                <a:tab pos="44386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some </a:t>
            </a:r>
            <a:r>
              <a:rPr dirty="0" sz="1150">
                <a:latin typeface="Calibri"/>
                <a:cs typeface="Calibri"/>
              </a:rPr>
              <a:t>cases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 IEPs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Fall</a:t>
            </a:r>
            <a:r>
              <a:rPr dirty="0" sz="1150" spc="-10">
                <a:latin typeface="Calibri"/>
                <a:cs typeface="Calibri"/>
              </a:rPr>
              <a:t> implementation,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signed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Consent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PWN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000">
              <a:latin typeface="Calibri"/>
              <a:cs typeface="Calibri"/>
            </a:endParaRPr>
          </a:p>
          <a:p>
            <a:pPr marL="443230" indent="-187325">
              <a:lnSpc>
                <a:spcPct val="100000"/>
              </a:lnSpc>
              <a:buFont typeface="Arial"/>
              <a:buChar char="•"/>
              <a:tabLst>
                <a:tab pos="442595" algn="l"/>
                <a:tab pos="44386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Plan"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Phoenix.</a:t>
            </a:r>
            <a:endParaRPr sz="1150">
              <a:latin typeface="Calibri"/>
              <a:cs typeface="Calibri"/>
            </a:endParaRPr>
          </a:p>
          <a:p>
            <a:pPr lvl="1" marL="809625" marR="326390" indent="-181610">
              <a:lnSpc>
                <a:spcPct val="100000"/>
              </a:lnSpc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are </a:t>
            </a:r>
            <a:r>
              <a:rPr dirty="0" sz="1150">
                <a:latin typeface="Calibri"/>
                <a:cs typeface="Calibri"/>
              </a:rPr>
              <a:t>active.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expired),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created.</a:t>
            </a:r>
            <a:endParaRPr sz="1150">
              <a:latin typeface="Calibri"/>
              <a:cs typeface="Calibri"/>
            </a:endParaRPr>
          </a:p>
          <a:p>
            <a:pPr lvl="1" marL="809625" indent="-18224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reflects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Notification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Annual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IEP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68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Notification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linked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Annual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NOM</a:t>
            </a:r>
            <a:endParaRPr sz="1550">
              <a:latin typeface="Calibri"/>
              <a:cs typeface="Calibri"/>
            </a:endParaRPr>
          </a:p>
          <a:p>
            <a:pPr marL="499745" marR="1019810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envelope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icon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indicates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notices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been </a:t>
            </a:r>
            <a:r>
              <a:rPr dirty="0" sz="1550">
                <a:latin typeface="Calibri"/>
                <a:cs typeface="Calibri"/>
              </a:rPr>
              <a:t>created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stored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60594" y="1657350"/>
            <a:ext cx="4079240" cy="1181100"/>
            <a:chOff x="1860594" y="1657350"/>
            <a:chExt cx="4079240" cy="11811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7661" y="1657350"/>
              <a:ext cx="4072128" cy="11811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130295" y="1667255"/>
              <a:ext cx="326390" cy="139065"/>
            </a:xfrm>
            <a:custGeom>
              <a:avLst/>
              <a:gdLst/>
              <a:ahLst/>
              <a:cxnLst/>
              <a:rect l="l" t="t" r="r" b="b"/>
              <a:pathLst>
                <a:path w="326389" h="139064">
                  <a:moveTo>
                    <a:pt x="0" y="22859"/>
                  </a:moveTo>
                  <a:lnTo>
                    <a:pt x="1869" y="13823"/>
                  </a:lnTo>
                  <a:lnTo>
                    <a:pt x="6953" y="6572"/>
                  </a:lnTo>
                  <a:lnTo>
                    <a:pt x="14466" y="1750"/>
                  </a:lnTo>
                  <a:lnTo>
                    <a:pt x="23622" y="0"/>
                  </a:lnTo>
                  <a:lnTo>
                    <a:pt x="303276" y="0"/>
                  </a:lnTo>
                  <a:lnTo>
                    <a:pt x="311991" y="1750"/>
                  </a:lnTo>
                  <a:lnTo>
                    <a:pt x="319278" y="6572"/>
                  </a:lnTo>
                  <a:lnTo>
                    <a:pt x="324278" y="13823"/>
                  </a:lnTo>
                  <a:lnTo>
                    <a:pt x="326136" y="22859"/>
                  </a:lnTo>
                  <a:lnTo>
                    <a:pt x="326136" y="115823"/>
                  </a:lnTo>
                  <a:lnTo>
                    <a:pt x="324278" y="124860"/>
                  </a:lnTo>
                  <a:lnTo>
                    <a:pt x="319278" y="132111"/>
                  </a:lnTo>
                  <a:lnTo>
                    <a:pt x="311991" y="136933"/>
                  </a:lnTo>
                  <a:lnTo>
                    <a:pt x="303276" y="138683"/>
                  </a:lnTo>
                  <a:lnTo>
                    <a:pt x="23622" y="138683"/>
                  </a:lnTo>
                  <a:lnTo>
                    <a:pt x="14466" y="136933"/>
                  </a:lnTo>
                  <a:lnTo>
                    <a:pt x="6953" y="132111"/>
                  </a:lnTo>
                  <a:lnTo>
                    <a:pt x="1869" y="124860"/>
                  </a:lnTo>
                  <a:lnTo>
                    <a:pt x="0" y="115823"/>
                  </a:lnTo>
                  <a:lnTo>
                    <a:pt x="0" y="2285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67661" y="2349245"/>
              <a:ext cx="1462405" cy="254000"/>
            </a:xfrm>
            <a:custGeom>
              <a:avLst/>
              <a:gdLst/>
              <a:ahLst/>
              <a:cxnLst/>
              <a:rect l="l" t="t" r="r" b="b"/>
              <a:pathLst>
                <a:path w="1462404" h="254000">
                  <a:moveTo>
                    <a:pt x="0" y="41909"/>
                  </a:moveTo>
                  <a:lnTo>
                    <a:pt x="3333" y="25717"/>
                  </a:lnTo>
                  <a:lnTo>
                    <a:pt x="12382" y="12382"/>
                  </a:lnTo>
                  <a:lnTo>
                    <a:pt x="25717" y="3333"/>
                  </a:lnTo>
                  <a:lnTo>
                    <a:pt x="41910" y="0"/>
                  </a:lnTo>
                  <a:lnTo>
                    <a:pt x="1420368" y="0"/>
                  </a:lnTo>
                  <a:lnTo>
                    <a:pt x="1436560" y="3333"/>
                  </a:lnTo>
                  <a:lnTo>
                    <a:pt x="1449895" y="12382"/>
                  </a:lnTo>
                  <a:lnTo>
                    <a:pt x="1458944" y="25717"/>
                  </a:lnTo>
                  <a:lnTo>
                    <a:pt x="1462278" y="41909"/>
                  </a:lnTo>
                  <a:lnTo>
                    <a:pt x="1462278" y="211073"/>
                  </a:lnTo>
                  <a:lnTo>
                    <a:pt x="1458944" y="227707"/>
                  </a:lnTo>
                  <a:lnTo>
                    <a:pt x="1449895" y="241268"/>
                  </a:lnTo>
                  <a:lnTo>
                    <a:pt x="1436560" y="250400"/>
                  </a:lnTo>
                  <a:lnTo>
                    <a:pt x="1420368" y="253745"/>
                  </a:lnTo>
                  <a:lnTo>
                    <a:pt x="41910" y="253745"/>
                  </a:lnTo>
                  <a:lnTo>
                    <a:pt x="25717" y="250400"/>
                  </a:lnTo>
                  <a:lnTo>
                    <a:pt x="12382" y="241268"/>
                  </a:lnTo>
                  <a:lnTo>
                    <a:pt x="3333" y="227707"/>
                  </a:lnTo>
                  <a:lnTo>
                    <a:pt x="0" y="211073"/>
                  </a:lnTo>
                  <a:lnTo>
                    <a:pt x="0" y="4190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26033" y="4627117"/>
            <a:ext cx="6666230" cy="3920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Notification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15240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(NOM)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associated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main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 </a:t>
            </a:r>
            <a:r>
              <a:rPr dirty="0" sz="1150" spc="-25">
                <a:latin typeface="Calibri"/>
                <a:cs typeface="Calibri"/>
              </a:rPr>
              <a:t>an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(for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example: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Reevaluation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Decision,</a:t>
            </a:r>
            <a:r>
              <a:rPr dirty="0" sz="1150" spc="-10">
                <a:latin typeface="Calibri"/>
                <a:cs typeface="Calibri"/>
              </a:rPr>
              <a:t> Disciplinary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Documentation,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Correction)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always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"parent"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 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Stays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(IEP)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</a:t>
            </a:r>
            <a:endParaRPr sz="1150">
              <a:latin typeface="Calibri"/>
              <a:cs typeface="Calibri"/>
            </a:endParaRPr>
          </a:p>
          <a:p>
            <a:pPr marL="379095" marR="158750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 b="1" i="1">
                <a:latin typeface="Calibri"/>
                <a:cs typeface="Calibri"/>
              </a:rPr>
              <a:t>Should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be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completed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before</a:t>
            </a:r>
            <a:r>
              <a:rPr dirty="0" sz="1150" spc="-2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the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IEP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is opened</a:t>
            </a:r>
            <a:r>
              <a:rPr dirty="0" sz="1150" spc="-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or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the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Plan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Dates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will</a:t>
            </a:r>
            <a:r>
              <a:rPr dirty="0" sz="1150" spc="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have</a:t>
            </a:r>
            <a:r>
              <a:rPr dirty="0" sz="1150" spc="-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to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be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edited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when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the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IEP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spc="-25" b="1" i="1">
                <a:latin typeface="Calibri"/>
                <a:cs typeface="Calibri"/>
              </a:rPr>
              <a:t>is</a:t>
            </a:r>
            <a:r>
              <a:rPr dirty="0" sz="1150" spc="-25" b="1" i="1">
                <a:latin typeface="Calibri"/>
                <a:cs typeface="Calibri"/>
              </a:rPr>
              <a:t> </a:t>
            </a:r>
            <a:r>
              <a:rPr dirty="0" sz="1150" spc="-10" b="1" i="1">
                <a:latin typeface="Calibri"/>
                <a:cs typeface="Calibri"/>
              </a:rPr>
              <a:t>opened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Icons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panel: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Edit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(aka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pencil):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throughout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program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change/edit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something</a:t>
            </a:r>
            <a:endParaRPr sz="1150">
              <a:latin typeface="Calibri"/>
              <a:cs typeface="Calibri"/>
            </a:endParaRPr>
          </a:p>
          <a:p>
            <a:pPr lvl="1" marL="686435" indent="-179705">
              <a:lnSpc>
                <a:spcPct val="100000"/>
              </a:lnSpc>
              <a:buFont typeface="Arial"/>
              <a:buChar char="•"/>
              <a:tabLst>
                <a:tab pos="685800" algn="l"/>
                <a:tab pos="687070" algn="l"/>
              </a:tabLst>
            </a:pP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</a:t>
            </a:r>
            <a:endParaRPr sz="1150">
              <a:latin typeface="Calibri"/>
              <a:cs typeface="Calibri"/>
            </a:endParaRPr>
          </a:p>
          <a:p>
            <a:pPr lvl="1" marL="692785" marR="5080" indent="-184785">
              <a:lnSpc>
                <a:spcPct val="100000"/>
              </a:lnSpc>
              <a:buFont typeface="Arial"/>
              <a:buChar char="•"/>
              <a:tabLst>
                <a:tab pos="692785" algn="l"/>
                <a:tab pos="693420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(Meeting)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(or 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 </a:t>
            </a:r>
            <a:r>
              <a:rPr dirty="0" sz="1150">
                <a:latin typeface="Calibri"/>
                <a:cs typeface="Calibri"/>
              </a:rPr>
              <a:t>associated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NOM)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lvl="1" marL="692785" marR="8445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2785" algn="l"/>
                <a:tab pos="693420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 a</a:t>
            </a:r>
            <a:r>
              <a:rPr dirty="0" sz="1150" spc="-10">
                <a:latin typeface="Calibri"/>
                <a:cs typeface="Calibri"/>
              </a:rPr>
              <a:t> Notification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 </a:t>
            </a:r>
            <a:r>
              <a:rPr dirty="0" sz="1150">
                <a:latin typeface="Calibri"/>
                <a:cs typeface="Calibri"/>
              </a:rPr>
              <a:t>attached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Reevaluation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Decision</a:t>
            </a:r>
            <a:endParaRPr sz="1150">
              <a:latin typeface="Calibri"/>
              <a:cs typeface="Calibri"/>
            </a:endParaRPr>
          </a:p>
          <a:p>
            <a:pPr lvl="1" marL="692785" marR="18415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2785" algn="l"/>
                <a:tab pos="693420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Primary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assigned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your </a:t>
            </a:r>
            <a:r>
              <a:rPr dirty="0" sz="1150">
                <a:latin typeface="Calibri"/>
                <a:cs typeface="Calibri"/>
              </a:rPr>
              <a:t>My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Calendar</a:t>
            </a:r>
            <a:endParaRPr sz="1150">
              <a:latin typeface="Calibri"/>
              <a:cs typeface="Calibri"/>
            </a:endParaRPr>
          </a:p>
          <a:p>
            <a:pPr lvl="2" marL="1001394" marR="4191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01394" algn="l"/>
                <a:tab pos="1002030" algn="l"/>
              </a:tabLst>
            </a:pP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NOM,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itself.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373380" marR="85090" indent="-172085">
              <a:lnSpc>
                <a:spcPct val="100000"/>
              </a:lnSpc>
              <a:buFont typeface="Arial"/>
              <a:buChar char="•"/>
              <a:tabLst>
                <a:tab pos="374015" algn="l"/>
              </a:tabLst>
            </a:pPr>
            <a:r>
              <a:rPr dirty="0" sz="1150">
                <a:latin typeface="Calibri"/>
                <a:cs typeface="Calibri"/>
              </a:rPr>
              <a:t>Envelope: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indicates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envelope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until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black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filled.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"stored"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associated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499745" marR="771525" indent="-113664">
              <a:lnSpc>
                <a:spcPts val="172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IEP/SP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Service/Goal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Projected </a:t>
            </a:r>
            <a:r>
              <a:rPr dirty="0" sz="1550">
                <a:latin typeface="Calibri"/>
                <a:cs typeface="Calibri"/>
              </a:rPr>
              <a:t>Annual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Due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same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364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days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Meeting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Date</a:t>
            </a:r>
            <a:endParaRPr sz="1550">
              <a:latin typeface="Calibri"/>
              <a:cs typeface="Calibri"/>
            </a:endParaRPr>
          </a:p>
          <a:p>
            <a:pPr marL="499745" marR="845185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Projected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Annual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Due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updates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Meeting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Notification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Meeting</a:t>
            </a:r>
            <a:endParaRPr sz="1550">
              <a:latin typeface="Calibri"/>
              <a:cs typeface="Calibri"/>
            </a:endParaRPr>
          </a:p>
          <a:p>
            <a:pPr lvl="1" marL="725805" marR="959485" indent="-113664">
              <a:lnSpc>
                <a:spcPts val="1500"/>
              </a:lnSpc>
              <a:spcBef>
                <a:spcPts val="254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IEP/SP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Service/Goal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updated manually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46326" y="1533144"/>
            <a:ext cx="4072254" cy="953769"/>
            <a:chOff x="1846326" y="1533144"/>
            <a:chExt cx="4072254" cy="9537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6326" y="1533144"/>
              <a:ext cx="4072128" cy="95326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76116" y="1716786"/>
              <a:ext cx="1358265" cy="632460"/>
            </a:xfrm>
            <a:custGeom>
              <a:avLst/>
              <a:gdLst/>
              <a:ahLst/>
              <a:cxnLst/>
              <a:rect l="l" t="t" r="r" b="b"/>
              <a:pathLst>
                <a:path w="1358264" h="632460">
                  <a:moveTo>
                    <a:pt x="0" y="105918"/>
                  </a:moveTo>
                  <a:lnTo>
                    <a:pt x="8298" y="64615"/>
                  </a:lnTo>
                  <a:lnTo>
                    <a:pt x="30956" y="30956"/>
                  </a:lnTo>
                  <a:lnTo>
                    <a:pt x="64615" y="8298"/>
                  </a:lnTo>
                  <a:lnTo>
                    <a:pt x="105918" y="0"/>
                  </a:lnTo>
                  <a:lnTo>
                    <a:pt x="1251966" y="0"/>
                  </a:lnTo>
                  <a:lnTo>
                    <a:pt x="1293268" y="8298"/>
                  </a:lnTo>
                  <a:lnTo>
                    <a:pt x="1326927" y="30956"/>
                  </a:lnTo>
                  <a:lnTo>
                    <a:pt x="1349585" y="64615"/>
                  </a:lnTo>
                  <a:lnTo>
                    <a:pt x="1357884" y="105918"/>
                  </a:lnTo>
                  <a:lnTo>
                    <a:pt x="1357884" y="527304"/>
                  </a:lnTo>
                  <a:lnTo>
                    <a:pt x="1349585" y="568166"/>
                  </a:lnTo>
                  <a:lnTo>
                    <a:pt x="1326927" y="601599"/>
                  </a:lnTo>
                  <a:lnTo>
                    <a:pt x="1293268" y="624173"/>
                  </a:lnTo>
                  <a:lnTo>
                    <a:pt x="1251966" y="632460"/>
                  </a:lnTo>
                  <a:lnTo>
                    <a:pt x="105918" y="632460"/>
                  </a:lnTo>
                  <a:lnTo>
                    <a:pt x="64615" y="624173"/>
                  </a:lnTo>
                  <a:lnTo>
                    <a:pt x="30956" y="601599"/>
                  </a:lnTo>
                  <a:lnTo>
                    <a:pt x="8298" y="568166"/>
                  </a:lnTo>
                  <a:lnTo>
                    <a:pt x="0" y="527304"/>
                  </a:lnTo>
                  <a:lnTo>
                    <a:pt x="0" y="105918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12" y="4627117"/>
            <a:ext cx="6578600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End</a:t>
            </a:r>
            <a:r>
              <a:rPr dirty="0" sz="1150" spc="-10" b="1">
                <a:latin typeface="Calibri"/>
                <a:cs typeface="Calibri"/>
              </a:rPr>
              <a:t> Dates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ends</a:t>
            </a:r>
            <a:endParaRPr sz="115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Projected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accommodations,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end</a:t>
            </a:r>
            <a:endParaRPr sz="115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0541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Projected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 updates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IEP/SP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Service/Goal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manually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4605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 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graduating,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etc.),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>
                <a:latin typeface="Calibri"/>
                <a:cs typeface="Calibri"/>
              </a:rPr>
              <a:t>ended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exits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Dates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cannot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changed.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Remember: </a:t>
            </a:r>
            <a:r>
              <a:rPr dirty="0" sz="1150" i="1">
                <a:latin typeface="Calibri"/>
                <a:cs typeface="Calibri"/>
              </a:rPr>
              <a:t>If you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must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update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End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Dates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Start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Dates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will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have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edited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as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well.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They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may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meet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the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Phoenix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rules,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but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they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won’t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accurate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spc="-20" i="1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3647" y="1037545"/>
            <a:ext cx="5815330" cy="3261360"/>
            <a:chOff x="993647" y="1037545"/>
            <a:chExt cx="5815330" cy="3261360"/>
          </a:xfrm>
        </p:grpSpPr>
        <p:sp>
          <p:nvSpPr>
            <p:cNvPr id="3" name="object 3" descr=""/>
            <p:cNvSpPr/>
            <p:nvPr/>
          </p:nvSpPr>
          <p:spPr>
            <a:xfrm>
              <a:off x="1003553" y="1046988"/>
              <a:ext cx="5800725" cy="3242310"/>
            </a:xfrm>
            <a:custGeom>
              <a:avLst/>
              <a:gdLst/>
              <a:ahLst/>
              <a:cxnLst/>
              <a:rect l="l" t="t" r="r" b="b"/>
              <a:pathLst>
                <a:path w="5800725" h="3242310">
                  <a:moveTo>
                    <a:pt x="0" y="0"/>
                  </a:moveTo>
                  <a:lnTo>
                    <a:pt x="5800344" y="0"/>
                  </a:lnTo>
                </a:path>
                <a:path w="5800725" h="3242310">
                  <a:moveTo>
                    <a:pt x="0" y="0"/>
                  </a:moveTo>
                  <a:lnTo>
                    <a:pt x="0" y="324231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9326" y="1040130"/>
              <a:ext cx="0" cy="3249295"/>
            </a:xfrm>
            <a:custGeom>
              <a:avLst/>
              <a:gdLst/>
              <a:ahLst/>
              <a:cxnLst/>
              <a:rect l="l" t="t" r="r" b="b"/>
              <a:pathLst>
                <a:path w="0" h="3249295">
                  <a:moveTo>
                    <a:pt x="0" y="0"/>
                  </a:moveTo>
                  <a:lnTo>
                    <a:pt x="0" y="3249168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3647" y="4289297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5850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6394" y="979932"/>
            <a:ext cx="6042025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Page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Page‐IEP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500380" indent="-114300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1015" algn="l"/>
              </a:tabLst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autofill</a:t>
            </a:r>
            <a:endParaRPr sz="1550">
              <a:latin typeface="Calibri"/>
              <a:cs typeface="Calibri"/>
            </a:endParaRPr>
          </a:p>
          <a:p>
            <a:pPr marL="500380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1015" algn="l"/>
              </a:tabLst>
            </a:pP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user</a:t>
            </a:r>
            <a:endParaRPr sz="1550">
              <a:latin typeface="Calibri"/>
              <a:cs typeface="Calibri"/>
            </a:endParaRPr>
          </a:p>
          <a:p>
            <a:pPr marL="500380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1015" algn="l"/>
              </a:tabLst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"editable"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completed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66138" y="1639823"/>
            <a:ext cx="4078604" cy="1786255"/>
            <a:chOff x="1866138" y="1639823"/>
            <a:chExt cx="4078604" cy="17862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6138" y="1639823"/>
              <a:ext cx="4078224" cy="17861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0708" y="3237737"/>
              <a:ext cx="1792986" cy="16230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17651" y="4627117"/>
            <a:ext cx="6727825" cy="36976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Front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Page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384175" marR="323215" indent="-127000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2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blue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header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marL="384175" indent="-127000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384175" marR="49530" indent="-12636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4810" algn="l"/>
              </a:tabLst>
            </a:pP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K12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 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 days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corrected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Page.</a:t>
            </a:r>
            <a:endParaRPr sz="1150">
              <a:latin typeface="Calibri"/>
              <a:cs typeface="Calibri"/>
            </a:endParaRPr>
          </a:p>
          <a:p>
            <a:pPr marL="384175" marR="63500" indent="-12636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481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IEPs </a:t>
            </a:r>
            <a:r>
              <a:rPr dirty="0" sz="1150">
                <a:latin typeface="Calibri"/>
                <a:cs typeface="Calibri"/>
              </a:rPr>
              <a:t>being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written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awaiting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Initial</a:t>
            </a:r>
            <a:r>
              <a:rPr dirty="0" sz="1150" spc="-20">
                <a:latin typeface="Calibri"/>
                <a:cs typeface="Calibri"/>
              </a:rPr>
              <a:t> IEP.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look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Remember,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outline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technically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"optional".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"optional"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are </a:t>
            </a:r>
            <a:r>
              <a:rPr dirty="0" sz="1150">
                <a:latin typeface="Calibri"/>
                <a:cs typeface="Calibri"/>
              </a:rPr>
              <a:t>legally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scenarios.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"Location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Provision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their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School.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demographic 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 incorrect,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 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changed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in 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editable</a:t>
            </a:r>
            <a:r>
              <a:rPr dirty="0" sz="1150" spc="-10">
                <a:latin typeface="Calibri"/>
                <a:cs typeface="Calibri"/>
              </a:rPr>
              <a:t> field</a:t>
            </a:r>
            <a:endParaRPr sz="1150">
              <a:latin typeface="Calibri"/>
              <a:cs typeface="Calibri"/>
            </a:endParaRPr>
          </a:p>
          <a:p>
            <a:pPr marL="379730" indent="-123825">
              <a:lnSpc>
                <a:spcPct val="100000"/>
              </a:lnSpc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notified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ESI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system).</a:t>
            </a:r>
            <a:endParaRPr sz="1150">
              <a:latin typeface="Calibri"/>
              <a:cs typeface="Calibri"/>
            </a:endParaRPr>
          </a:p>
          <a:p>
            <a:pPr marL="379730" indent="-1238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incorrect,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contact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</a:t>
            </a:r>
            <a:endParaRPr sz="1150">
              <a:latin typeface="Calibri"/>
              <a:cs typeface="Calibri"/>
            </a:endParaRPr>
          </a:p>
          <a:p>
            <a:pPr marL="379730" marR="299720" indent="-123825">
              <a:lnSpc>
                <a:spcPct val="100000"/>
              </a:lnSpc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day.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today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ESI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in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made.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441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Page‐IEP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EDM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Email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Address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Calibri"/>
              <a:cs typeface="Calibri"/>
            </a:endParaRPr>
          </a:p>
          <a:p>
            <a:pPr marL="499745" marR="279400" indent="-113664">
              <a:lnSpc>
                <a:spcPct val="721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450">
                <a:latin typeface="Calibri"/>
                <a:cs typeface="Calibri"/>
              </a:rPr>
              <a:t>Enter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name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of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Educational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Decision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Maker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(parent/guardian/student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-20">
                <a:latin typeface="Calibri"/>
                <a:cs typeface="Calibri"/>
              </a:rPr>
              <a:t>18+)</a:t>
            </a:r>
            <a:endParaRPr sz="1450">
              <a:latin typeface="Calibri"/>
              <a:cs typeface="Calibri"/>
            </a:endParaRPr>
          </a:p>
          <a:p>
            <a:pPr marL="499745" indent="-114300">
              <a:lnSpc>
                <a:spcPts val="1655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450">
                <a:latin typeface="Calibri"/>
                <a:cs typeface="Calibri"/>
              </a:rPr>
              <a:t>Select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email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option</a:t>
            </a:r>
            <a:endParaRPr sz="1450">
              <a:latin typeface="Calibri"/>
              <a:cs typeface="Calibri"/>
            </a:endParaRPr>
          </a:p>
          <a:p>
            <a:pPr lvl="1" marL="725805" indent="-114300">
              <a:lnSpc>
                <a:spcPts val="1415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250">
                <a:latin typeface="Calibri"/>
                <a:cs typeface="Calibri"/>
              </a:rPr>
              <a:t>Enter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email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address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or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reason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email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was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not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provided</a:t>
            </a:r>
            <a:endParaRPr sz="12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450">
                <a:latin typeface="Calibri"/>
                <a:cs typeface="Calibri"/>
              </a:rPr>
              <a:t>Required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first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Parent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20">
                <a:latin typeface="Calibri"/>
                <a:cs typeface="Calibri"/>
              </a:rPr>
              <a:t>name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50" y="1471422"/>
            <a:ext cx="4751070" cy="17465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16700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Front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Page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IEP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Educational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Decision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Maker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 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Maker </a:t>
            </a:r>
            <a:r>
              <a:rPr dirty="0" sz="1150" spc="-10">
                <a:latin typeface="Calibri"/>
                <a:cs typeface="Calibri"/>
              </a:rPr>
              <a:t>(Parent/Guardian/Student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20">
                <a:latin typeface="Calibri"/>
                <a:cs typeface="Calibri"/>
              </a:rPr>
              <a:t> 18+)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number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revise 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needed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 lvl="1" marL="928369" indent="-184785">
              <a:lnSpc>
                <a:spcPct val="100000"/>
              </a:lnSpc>
              <a:buFont typeface="Arial"/>
              <a:buChar char="•"/>
              <a:tabLst>
                <a:tab pos="928369" algn="l"/>
                <a:tab pos="929005" algn="l"/>
              </a:tabLst>
            </a:pP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address: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address</a:t>
            </a:r>
            <a:endParaRPr sz="1150">
              <a:latin typeface="Calibri"/>
              <a:cs typeface="Calibri"/>
            </a:endParaRPr>
          </a:p>
          <a:p>
            <a:pPr lvl="1" marL="928369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28369" algn="l"/>
                <a:tab pos="929005" algn="l"/>
              </a:tabLst>
            </a:pP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declined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0">
                <a:latin typeface="Calibri"/>
                <a:cs typeface="Calibri"/>
              </a:rPr>
              <a:t> declined</a:t>
            </a:r>
            <a:endParaRPr sz="1150">
              <a:latin typeface="Calibri"/>
              <a:cs typeface="Calibri"/>
            </a:endParaRPr>
          </a:p>
          <a:p>
            <a:pPr lvl="1" marL="928369" indent="-184785">
              <a:lnSpc>
                <a:spcPct val="100000"/>
              </a:lnSpc>
              <a:buFont typeface="Arial"/>
              <a:buChar char="•"/>
              <a:tabLst>
                <a:tab pos="928369" algn="l"/>
                <a:tab pos="929005" algn="l"/>
              </a:tabLst>
            </a:pP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address</a:t>
            </a:r>
            <a:endParaRPr sz="1150">
              <a:latin typeface="Calibri"/>
              <a:cs typeface="Calibri"/>
            </a:endParaRPr>
          </a:p>
          <a:p>
            <a:pPr marL="44450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EDM,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445134" marR="5080" indent="-43307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district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email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communication.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parent’s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share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ESI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side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program.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 </a:t>
            </a:r>
            <a:r>
              <a:rPr dirty="0" sz="1150">
                <a:latin typeface="Calibri"/>
                <a:cs typeface="Calibri"/>
              </a:rPr>
              <a:t>here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ESI.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Data.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Page‐IEP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Participants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Calibri"/>
              <a:cs typeface="Calibri"/>
            </a:endParaRPr>
          </a:p>
          <a:p>
            <a:pPr marL="499745" marR="1327150" indent="-113664">
              <a:lnSpc>
                <a:spcPts val="172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Parent’s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mark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appropriate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method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 spc="-10">
                <a:latin typeface="Calibri"/>
                <a:cs typeface="Calibri"/>
              </a:rPr>
              <a:t>Attendance/Participation</a:t>
            </a:r>
            <a:endParaRPr sz="1550">
              <a:latin typeface="Calibri"/>
              <a:cs typeface="Calibri"/>
            </a:endParaRPr>
          </a:p>
          <a:p>
            <a:pPr marL="499745" marR="615950" indent="-113664">
              <a:lnSpc>
                <a:spcPts val="1710"/>
              </a:lnSpc>
              <a:spcBef>
                <a:spcPts val="4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Method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Attendance/Participation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all </a:t>
            </a:r>
            <a:r>
              <a:rPr dirty="0" sz="1550" spc="-10">
                <a:latin typeface="Calibri"/>
                <a:cs typeface="Calibri"/>
              </a:rPr>
              <a:t>participants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52212" y="1680972"/>
            <a:ext cx="4086860" cy="1539240"/>
            <a:chOff x="1852212" y="1680972"/>
            <a:chExt cx="4086860" cy="15392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80" y="1680972"/>
              <a:ext cx="4072128" cy="15392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59280" y="2130552"/>
              <a:ext cx="4072254" cy="228600"/>
            </a:xfrm>
            <a:custGeom>
              <a:avLst/>
              <a:gdLst/>
              <a:ahLst/>
              <a:cxnLst/>
              <a:rect l="l" t="t" r="r" b="b"/>
              <a:pathLst>
                <a:path w="4072254" h="228600">
                  <a:moveTo>
                    <a:pt x="0" y="38100"/>
                  </a:moveTo>
                  <a:lnTo>
                    <a:pt x="3059" y="23145"/>
                  </a:lnTo>
                  <a:lnTo>
                    <a:pt x="11334" y="11048"/>
                  </a:lnTo>
                  <a:lnTo>
                    <a:pt x="23467" y="2952"/>
                  </a:lnTo>
                  <a:lnTo>
                    <a:pt x="38100" y="0"/>
                  </a:lnTo>
                  <a:lnTo>
                    <a:pt x="4034028" y="0"/>
                  </a:lnTo>
                  <a:lnTo>
                    <a:pt x="4048982" y="2952"/>
                  </a:lnTo>
                  <a:lnTo>
                    <a:pt x="4061079" y="11049"/>
                  </a:lnTo>
                  <a:lnTo>
                    <a:pt x="4069175" y="23145"/>
                  </a:lnTo>
                  <a:lnTo>
                    <a:pt x="4072128" y="38100"/>
                  </a:lnTo>
                  <a:lnTo>
                    <a:pt x="4072128" y="190500"/>
                  </a:lnTo>
                  <a:lnTo>
                    <a:pt x="4069175" y="205454"/>
                  </a:lnTo>
                  <a:lnTo>
                    <a:pt x="4061079" y="217551"/>
                  </a:lnTo>
                  <a:lnTo>
                    <a:pt x="4048982" y="225647"/>
                  </a:lnTo>
                  <a:lnTo>
                    <a:pt x="4034028" y="228600"/>
                  </a:lnTo>
                  <a:lnTo>
                    <a:pt x="38100" y="228600"/>
                  </a:lnTo>
                  <a:lnTo>
                    <a:pt x="23467" y="225647"/>
                  </a:lnTo>
                  <a:lnTo>
                    <a:pt x="11334" y="217551"/>
                  </a:lnTo>
                  <a:lnTo>
                    <a:pt x="3059" y="205454"/>
                  </a:lnTo>
                  <a:lnTo>
                    <a:pt x="0" y="190500"/>
                  </a:lnTo>
                  <a:lnTo>
                    <a:pt x="0" y="38100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90995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Front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Page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Participants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participant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9095" marR="5270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outline.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However,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requests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for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purposes.</a:t>
            </a:r>
            <a:r>
              <a:rPr dirty="0" sz="1150" spc="2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parent/guardian/EDM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 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 do 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another </a:t>
            </a:r>
            <a:r>
              <a:rPr dirty="0" sz="1150">
                <a:latin typeface="Calibri"/>
                <a:cs typeface="Calibri"/>
              </a:rPr>
              <a:t>way,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"Did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participate".</a:t>
            </a:r>
            <a:endParaRPr sz="1150">
              <a:latin typeface="Calibri"/>
              <a:cs typeface="Calibri"/>
            </a:endParaRPr>
          </a:p>
          <a:p>
            <a:pPr lvl="1" marL="857250" indent="-11938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5788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limited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characters.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9095" marR="5080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everyone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attended/participated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did not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attend/participate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excused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</a:t>
            </a:r>
            <a:r>
              <a:rPr dirty="0" sz="215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Page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Participants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535305" marR="563880" indent="-113664">
              <a:lnSpc>
                <a:spcPts val="1720"/>
              </a:lnSpc>
              <a:buClr>
                <a:srgbClr val="266E8B"/>
              </a:buClr>
              <a:buFont typeface="Arial"/>
              <a:buChar char="•"/>
              <a:tabLst>
                <a:tab pos="53594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participant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marked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"Excused"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Excusal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 spc="-10">
                <a:latin typeface="Calibri"/>
                <a:cs typeface="Calibri"/>
              </a:rPr>
              <a:t>completed</a:t>
            </a:r>
            <a:endParaRPr sz="1550">
              <a:latin typeface="Calibri"/>
              <a:cs typeface="Calibri"/>
            </a:endParaRPr>
          </a:p>
          <a:p>
            <a:pPr marL="535305" marR="475615" indent="-113664">
              <a:lnSpc>
                <a:spcPts val="1710"/>
              </a:lnSpc>
              <a:spcBef>
                <a:spcPts val="484"/>
              </a:spcBef>
              <a:buClr>
                <a:srgbClr val="266E8B"/>
              </a:buClr>
              <a:buFont typeface="Arial"/>
              <a:buChar char="•"/>
              <a:tabLst>
                <a:tab pos="53594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additional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"Additional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Participants"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bottom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page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56556" y="1761744"/>
            <a:ext cx="4551045" cy="942975"/>
            <a:chOff x="1556556" y="1761744"/>
            <a:chExt cx="4551045" cy="9429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673" y="1761744"/>
              <a:ext cx="4524756" cy="9425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63623" y="2519172"/>
              <a:ext cx="1357630" cy="173355"/>
            </a:xfrm>
            <a:custGeom>
              <a:avLst/>
              <a:gdLst/>
              <a:ahLst/>
              <a:cxnLst/>
              <a:rect l="l" t="t" r="r" b="b"/>
              <a:pathLst>
                <a:path w="1357630" h="173355">
                  <a:moveTo>
                    <a:pt x="0" y="28955"/>
                  </a:moveTo>
                  <a:lnTo>
                    <a:pt x="2274" y="17680"/>
                  </a:lnTo>
                  <a:lnTo>
                    <a:pt x="8477" y="8477"/>
                  </a:lnTo>
                  <a:lnTo>
                    <a:pt x="17680" y="2274"/>
                  </a:lnTo>
                  <a:lnTo>
                    <a:pt x="28956" y="0"/>
                  </a:lnTo>
                  <a:lnTo>
                    <a:pt x="1328166" y="0"/>
                  </a:lnTo>
                  <a:lnTo>
                    <a:pt x="1339441" y="2274"/>
                  </a:lnTo>
                  <a:lnTo>
                    <a:pt x="1348644" y="8477"/>
                  </a:lnTo>
                  <a:lnTo>
                    <a:pt x="1354847" y="17680"/>
                  </a:lnTo>
                  <a:lnTo>
                    <a:pt x="1357122" y="28955"/>
                  </a:lnTo>
                  <a:lnTo>
                    <a:pt x="1357122" y="144017"/>
                  </a:lnTo>
                  <a:lnTo>
                    <a:pt x="1354847" y="155293"/>
                  </a:lnTo>
                  <a:lnTo>
                    <a:pt x="1348644" y="164496"/>
                  </a:lnTo>
                  <a:lnTo>
                    <a:pt x="1339441" y="170699"/>
                  </a:lnTo>
                  <a:lnTo>
                    <a:pt x="1328166" y="172973"/>
                  </a:lnTo>
                  <a:lnTo>
                    <a:pt x="28956" y="172973"/>
                  </a:lnTo>
                  <a:lnTo>
                    <a:pt x="17680" y="170699"/>
                  </a:lnTo>
                  <a:lnTo>
                    <a:pt x="8477" y="164496"/>
                  </a:lnTo>
                  <a:lnTo>
                    <a:pt x="2274" y="155293"/>
                  </a:lnTo>
                  <a:lnTo>
                    <a:pt x="0" y="144017"/>
                  </a:lnTo>
                  <a:lnTo>
                    <a:pt x="0" y="28955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98615" cy="436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Front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Page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Participants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377190" marR="12065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"Excused"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Excusal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completed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</a:t>
            </a:r>
            <a:r>
              <a:rPr dirty="0" sz="1150" spc="-50">
                <a:latin typeface="Calibri"/>
                <a:cs typeface="Calibri"/>
              </a:rPr>
              <a:t>a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Excusal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participant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"Excused"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Front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out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compliance.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algn="just" marL="379730" marR="300355" indent="-123825">
              <a:lnSpc>
                <a:spcPct val="100000"/>
              </a:lnSpc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isn’t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room 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 </a:t>
            </a:r>
            <a:r>
              <a:rPr dirty="0" sz="1150" spc="-10">
                <a:latin typeface="Calibri"/>
                <a:cs typeface="Calibri"/>
              </a:rPr>
              <a:t>participants,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"Additional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Participants"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Participants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Page‐IEP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saved</a:t>
            </a:r>
            <a:endParaRPr sz="1150">
              <a:latin typeface="Calibri"/>
              <a:cs typeface="Calibri"/>
            </a:endParaRPr>
          </a:p>
          <a:p>
            <a:pPr algn="just" lvl="1" marL="688340" marR="50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Participants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"uncheck"</a:t>
            </a:r>
            <a:r>
              <a:rPr dirty="0" sz="1150" spc="-25">
                <a:latin typeface="Calibri"/>
                <a:cs typeface="Calibri"/>
              </a:rPr>
              <a:t> the </a:t>
            </a:r>
            <a:r>
              <a:rPr dirty="0" sz="1150">
                <a:latin typeface="Calibri"/>
                <a:cs typeface="Calibri"/>
              </a:rPr>
              <a:t>box.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disappear.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reset.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9730" indent="-123825">
              <a:lnSpc>
                <a:spcPct val="100000"/>
              </a:lnSpc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you’re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working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ignore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changes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 lvl="2" marL="1179195" indent="-185420">
              <a:lnSpc>
                <a:spcPct val="100000"/>
              </a:lnSpc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changes</a:t>
            </a:r>
            <a:endParaRPr sz="1150">
              <a:latin typeface="Calibri"/>
              <a:cs typeface="Calibri"/>
            </a:endParaRPr>
          </a:p>
          <a:p>
            <a:pPr lvl="2" marL="1179195" indent="-1854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Save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"Ignore"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remove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unsaved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again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9730" indent="-123825">
              <a:lnSpc>
                <a:spcPct val="100000"/>
              </a:lnSpc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Never 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"Lock"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compliant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Always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Validation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form or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 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proofread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locking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9730" indent="-123825">
              <a:lnSpc>
                <a:spcPct val="100000"/>
              </a:lnSpc>
              <a:buFont typeface="Arial"/>
              <a:buChar char="•"/>
              <a:tabLst>
                <a:tab pos="380365" algn="l"/>
              </a:tabLst>
            </a:pPr>
            <a:r>
              <a:rPr dirty="0" sz="1150">
                <a:latin typeface="Calibri"/>
                <a:cs typeface="Calibri"/>
              </a:rPr>
              <a:t>Save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Saves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8316" y="1581632"/>
            <a:ext cx="2714625" cy="273685"/>
            <a:chOff x="2528316" y="1581632"/>
            <a:chExt cx="2714625" cy="273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8316" y="1591056"/>
              <a:ext cx="2714244" cy="25450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730752" y="1591056"/>
              <a:ext cx="984250" cy="254635"/>
            </a:xfrm>
            <a:custGeom>
              <a:avLst/>
              <a:gdLst/>
              <a:ahLst/>
              <a:cxnLst/>
              <a:rect l="l" t="t" r="r" b="b"/>
              <a:pathLst>
                <a:path w="984250" h="254635">
                  <a:moveTo>
                    <a:pt x="0" y="41909"/>
                  </a:moveTo>
                  <a:lnTo>
                    <a:pt x="3345" y="25717"/>
                  </a:lnTo>
                  <a:lnTo>
                    <a:pt x="12477" y="12382"/>
                  </a:lnTo>
                  <a:lnTo>
                    <a:pt x="26038" y="3333"/>
                  </a:lnTo>
                  <a:lnTo>
                    <a:pt x="42672" y="0"/>
                  </a:lnTo>
                  <a:lnTo>
                    <a:pt x="941832" y="0"/>
                  </a:lnTo>
                  <a:lnTo>
                    <a:pt x="958024" y="3333"/>
                  </a:lnTo>
                  <a:lnTo>
                    <a:pt x="971359" y="12382"/>
                  </a:lnTo>
                  <a:lnTo>
                    <a:pt x="980408" y="25717"/>
                  </a:lnTo>
                  <a:lnTo>
                    <a:pt x="983741" y="41909"/>
                  </a:lnTo>
                  <a:lnTo>
                    <a:pt x="983741" y="211835"/>
                  </a:lnTo>
                  <a:lnTo>
                    <a:pt x="980408" y="228469"/>
                  </a:lnTo>
                  <a:lnTo>
                    <a:pt x="971359" y="242030"/>
                  </a:lnTo>
                  <a:lnTo>
                    <a:pt x="958024" y="251162"/>
                  </a:lnTo>
                  <a:lnTo>
                    <a:pt x="941832" y="254507"/>
                  </a:lnTo>
                  <a:lnTo>
                    <a:pt x="42672" y="254507"/>
                  </a:lnTo>
                  <a:lnTo>
                    <a:pt x="26038" y="251162"/>
                  </a:lnTo>
                  <a:lnTo>
                    <a:pt x="12477" y="242030"/>
                  </a:lnTo>
                  <a:lnTo>
                    <a:pt x="3345" y="228469"/>
                  </a:lnTo>
                  <a:lnTo>
                    <a:pt x="0" y="211835"/>
                  </a:lnTo>
                  <a:lnTo>
                    <a:pt x="0" y="41909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69441" y="978408"/>
            <a:ext cx="6033770" cy="339407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Calibri"/>
              <a:cs typeface="Calibri"/>
            </a:endParaRPr>
          </a:p>
          <a:p>
            <a:pPr marL="56959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70230" algn="l"/>
              </a:tabLst>
            </a:pPr>
            <a:r>
              <a:rPr dirty="0" sz="1450">
                <a:latin typeface="Calibri"/>
                <a:cs typeface="Calibri"/>
              </a:rPr>
              <a:t>After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saving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form,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Validation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Check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can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used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check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errors</a:t>
            </a:r>
            <a:endParaRPr sz="1450">
              <a:latin typeface="Calibri"/>
              <a:cs typeface="Calibri"/>
            </a:endParaRPr>
          </a:p>
          <a:p>
            <a:pPr marL="569595" indent="-114300">
              <a:lnSpc>
                <a:spcPct val="100000"/>
              </a:lnSpc>
              <a:spcBef>
                <a:spcPts val="180"/>
              </a:spcBef>
              <a:buClr>
                <a:srgbClr val="266E8B"/>
              </a:buClr>
              <a:buFont typeface="Arial"/>
              <a:buChar char="•"/>
              <a:tabLst>
                <a:tab pos="570230" algn="l"/>
              </a:tabLst>
            </a:pPr>
            <a:r>
              <a:rPr dirty="0" sz="1450">
                <a:latin typeface="Calibri"/>
                <a:cs typeface="Calibri"/>
              </a:rPr>
              <a:t>Compliance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is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checked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form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and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event</a:t>
            </a:r>
            <a:endParaRPr sz="1450">
              <a:latin typeface="Calibri"/>
              <a:cs typeface="Calibri"/>
            </a:endParaRPr>
          </a:p>
          <a:p>
            <a:pPr lvl="1" marL="3810000" marR="594995" indent="-113664">
              <a:lnSpc>
                <a:spcPts val="1610"/>
              </a:lnSpc>
              <a:spcBef>
                <a:spcPts val="250"/>
              </a:spcBef>
              <a:buClr>
                <a:srgbClr val="266E8B"/>
              </a:buClr>
              <a:buFont typeface="Arial"/>
              <a:buChar char="•"/>
              <a:tabLst>
                <a:tab pos="3810000" algn="l"/>
              </a:tabLst>
            </a:pPr>
            <a:r>
              <a:rPr dirty="0" sz="1450">
                <a:latin typeface="Calibri"/>
                <a:cs typeface="Calibri"/>
              </a:rPr>
              <a:t>Errors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current </a:t>
            </a:r>
            <a:r>
              <a:rPr dirty="0" sz="1450">
                <a:latin typeface="Calibri"/>
                <a:cs typeface="Calibri"/>
              </a:rPr>
              <a:t>form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display</a:t>
            </a:r>
            <a:endParaRPr sz="1450">
              <a:latin typeface="Calibri"/>
              <a:cs typeface="Calibri"/>
            </a:endParaRPr>
          </a:p>
          <a:p>
            <a:pPr lvl="1" marL="3809365" marR="591820" indent="-113664">
              <a:lnSpc>
                <a:spcPct val="92200"/>
              </a:lnSpc>
              <a:spcBef>
                <a:spcPts val="464"/>
              </a:spcBef>
              <a:buClr>
                <a:srgbClr val="266E8B"/>
              </a:buClr>
              <a:buFont typeface="Arial"/>
              <a:buChar char="•"/>
              <a:tabLst>
                <a:tab pos="3810635" algn="l"/>
              </a:tabLst>
            </a:pPr>
            <a:r>
              <a:rPr dirty="0" sz="1450">
                <a:latin typeface="Calibri"/>
                <a:cs typeface="Calibri"/>
              </a:rPr>
              <a:t>Click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name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of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form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or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"Close"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to </a:t>
            </a:r>
            <a:r>
              <a:rPr dirty="0" sz="1450">
                <a:latin typeface="Calibri"/>
                <a:cs typeface="Calibri"/>
              </a:rPr>
              <a:t>address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errors</a:t>
            </a:r>
            <a:endParaRPr sz="1450">
              <a:latin typeface="Calibri"/>
              <a:cs typeface="Calibri"/>
            </a:endParaRPr>
          </a:p>
          <a:p>
            <a:pPr lvl="1" marL="3809365" marR="311150" indent="-113664">
              <a:lnSpc>
                <a:spcPct val="92200"/>
              </a:lnSpc>
              <a:spcBef>
                <a:spcPts val="489"/>
              </a:spcBef>
              <a:buClr>
                <a:srgbClr val="266E8B"/>
              </a:buClr>
              <a:buFont typeface="Arial"/>
              <a:buChar char="•"/>
              <a:tabLst>
                <a:tab pos="3810000" algn="l"/>
              </a:tabLst>
            </a:pPr>
            <a:r>
              <a:rPr dirty="0" sz="1450">
                <a:latin typeface="Calibri"/>
                <a:cs typeface="Calibri"/>
              </a:rPr>
              <a:t>Click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"Show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All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Errors"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to </a:t>
            </a:r>
            <a:r>
              <a:rPr dirty="0" sz="1450">
                <a:latin typeface="Calibri"/>
                <a:cs typeface="Calibri"/>
              </a:rPr>
              <a:t>view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errors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on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other forms/screens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123950" y="2538222"/>
            <a:ext cx="3295015" cy="1660525"/>
            <a:chOff x="1123950" y="2538222"/>
            <a:chExt cx="3295015" cy="16605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950" y="2538222"/>
              <a:ext cx="3294888" cy="166039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948939" y="3902963"/>
              <a:ext cx="950594" cy="254635"/>
            </a:xfrm>
            <a:custGeom>
              <a:avLst/>
              <a:gdLst/>
              <a:ahLst/>
              <a:cxnLst/>
              <a:rect l="l" t="t" r="r" b="b"/>
              <a:pathLst>
                <a:path w="950595" h="254635">
                  <a:moveTo>
                    <a:pt x="0" y="41910"/>
                  </a:moveTo>
                  <a:lnTo>
                    <a:pt x="3345" y="25717"/>
                  </a:lnTo>
                  <a:lnTo>
                    <a:pt x="12477" y="12382"/>
                  </a:lnTo>
                  <a:lnTo>
                    <a:pt x="26038" y="3333"/>
                  </a:lnTo>
                  <a:lnTo>
                    <a:pt x="42672" y="0"/>
                  </a:lnTo>
                  <a:lnTo>
                    <a:pt x="907541" y="0"/>
                  </a:lnTo>
                  <a:lnTo>
                    <a:pt x="924175" y="3333"/>
                  </a:lnTo>
                  <a:lnTo>
                    <a:pt x="937736" y="12382"/>
                  </a:lnTo>
                  <a:lnTo>
                    <a:pt x="946868" y="25717"/>
                  </a:lnTo>
                  <a:lnTo>
                    <a:pt x="950213" y="41910"/>
                  </a:lnTo>
                  <a:lnTo>
                    <a:pt x="950213" y="211836"/>
                  </a:lnTo>
                  <a:lnTo>
                    <a:pt x="946868" y="228469"/>
                  </a:lnTo>
                  <a:lnTo>
                    <a:pt x="937736" y="242030"/>
                  </a:lnTo>
                  <a:lnTo>
                    <a:pt x="924175" y="251162"/>
                  </a:lnTo>
                  <a:lnTo>
                    <a:pt x="907541" y="254508"/>
                  </a:lnTo>
                  <a:lnTo>
                    <a:pt x="42672" y="254508"/>
                  </a:lnTo>
                  <a:lnTo>
                    <a:pt x="26038" y="251162"/>
                  </a:lnTo>
                  <a:lnTo>
                    <a:pt x="12477" y="242030"/>
                  </a:lnTo>
                  <a:lnTo>
                    <a:pt x="3345" y="228469"/>
                  </a:lnTo>
                  <a:lnTo>
                    <a:pt x="0" y="211836"/>
                  </a:lnTo>
                  <a:lnTo>
                    <a:pt x="0" y="41910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26033" y="4627117"/>
            <a:ext cx="6047105" cy="2947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Check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 spc="-10">
                <a:latin typeface="Calibri"/>
                <a:cs typeface="Calibri"/>
              </a:rPr>
              <a:t>Validation (compliance)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 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individual 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saving.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491490" indent="-236854">
              <a:lnSpc>
                <a:spcPct val="100000"/>
              </a:lnSpc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Check</a:t>
            </a:r>
            <a:endParaRPr sz="1150">
              <a:latin typeface="Calibri"/>
              <a:cs typeface="Calibri"/>
            </a:endParaRPr>
          </a:p>
          <a:p>
            <a:pPr marL="491490" indent="-23685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Compliance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</a:t>
            </a:r>
            <a:endParaRPr sz="1150">
              <a:latin typeface="Calibri"/>
              <a:cs typeface="Calibri"/>
            </a:endParaRPr>
          </a:p>
          <a:p>
            <a:pPr marL="492125" indent="-23685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1490" algn="l"/>
                <a:tab pos="492759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errors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10">
                <a:latin typeface="Calibri"/>
                <a:cs typeface="Calibri"/>
              </a:rPr>
              <a:t> opens</a:t>
            </a:r>
            <a:endParaRPr sz="1150">
              <a:latin typeface="Calibri"/>
              <a:cs typeface="Calibri"/>
            </a:endParaRPr>
          </a:p>
          <a:p>
            <a:pPr marL="492125" indent="-23685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2125" algn="l"/>
                <a:tab pos="492759" algn="l"/>
              </a:tabLst>
            </a:pPr>
            <a:r>
              <a:rPr dirty="0" sz="1150">
                <a:latin typeface="Calibri"/>
                <a:cs typeface="Calibri"/>
              </a:rPr>
              <a:t>If 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display</a:t>
            </a:r>
            <a:endParaRPr sz="1150">
              <a:latin typeface="Calibri"/>
              <a:cs typeface="Calibri"/>
            </a:endParaRPr>
          </a:p>
          <a:p>
            <a:pPr marL="491490" indent="-23685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errors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10">
                <a:latin typeface="Calibri"/>
                <a:cs typeface="Calibri"/>
              </a:rPr>
              <a:t> forms/screens,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"Show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 Errors"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visible</a:t>
            </a:r>
            <a:endParaRPr sz="1150">
              <a:latin typeface="Calibri"/>
              <a:cs typeface="Calibri"/>
            </a:endParaRPr>
          </a:p>
          <a:p>
            <a:pPr marL="491490" indent="-236854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</a:t>
            </a:r>
            <a:endParaRPr sz="1150">
              <a:latin typeface="Calibri"/>
              <a:cs typeface="Calibri"/>
            </a:endParaRPr>
          </a:p>
          <a:p>
            <a:pPr marL="492125" indent="-23685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91490" algn="l"/>
                <a:tab pos="492759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 errors 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forms/screens,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"Show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 </a:t>
            </a:r>
            <a:r>
              <a:rPr dirty="0" sz="1150" spc="-10">
                <a:latin typeface="Calibri"/>
                <a:cs typeface="Calibri"/>
              </a:rPr>
              <a:t>Errors"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Validation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most,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completed.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148" y="1077817"/>
            <a:ext cx="564719" cy="2454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596" y="1023366"/>
            <a:ext cx="5716905" cy="3199130"/>
          </a:xfrm>
          <a:prstGeom prst="rect">
            <a:avLst/>
          </a:prstGeom>
          <a:ln w="18618">
            <a:solidFill>
              <a:srgbClr val="3393B9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575"/>
              </a:spcBef>
            </a:pP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r>
              <a:rPr dirty="0" sz="215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dirty="0" sz="215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Errors</a:t>
            </a:r>
            <a:r>
              <a:rPr dirty="0" sz="215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215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358140" marR="920750" indent="-112395">
              <a:lnSpc>
                <a:spcPts val="1689"/>
              </a:lnSpc>
              <a:buClr>
                <a:srgbClr val="266E8B"/>
              </a:buClr>
              <a:buFont typeface="Arial"/>
              <a:buChar char="•"/>
              <a:tabLst>
                <a:tab pos="35814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 are no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 form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forms/screens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event, a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message </a:t>
            </a:r>
            <a:r>
              <a:rPr dirty="0" sz="1550">
                <a:latin typeface="Calibri"/>
                <a:cs typeface="Calibri"/>
              </a:rPr>
              <a:t>appears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along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"Show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Errors"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button</a:t>
            </a:r>
            <a:endParaRPr sz="1550">
              <a:latin typeface="Calibri"/>
              <a:cs typeface="Calibri"/>
            </a:endParaRPr>
          </a:p>
          <a:p>
            <a:pPr marL="358140" indent="-113030">
              <a:lnSpc>
                <a:spcPct val="100000"/>
              </a:lnSpc>
              <a:spcBef>
                <a:spcPts val="285"/>
              </a:spcBef>
              <a:buClr>
                <a:srgbClr val="266E8B"/>
              </a:buClr>
              <a:buFont typeface="Arial"/>
              <a:buChar char="•"/>
              <a:tabLst>
                <a:tab pos="35877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"Show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Errors"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view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forms/screens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16305" y="951941"/>
            <a:ext cx="5972175" cy="3366135"/>
            <a:chOff x="816305" y="951941"/>
            <a:chExt cx="5972175" cy="33661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6033" y="1537716"/>
              <a:ext cx="4012692" cy="125425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22960" y="958596"/>
              <a:ext cx="5958840" cy="3352800"/>
            </a:xfrm>
            <a:custGeom>
              <a:avLst/>
              <a:gdLst/>
              <a:ahLst/>
              <a:cxnLst/>
              <a:rect l="l" t="t" r="r" b="b"/>
              <a:pathLst>
                <a:path w="5958840" h="3352800">
                  <a:moveTo>
                    <a:pt x="0" y="0"/>
                  </a:moveTo>
                  <a:lnTo>
                    <a:pt x="5958840" y="0"/>
                  </a:lnTo>
                  <a:lnTo>
                    <a:pt x="5958840" y="3352800"/>
                  </a:lnTo>
                  <a:lnTo>
                    <a:pt x="0" y="335280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26033" y="4627117"/>
            <a:ext cx="6707505" cy="160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Check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No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Errors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message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"Show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appears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"Show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4953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down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saying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“Validation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Successful”.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441" y="978408"/>
            <a:ext cx="6033770" cy="339407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Validation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Check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Open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Errors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errors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023" y="1707642"/>
            <a:ext cx="3576828" cy="198348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6033" y="4627117"/>
            <a:ext cx="6536690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Check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Open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with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Errors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"Show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errors.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Front Page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Additional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Participants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639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Space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additional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participants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663445"/>
            <a:ext cx="4750308" cy="18851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0" y="4627117"/>
            <a:ext cx="6640195" cy="195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Front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Page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Additional</a:t>
            </a:r>
            <a:r>
              <a:rPr dirty="0" sz="1150" spc="-10" b="1">
                <a:latin typeface="Calibri"/>
                <a:cs typeface="Calibri"/>
              </a:rPr>
              <a:t> Participants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 Front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10">
                <a:latin typeface="Calibri"/>
                <a:cs typeface="Calibri"/>
              </a:rPr>
              <a:t> participants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IEP.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27368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15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over,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Agency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completed for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transition.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5938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PLAAFP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PLAAFP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10">
                <a:latin typeface="Calibri"/>
                <a:cs typeface="Calibri"/>
              </a:rPr>
              <a:t>Text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limit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copy/paste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i="1">
                <a:latin typeface="Calibri"/>
                <a:cs typeface="Calibri"/>
              </a:rPr>
              <a:t>as</a:t>
            </a:r>
            <a:r>
              <a:rPr dirty="0" sz="1550" spc="55" i="1">
                <a:latin typeface="Calibri"/>
                <a:cs typeface="Calibri"/>
              </a:rPr>
              <a:t> </a:t>
            </a:r>
            <a:r>
              <a:rPr dirty="0" sz="1550" i="1">
                <a:latin typeface="Calibri"/>
                <a:cs typeface="Calibri"/>
              </a:rPr>
              <a:t>plain</a:t>
            </a:r>
            <a:r>
              <a:rPr dirty="0" sz="1550" spc="55" i="1">
                <a:latin typeface="Calibri"/>
                <a:cs typeface="Calibri"/>
              </a:rPr>
              <a:t> </a:t>
            </a:r>
            <a:r>
              <a:rPr dirty="0" sz="1550" spc="-20" i="1">
                <a:latin typeface="Calibri"/>
                <a:cs typeface="Calibri"/>
              </a:rPr>
              <a:t>text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providers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PLAAFP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Save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frequently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1466088"/>
            <a:ext cx="4524756" cy="17846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728459" cy="352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Calibri"/>
                <a:cs typeface="Calibri"/>
              </a:rPr>
              <a:t>PLAAFP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expanding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boxes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character</a:t>
            </a:r>
            <a:r>
              <a:rPr dirty="0" sz="1150" spc="-10">
                <a:latin typeface="Calibri"/>
                <a:cs typeface="Calibri"/>
              </a:rPr>
              <a:t> limit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typed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copied/pasted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word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document.</a:t>
            </a:r>
            <a:endParaRPr sz="1150">
              <a:latin typeface="Calibri"/>
              <a:cs typeface="Calibri"/>
            </a:endParaRPr>
          </a:p>
          <a:p>
            <a:pPr marL="688340" marR="284480" indent="-18478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 b="1" i="1">
                <a:latin typeface="Calibri"/>
                <a:cs typeface="Calibri"/>
              </a:rPr>
              <a:t>If</a:t>
            </a:r>
            <a:r>
              <a:rPr dirty="0" sz="1150" spc="-2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using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spc="-10" b="1" i="1">
                <a:latin typeface="Calibri"/>
                <a:cs typeface="Calibri"/>
              </a:rPr>
              <a:t>copy/paste,</a:t>
            </a:r>
            <a:r>
              <a:rPr dirty="0" sz="1150" spc="-2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save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your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original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document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as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plain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text</a:t>
            </a:r>
            <a:r>
              <a:rPr dirty="0" sz="1150" spc="-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before</a:t>
            </a:r>
            <a:r>
              <a:rPr dirty="0" sz="1150" spc="-2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copying</a:t>
            </a:r>
            <a:r>
              <a:rPr dirty="0" sz="1150" spc="-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or,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when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spc="-10" b="1" i="1">
                <a:latin typeface="Calibri"/>
                <a:cs typeface="Calibri"/>
              </a:rPr>
              <a:t>pasting,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right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click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and</a:t>
            </a:r>
            <a:r>
              <a:rPr dirty="0" sz="1150" spc="-3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select</a:t>
            </a:r>
            <a:r>
              <a:rPr dirty="0" sz="1150" spc="-10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"Paste</a:t>
            </a:r>
            <a:r>
              <a:rPr dirty="0" sz="1150" spc="-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as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plain</a:t>
            </a:r>
            <a:r>
              <a:rPr dirty="0" sz="1150" spc="-15" b="1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text".</a:t>
            </a:r>
            <a:r>
              <a:rPr dirty="0" sz="1150" spc="-5" b="1" i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keyboard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commands.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Formatted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can </a:t>
            </a:r>
            <a:r>
              <a:rPr dirty="0" sz="1150">
                <a:latin typeface="Calibri"/>
                <a:cs typeface="Calibri"/>
              </a:rPr>
              <a:t>cause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issues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IEP.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Many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expanding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character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limit.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Indicate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alternative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(MAP‐A)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yes,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"benchmarks/short‐term </a:t>
            </a:r>
            <a:r>
              <a:rPr dirty="0" sz="1150">
                <a:latin typeface="Calibri"/>
                <a:cs typeface="Calibri"/>
              </a:rPr>
              <a:t>objectives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0">
                <a:latin typeface="Calibri"/>
                <a:cs typeface="Calibri"/>
              </a:rPr>
              <a:t> page"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providers,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providers,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their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present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PLAAFP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form.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expanding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0">
                <a:latin typeface="Calibri"/>
                <a:cs typeface="Calibri"/>
              </a:rPr>
              <a:t> boxes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present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information.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responsibility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Chair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ensure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friendly).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Calibri"/>
              <a:cs typeface="Calibri"/>
            </a:endParaRPr>
          </a:p>
          <a:p>
            <a:pPr marL="12700" marR="137160" indent="-635">
              <a:lnSpc>
                <a:spcPct val="100000"/>
              </a:lnSpc>
            </a:pPr>
            <a:r>
              <a:rPr dirty="0" sz="1150" b="1">
                <a:latin typeface="Calibri"/>
                <a:cs typeface="Calibri"/>
              </a:rPr>
              <a:t>Reminder: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Phoenix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does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auto‐save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information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forms. It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is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important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that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you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save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frequently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you </a:t>
            </a:r>
            <a:r>
              <a:rPr dirty="0" sz="1150" b="1">
                <a:latin typeface="Calibri"/>
                <a:cs typeface="Calibri"/>
              </a:rPr>
              <a:t>work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especially on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25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PLAAFP.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Schedule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Window</a:t>
            </a:r>
            <a:endParaRPr sz="2150">
              <a:latin typeface="Calibri"/>
              <a:cs typeface="Calibri"/>
            </a:endParaRPr>
          </a:p>
          <a:p>
            <a:pPr algn="just" marL="396875" marR="4356735" indent="-113664">
              <a:lnSpc>
                <a:spcPct val="92100"/>
              </a:lnSpc>
              <a:spcBef>
                <a:spcPts val="1000"/>
              </a:spcBef>
              <a:buClr>
                <a:srgbClr val="266E8B"/>
              </a:buClr>
              <a:buFont typeface="Arial"/>
              <a:buChar char="•"/>
              <a:tabLst>
                <a:tab pos="397510" algn="l"/>
              </a:tabLst>
            </a:pP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change </a:t>
            </a:r>
            <a:r>
              <a:rPr dirty="0" sz="1550">
                <a:latin typeface="Calibri"/>
                <a:cs typeface="Calibri"/>
              </a:rPr>
              <a:t>Primary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Staff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 spc="-10">
                <a:latin typeface="Calibri"/>
                <a:cs typeface="Calibri"/>
              </a:rPr>
              <a:t>event</a:t>
            </a:r>
            <a:endParaRPr sz="1550">
              <a:latin typeface="Calibri"/>
              <a:cs typeface="Calibri"/>
            </a:endParaRPr>
          </a:p>
          <a:p>
            <a:pPr algn="just" marL="396875" marR="4276090" indent="-113664">
              <a:lnSpc>
                <a:spcPts val="1710"/>
              </a:lnSpc>
              <a:spcBef>
                <a:spcPts val="525"/>
              </a:spcBef>
              <a:buClr>
                <a:srgbClr val="266E8B"/>
              </a:buClr>
              <a:buFont typeface="Arial"/>
              <a:buChar char="•"/>
              <a:tabLst>
                <a:tab pos="39751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"Invited Staff"</a:t>
            </a:r>
            <a:endParaRPr sz="1550">
              <a:latin typeface="Calibri"/>
              <a:cs typeface="Calibri"/>
            </a:endParaRPr>
          </a:p>
          <a:p>
            <a:pPr lvl="1" marL="622935" marR="4008120" indent="-113664">
              <a:lnSpc>
                <a:spcPct val="92400"/>
              </a:lnSpc>
              <a:spcBef>
                <a:spcPts val="235"/>
              </a:spcBef>
              <a:buClr>
                <a:srgbClr val="266E8B"/>
              </a:buClr>
              <a:buFont typeface="Arial"/>
              <a:buChar char="•"/>
              <a:tabLst>
                <a:tab pos="623570" algn="l"/>
              </a:tabLst>
            </a:pP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appears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on </a:t>
            </a:r>
            <a:r>
              <a:rPr dirty="0" sz="1350">
                <a:latin typeface="Calibri"/>
                <a:cs typeface="Calibri"/>
              </a:rPr>
              <a:t>their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"My</a:t>
            </a:r>
            <a:r>
              <a:rPr dirty="0" sz="1350" spc="5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Meetings"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calendar</a:t>
            </a:r>
            <a:endParaRPr sz="1350">
              <a:latin typeface="Calibri"/>
              <a:cs typeface="Calibri"/>
            </a:endParaRPr>
          </a:p>
          <a:p>
            <a:pPr marL="396875" marR="3972560" indent="-113664">
              <a:lnSpc>
                <a:spcPts val="1710"/>
              </a:lnSpc>
              <a:spcBef>
                <a:spcPts val="520"/>
              </a:spcBef>
              <a:buClr>
                <a:srgbClr val="266E8B"/>
              </a:buClr>
              <a:buFont typeface="Arial"/>
              <a:buChar char="•"/>
              <a:tabLst>
                <a:tab pos="39751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change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Scheduled </a:t>
            </a:r>
            <a:r>
              <a:rPr dirty="0" sz="1550">
                <a:latin typeface="Calibri"/>
                <a:cs typeface="Calibri"/>
              </a:rPr>
              <a:t>Date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events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850" y="1561338"/>
            <a:ext cx="3683507" cy="24742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715759" cy="318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Schedule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Window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"Edit"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pencil)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selected.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8255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Primary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user’s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35">
                <a:latin typeface="Calibri"/>
                <a:cs typeface="Calibri"/>
              </a:rPr>
              <a:t>My </a:t>
            </a:r>
            <a:r>
              <a:rPr dirty="0" sz="1150">
                <a:latin typeface="Calibri"/>
                <a:cs typeface="Calibri"/>
              </a:rPr>
              <a:t>Meetings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calendar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Dashboard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30 </a:t>
            </a:r>
            <a:r>
              <a:rPr dirty="0" sz="1150" spc="-10">
                <a:latin typeface="Calibri"/>
                <a:cs typeface="Calibri"/>
              </a:rPr>
              <a:t>days.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"Invited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their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calendar.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424180" indent="-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edited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Notification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>
                <a:latin typeface="Calibri"/>
                <a:cs typeface="Calibri"/>
              </a:rPr>
              <a:t>updated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>
                <a:latin typeface="Calibri"/>
                <a:cs typeface="Calibri"/>
              </a:rPr>
              <a:t> 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10">
                <a:latin typeface="Calibri"/>
                <a:cs typeface="Calibri"/>
              </a:rPr>
              <a:t> 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edited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Notification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Meeting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Reevaluation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Decision </a:t>
            </a:r>
            <a:r>
              <a:rPr dirty="0" sz="1150">
                <a:latin typeface="Calibri"/>
                <a:cs typeface="Calibri"/>
              </a:rPr>
              <a:t>(covered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later).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Scheduled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future.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calendar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10160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editable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never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Reevaluation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499745" marR="625475" indent="-113664">
              <a:lnSpc>
                <a:spcPct val="921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Yes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requiring</a:t>
            </a:r>
            <a:r>
              <a:rPr dirty="0" sz="1550" spc="4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created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panel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Overview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(for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A)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695450"/>
            <a:ext cx="4750308" cy="162610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586" y="4517389"/>
            <a:ext cx="6530340" cy="5149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Calibri"/>
                <a:cs typeface="Calibri"/>
              </a:rPr>
              <a:t>Special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Considerations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Answer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questions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form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29527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Calibri"/>
                <a:cs typeface="Calibri"/>
              </a:rPr>
              <a:t>Some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questions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create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additional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which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appear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List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Panel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Overview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when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Special Considerations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saved.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Rights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section</a:t>
            </a:r>
            <a:endParaRPr sz="1100">
              <a:latin typeface="Calibri"/>
              <a:cs typeface="Calibri"/>
            </a:endParaRPr>
          </a:p>
          <a:p>
            <a:pPr marL="373380" indent="-122555">
              <a:lnSpc>
                <a:spcPct val="100000"/>
              </a:lnSpc>
              <a:buFont typeface="Arial"/>
              <a:buChar char="•"/>
              <a:tabLst>
                <a:tab pos="374015" algn="l"/>
              </a:tabLst>
            </a:pP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(student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16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18)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"Notification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given"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enter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ORIGINAL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provided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box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"Form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IEP.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creates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Rights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form.</a:t>
            </a:r>
            <a:endParaRPr sz="1100">
              <a:latin typeface="Calibri"/>
              <a:cs typeface="Calibri"/>
            </a:endParaRPr>
          </a:p>
          <a:p>
            <a:pPr marL="373380" indent="-122555">
              <a:lnSpc>
                <a:spcPct val="100000"/>
              </a:lnSpc>
              <a:buFont typeface="Arial"/>
              <a:buChar char="•"/>
              <a:tabLst>
                <a:tab pos="374015" algn="l"/>
              </a:tabLst>
            </a:pP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student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16,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17,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older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previously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provided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"Notification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given"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enter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first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provided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do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click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."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box</a:t>
            </a:r>
            <a:endParaRPr sz="1100">
              <a:latin typeface="Calibri"/>
              <a:cs typeface="Calibri"/>
            </a:endParaRPr>
          </a:p>
          <a:p>
            <a:pPr marL="373380" indent="-122555">
              <a:lnSpc>
                <a:spcPct val="100000"/>
              </a:lnSpc>
              <a:buFont typeface="Arial"/>
              <a:buChar char="•"/>
              <a:tabLst>
                <a:tab pos="374015" algn="l"/>
              </a:tabLst>
            </a:pPr>
            <a:r>
              <a:rPr dirty="0" sz="1100">
                <a:latin typeface="Calibri"/>
                <a:cs typeface="Calibri"/>
              </a:rPr>
              <a:t>When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student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turns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issued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second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"Notification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given"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enter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first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provided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box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"Form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IEP.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creates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Rights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form.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100">
                <a:latin typeface="Calibri"/>
                <a:cs typeface="Calibri"/>
              </a:rPr>
              <a:t>Phoenix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does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"nanny"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users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–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you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must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aware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legal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requirements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must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completed</a:t>
            </a:r>
            <a:endParaRPr sz="1100">
              <a:latin typeface="Calibri"/>
              <a:cs typeface="Calibri"/>
            </a:endParaRPr>
          </a:p>
          <a:p>
            <a:pPr marL="688340" marR="361950" indent="-184785">
              <a:lnSpc>
                <a:spcPct val="100000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example,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indicates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0">
                <a:latin typeface="Calibri"/>
                <a:cs typeface="Calibri"/>
              </a:rPr>
              <a:t> student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will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use</a:t>
            </a:r>
            <a:r>
              <a:rPr dirty="0" sz="1100" spc="-10">
                <a:latin typeface="Calibri"/>
                <a:cs typeface="Calibri"/>
              </a:rPr>
              <a:t> accommodations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state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assessments,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the </a:t>
            </a:r>
            <a:r>
              <a:rPr dirty="0" sz="1100">
                <a:latin typeface="Calibri"/>
                <a:cs typeface="Calibri"/>
              </a:rPr>
              <a:t>Assessments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screen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must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completed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Phoenix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will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require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remind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you</a:t>
            </a:r>
            <a:endParaRPr sz="1100">
              <a:latin typeface="Calibri"/>
              <a:cs typeface="Calibri"/>
            </a:endParaRPr>
          </a:p>
          <a:p>
            <a:pPr lvl="1" marL="1179195" indent="-185420">
              <a:lnSpc>
                <a:spcPts val="1315"/>
              </a:lnSpc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possible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lock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without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entering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accommodations</a:t>
            </a:r>
            <a:endParaRPr sz="1100">
              <a:latin typeface="Calibri"/>
              <a:cs typeface="Calibri"/>
            </a:endParaRPr>
          </a:p>
          <a:p>
            <a:pPr lvl="1" marL="1179195" indent="-185420">
              <a:lnSpc>
                <a:spcPts val="1315"/>
              </a:lnSpc>
              <a:buFont typeface="Arial"/>
              <a:buChar char="•"/>
              <a:tabLst>
                <a:tab pos="1179195" algn="l"/>
                <a:tab pos="1179830" algn="l"/>
              </a:tabLst>
            </a:pP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case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Correction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would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have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completed</a:t>
            </a:r>
            <a:endParaRPr sz="1100">
              <a:latin typeface="Calibri"/>
              <a:cs typeface="Calibri"/>
            </a:endParaRPr>
          </a:p>
          <a:p>
            <a:pPr marL="12700" marR="176530">
              <a:lnSpc>
                <a:spcPct val="100000"/>
              </a:lnSpc>
              <a:spcBef>
                <a:spcPts val="1010"/>
              </a:spcBef>
            </a:pP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selected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completed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saved,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removed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simply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by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changing </a:t>
            </a:r>
            <a:r>
              <a:rPr dirty="0" sz="1100">
                <a:latin typeface="Calibri"/>
                <a:cs typeface="Calibri"/>
              </a:rPr>
              <a:t>your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original </a:t>
            </a:r>
            <a:r>
              <a:rPr dirty="0" sz="1100">
                <a:latin typeface="Calibri"/>
                <a:cs typeface="Calibri"/>
              </a:rPr>
              <a:t>answer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opposite.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Note: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any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section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created,</a:t>
            </a:r>
            <a:r>
              <a:rPr dirty="0" sz="1100" spc="-10">
                <a:latin typeface="Calibri"/>
                <a:cs typeface="Calibri"/>
              </a:rPr>
              <a:t> completed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saved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but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longer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reset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not </a:t>
            </a:r>
            <a:r>
              <a:rPr dirty="0" sz="1100" spc="-10">
                <a:latin typeface="Calibri"/>
                <a:cs typeface="Calibri"/>
              </a:rPr>
              <a:t>included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final,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locked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IEP.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Instructions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"Resetting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Phoenix"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handout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Phoenix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Help.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Considerations‐Form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522605" indent="-87630">
              <a:lnSpc>
                <a:spcPct val="100000"/>
              </a:lnSpc>
              <a:spcBef>
                <a:spcPts val="1770"/>
              </a:spcBef>
              <a:buClr>
                <a:srgbClr val="266E8B"/>
              </a:buClr>
              <a:buFont typeface="Arial"/>
              <a:buChar char="•"/>
              <a:tabLst>
                <a:tab pos="523240" algn="l"/>
              </a:tabLst>
            </a:pP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Teacher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Visually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Impaired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655064"/>
            <a:ext cx="4750308" cy="17922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485890" cy="2834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50" b="1">
                <a:latin typeface="Calibri"/>
                <a:cs typeface="Calibri"/>
              </a:rPr>
              <a:t>A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Special</a:t>
            </a:r>
            <a:r>
              <a:rPr dirty="0" sz="1150" spc="-10">
                <a:latin typeface="Calibri"/>
                <a:cs typeface="Calibri"/>
              </a:rPr>
              <a:t> 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444500" marR="209550" indent="-18732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answering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blind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visually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impaired"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Special Considerations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Teacher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Visually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Impaired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large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expand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Considerations‐BIP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fields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20">
                <a:latin typeface="Calibri"/>
                <a:cs typeface="Calibri"/>
              </a:rPr>
              <a:t>Save</a:t>
            </a:r>
            <a:endParaRPr sz="1550">
              <a:latin typeface="Calibri"/>
              <a:cs typeface="Calibri"/>
            </a:endParaRPr>
          </a:p>
          <a:p>
            <a:pPr marL="499745" marR="785495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Questions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about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content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should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>
                <a:latin typeface="Calibri"/>
                <a:cs typeface="Calibri"/>
              </a:rPr>
              <a:t>directed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SSD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Administrator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1478280"/>
            <a:ext cx="4298442" cy="17884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28130" cy="3362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BIP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Special</a:t>
            </a:r>
            <a:r>
              <a:rPr dirty="0" sz="1150" spc="-10">
                <a:latin typeface="Calibri"/>
                <a:cs typeface="Calibri"/>
              </a:rPr>
              <a:t> 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444500" marR="210820" indent="-18732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answering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"Does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exhibit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behaviors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impede</a:t>
            </a:r>
            <a:r>
              <a:rPr dirty="0" sz="1150" spc="-10">
                <a:latin typeface="Calibri"/>
                <a:cs typeface="Calibri"/>
              </a:rPr>
              <a:t> his/her </a:t>
            </a:r>
            <a:r>
              <a:rPr dirty="0" sz="1150">
                <a:latin typeface="Calibri"/>
                <a:cs typeface="Calibri"/>
              </a:rPr>
              <a:t>learning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 choosing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"Behavior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Intervention Plan".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larger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expand.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 spc="-10">
                <a:latin typeface="Calibri"/>
                <a:cs typeface="Calibri"/>
              </a:rPr>
              <a:t>Save.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questions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Administrator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(Coordinator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Building </a:t>
            </a:r>
            <a:r>
              <a:rPr dirty="0" sz="1150">
                <a:latin typeface="Calibri"/>
                <a:cs typeface="Calibri"/>
              </a:rPr>
              <a:t>Principal).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download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BIP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Supplemental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Guide from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Help.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BIP 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Resources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&gt;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Documentation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&gt;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IEP/Amendment.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14668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596900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97535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eligible".</a:t>
            </a:r>
            <a:endParaRPr sz="1550">
              <a:latin typeface="Calibri"/>
              <a:cs typeface="Calibri"/>
            </a:endParaRPr>
          </a:p>
          <a:p>
            <a:pPr marL="596900" marR="648335" indent="-113664">
              <a:lnSpc>
                <a:spcPts val="1710"/>
              </a:lnSpc>
              <a:spcBef>
                <a:spcPts val="535"/>
              </a:spcBef>
              <a:buClr>
                <a:srgbClr val="266E8B"/>
              </a:buClr>
              <a:buFont typeface="Arial"/>
              <a:buChar char="•"/>
              <a:tabLst>
                <a:tab pos="597535" algn="l"/>
              </a:tabLst>
            </a:pPr>
            <a:r>
              <a:rPr dirty="0" sz="1550">
                <a:latin typeface="Calibri"/>
                <a:cs typeface="Calibri"/>
              </a:rPr>
              <a:t>Reminder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Screen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35">
                <a:latin typeface="Calibri"/>
                <a:cs typeface="Calibri"/>
              </a:rPr>
              <a:t>B.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619" y="1592580"/>
            <a:ext cx="4750308" cy="17068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80834" cy="1765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</a:t>
            </a:r>
            <a:r>
              <a:rPr dirty="0" sz="1150" spc="-25" b="1">
                <a:latin typeface="Calibri"/>
                <a:cs typeface="Calibri"/>
              </a:rPr>
              <a:t>ESY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Special</a:t>
            </a:r>
            <a:r>
              <a:rPr dirty="0" sz="1150" spc="-10">
                <a:latin typeface="Calibri"/>
                <a:cs typeface="Calibri"/>
              </a:rPr>
              <a:t> 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690880" marR="14478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0245" algn="l"/>
                <a:tab pos="691515" algn="l"/>
              </a:tabLst>
            </a:pP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690880" marR="5080" indent="-187325">
              <a:lnSpc>
                <a:spcPct val="100000"/>
              </a:lnSpc>
              <a:buFont typeface="Arial"/>
              <a:buChar char="•"/>
              <a:tabLst>
                <a:tab pos="690880" algn="l"/>
                <a:tab pos="69151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eligible.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690245" indent="-187325">
              <a:lnSpc>
                <a:spcPct val="100000"/>
              </a:lnSpc>
              <a:buFont typeface="Arial"/>
              <a:buChar char="•"/>
              <a:tabLst>
                <a:tab pos="690245" algn="l"/>
                <a:tab pos="690880" algn="l"/>
              </a:tabLst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reminder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reminder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print.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17691" y="6494775"/>
            <a:ext cx="57232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Keep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completing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 </a:t>
            </a:r>
            <a:r>
              <a:rPr dirty="0" sz="1150" spc="-10">
                <a:latin typeface="Calibri"/>
                <a:cs typeface="Calibri"/>
              </a:rPr>
              <a:t>process.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09202" y="6589565"/>
            <a:ext cx="6132195" cy="15748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indicated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goal.</a:t>
            </a:r>
            <a:endParaRPr sz="1150">
              <a:latin typeface="Calibri"/>
              <a:cs typeface="Calibri"/>
            </a:endParaRPr>
          </a:p>
          <a:p>
            <a:pPr marL="196850" marR="5080" indent="-18478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Screen.</a:t>
            </a:r>
            <a:r>
              <a:rPr dirty="0" sz="1150" spc="2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 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section.</a:t>
            </a:r>
            <a:endParaRPr sz="1150">
              <a:latin typeface="Calibri"/>
              <a:cs typeface="Calibri"/>
            </a:endParaRPr>
          </a:p>
          <a:p>
            <a:pPr marL="196850" marR="6858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96850" algn="l"/>
                <a:tab pos="19748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pieces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possible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entered.</a:t>
            </a:r>
            <a:endParaRPr sz="1150">
              <a:latin typeface="Calibri"/>
              <a:cs typeface="Calibri"/>
            </a:endParaRPr>
          </a:p>
          <a:p>
            <a:pPr lvl="1" marL="687705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completed.</a:t>
            </a:r>
            <a:endParaRPr sz="1150">
              <a:latin typeface="Calibri"/>
              <a:cs typeface="Calibri"/>
            </a:endParaRPr>
          </a:p>
          <a:p>
            <a:pPr lvl="1" marL="687705" indent="-1854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7705" algn="l"/>
                <a:tab pos="688340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avoided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proofreading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7706" y="8394444"/>
            <a:ext cx="6485890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Calibri"/>
              <a:cs typeface="Calibri"/>
            </a:endParaRPr>
          </a:p>
          <a:p>
            <a:pPr marL="499745" marR="1224280" indent="-113664">
              <a:lnSpc>
                <a:spcPts val="172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Responsible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Person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using checkboxes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09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10">
                <a:latin typeface="Calibri"/>
                <a:cs typeface="Calibri"/>
              </a:rPr>
              <a:t>Text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expandable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540002"/>
            <a:ext cx="4750308" cy="187147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0616" y="4627117"/>
            <a:ext cx="6708140" cy="500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Postsecondary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Transition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Special</a:t>
            </a:r>
            <a:r>
              <a:rPr dirty="0" sz="1150" spc="-10">
                <a:latin typeface="Calibri"/>
                <a:cs typeface="Calibri"/>
              </a:rPr>
              <a:t> 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444500" marR="115570" indent="-187325">
              <a:lnSpc>
                <a:spcPct val="1000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(However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agreed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Post‐secondary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Plan.)"</a:t>
            </a:r>
            <a:r>
              <a:rPr dirty="0" sz="1150" spc="49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Post‐secondary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lvl="1" marL="935990" marR="176530" indent="-1866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35990" algn="l"/>
                <a:tab pos="936625" algn="l"/>
              </a:tabLst>
            </a:pP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turn,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16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older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any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444500" marR="508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statement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above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graduation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 WILL"</a:t>
            </a:r>
            <a:endParaRPr sz="1150">
              <a:latin typeface="Calibri"/>
              <a:cs typeface="Calibri"/>
            </a:endParaRPr>
          </a:p>
          <a:p>
            <a:pPr lvl="1" marL="93599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35990" algn="l"/>
                <a:tab pos="936625" algn="l"/>
              </a:tabLst>
            </a:pP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statement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"After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graduation,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I, </a:t>
            </a:r>
            <a:r>
              <a:rPr dirty="0" sz="1150" i="1">
                <a:latin typeface="Calibri"/>
                <a:cs typeface="Calibri"/>
              </a:rPr>
              <a:t>Student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Name</a:t>
            </a:r>
            <a:r>
              <a:rPr dirty="0" sz="1150">
                <a:latin typeface="Calibri"/>
                <a:cs typeface="Calibri"/>
              </a:rPr>
              <a:t>, </a:t>
            </a:r>
            <a:r>
              <a:rPr dirty="0" sz="1150" spc="-10">
                <a:latin typeface="Calibri"/>
                <a:cs typeface="Calibri"/>
              </a:rPr>
              <a:t>WILL"</a:t>
            </a:r>
            <a:endParaRPr sz="115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Responsible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Agency/Person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10">
                <a:latin typeface="Calibri"/>
                <a:cs typeface="Calibri"/>
              </a:rPr>
              <a:t> Service</a:t>
            </a:r>
            <a:endParaRPr sz="115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expand</a:t>
            </a:r>
            <a:endParaRPr sz="115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 spc="-10">
                <a:latin typeface="Calibri"/>
                <a:cs typeface="Calibri"/>
              </a:rPr>
              <a:t>Employment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Education/Training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every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student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algn="just" marL="444500" marR="6350" indent="-186690">
              <a:lnSpc>
                <a:spcPct val="100000"/>
              </a:lnSpc>
              <a:buFont typeface="Arial"/>
              <a:buChar char="•"/>
              <a:tabLst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Independent</a:t>
            </a:r>
            <a:r>
              <a:rPr dirty="0" sz="1150" spc="-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Living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legally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(goal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text,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Responsible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Agency/Person,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though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4450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227329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441" y="978408"/>
            <a:ext cx="6033770" cy="339407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223520" marR="1405255" indent="-635">
              <a:lnSpc>
                <a:spcPts val="2140"/>
              </a:lnSpc>
              <a:spcBef>
                <a:spcPts val="445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Transfer</a:t>
            </a:r>
            <a:r>
              <a:rPr dirty="0" sz="19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Rights Section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 spc="-10">
                <a:latin typeface="Calibri"/>
                <a:cs typeface="Calibri"/>
              </a:rPr>
              <a:t>Transfer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Rights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unique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6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issued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16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18</a:t>
            </a:r>
            <a:endParaRPr sz="1550">
              <a:latin typeface="Calibri"/>
              <a:cs typeface="Calibri"/>
            </a:endParaRPr>
          </a:p>
          <a:p>
            <a:pPr marL="499745" marR="725170" indent="-113664">
              <a:lnSpc>
                <a:spcPts val="1520"/>
              </a:lnSpc>
              <a:spcBef>
                <a:spcPts val="49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issued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once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for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IEP</a:t>
            </a:r>
            <a:endParaRPr sz="1550">
              <a:latin typeface="Calibri"/>
              <a:cs typeface="Calibri"/>
            </a:endParaRPr>
          </a:p>
          <a:p>
            <a:pPr lvl="1" marL="725805" marR="790575" indent="-113664">
              <a:lnSpc>
                <a:spcPts val="1330"/>
              </a:lnSpc>
              <a:spcBef>
                <a:spcPts val="259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Enter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original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issued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(not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current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IEP </a:t>
            </a:r>
            <a:r>
              <a:rPr dirty="0" sz="1350" spc="-20">
                <a:latin typeface="Calibri"/>
                <a:cs typeface="Calibri"/>
              </a:rPr>
              <a:t>date)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ts val="1585"/>
              </a:lnSpc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Do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"Form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needed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this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IEP"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432" y="1789938"/>
            <a:ext cx="5429250" cy="6156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38" y="4627879"/>
            <a:ext cx="6256655" cy="4495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Calibri"/>
                <a:cs typeface="Calibri"/>
              </a:rPr>
              <a:t>Transfer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Rights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section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The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Transfer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of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Rights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form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is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issued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two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times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–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when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the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student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is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16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(not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later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than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one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year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before</a:t>
            </a:r>
            <a:r>
              <a:rPr dirty="0" sz="1100" spc="-25" b="1">
                <a:latin typeface="Calibri"/>
                <a:cs typeface="Calibri"/>
              </a:rPr>
              <a:t> the </a:t>
            </a:r>
            <a:r>
              <a:rPr dirty="0" sz="1100" b="1">
                <a:latin typeface="Calibri"/>
                <a:cs typeface="Calibri"/>
              </a:rPr>
              <a:t>student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is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18)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and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again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when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the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student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turns</a:t>
            </a:r>
            <a:r>
              <a:rPr dirty="0" sz="1100" spc="-25" b="1">
                <a:latin typeface="Calibri"/>
                <a:cs typeface="Calibri"/>
              </a:rPr>
              <a:t> 18.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373380" indent="-122555">
              <a:lnSpc>
                <a:spcPct val="100000"/>
              </a:lnSpc>
              <a:buFont typeface="Arial"/>
              <a:buChar char="•"/>
              <a:tabLst>
                <a:tab pos="374015" algn="l"/>
              </a:tabLst>
            </a:pP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IEP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(student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16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18)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"Notification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given"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enter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ORIGINAL </a:t>
            </a:r>
            <a:r>
              <a:rPr dirty="0" sz="1100" i="1">
                <a:latin typeface="Calibri"/>
                <a:cs typeface="Calibri"/>
              </a:rPr>
              <a:t>form</a:t>
            </a:r>
            <a:r>
              <a:rPr dirty="0" sz="1100" spc="-3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provided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always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same)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box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IEP"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Rights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created</a:t>
            </a:r>
            <a:endParaRPr sz="1100">
              <a:latin typeface="Calibri"/>
              <a:cs typeface="Calibri"/>
            </a:endParaRPr>
          </a:p>
          <a:p>
            <a:pPr marL="373380" indent="-12255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74015" algn="l"/>
              </a:tabLst>
            </a:pPr>
            <a:r>
              <a:rPr dirty="0" sz="1100">
                <a:latin typeface="Calibri"/>
                <a:cs typeface="Calibri"/>
              </a:rPr>
              <a:t>If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previously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provided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16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student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(form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IEP)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"Notification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given"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enter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ORIGINAL </a:t>
            </a:r>
            <a:r>
              <a:rPr dirty="0" sz="1100" i="1">
                <a:latin typeface="Calibri"/>
                <a:cs typeface="Calibri"/>
              </a:rPr>
              <a:t>form</a:t>
            </a:r>
            <a:r>
              <a:rPr dirty="0" sz="1100" spc="-3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provided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always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same)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 i="1">
                <a:latin typeface="Calibri"/>
                <a:cs typeface="Calibri"/>
              </a:rPr>
              <a:t>do</a:t>
            </a:r>
            <a:r>
              <a:rPr dirty="0" sz="1100" spc="-3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not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click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."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box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no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created</a:t>
            </a:r>
            <a:endParaRPr sz="1100">
              <a:latin typeface="Calibri"/>
              <a:cs typeface="Calibri"/>
            </a:endParaRPr>
          </a:p>
          <a:p>
            <a:pPr marL="373380" indent="-12255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74015" algn="l"/>
              </a:tabLst>
            </a:pPr>
            <a:r>
              <a:rPr dirty="0" sz="1100">
                <a:latin typeface="Calibri"/>
                <a:cs typeface="Calibri"/>
              </a:rPr>
              <a:t>When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student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18 the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issued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second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"Notification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given"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enter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ORIGINAL </a:t>
            </a:r>
            <a:r>
              <a:rPr dirty="0" sz="1100" i="1">
                <a:latin typeface="Calibri"/>
                <a:cs typeface="Calibri"/>
              </a:rPr>
              <a:t>form</a:t>
            </a:r>
            <a:r>
              <a:rPr dirty="0" sz="1100" spc="-3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provided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always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same)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select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box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"Form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needed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IEP"</a:t>
            </a:r>
            <a:endParaRPr sz="1100">
              <a:latin typeface="Calibri"/>
              <a:cs typeface="Calibri"/>
            </a:endParaRPr>
          </a:p>
          <a:p>
            <a:pPr lvl="1" marL="852169" indent="-12192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52805" algn="l"/>
              </a:tabLst>
            </a:pP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Transfer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Rights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form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created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222885" marR="3026410">
              <a:lnSpc>
                <a:spcPts val="2350"/>
              </a:lnSpc>
              <a:spcBef>
                <a:spcPts val="229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Transfer</a:t>
            </a:r>
            <a:r>
              <a:rPr dirty="0" sz="215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Rights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First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issued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16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Issued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again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turns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18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663445"/>
            <a:ext cx="4751070" cy="202615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2251" y="4627117"/>
            <a:ext cx="6681470" cy="468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Transfer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Rights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Special</a:t>
            </a:r>
            <a:r>
              <a:rPr dirty="0" sz="1150" spc="-10">
                <a:latin typeface="Calibri"/>
                <a:cs typeface="Calibri"/>
              </a:rPr>
              <a:t> 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529590" marR="38735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28955" algn="l"/>
                <a:tab pos="529590" algn="l"/>
              </a:tabLst>
            </a:pP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Transfer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box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"Notification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given"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selected.</a:t>
            </a:r>
            <a:endParaRPr sz="1150">
              <a:latin typeface="Calibri"/>
              <a:cs typeface="Calibri"/>
            </a:endParaRPr>
          </a:p>
          <a:p>
            <a:pPr lvl="1" marL="901065" indent="-1866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outside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marL="529590" marR="107950" indent="-18478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528955" algn="l"/>
                <a:tab pos="53022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Transfer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issued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twice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turning</a:t>
            </a:r>
            <a:r>
              <a:rPr dirty="0" sz="1150" spc="-25">
                <a:latin typeface="Calibri"/>
                <a:cs typeface="Calibri"/>
              </a:rPr>
              <a:t> 18 </a:t>
            </a:r>
            <a:r>
              <a:rPr dirty="0" sz="1150">
                <a:latin typeface="Calibri"/>
                <a:cs typeface="Calibri"/>
              </a:rPr>
              <a:t>(when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16)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turned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18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529590" indent="-185420">
              <a:lnSpc>
                <a:spcPct val="100000"/>
              </a:lnSpc>
              <a:buFont typeface="Arial"/>
              <a:buChar char="•"/>
              <a:tabLst>
                <a:tab pos="529590" algn="l"/>
                <a:tab pos="530225" algn="l"/>
              </a:tabLst>
            </a:pP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Decision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(EDM) 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completed</a:t>
            </a:r>
            <a:endParaRPr sz="1150">
              <a:latin typeface="Calibri"/>
              <a:cs typeface="Calibri"/>
            </a:endParaRPr>
          </a:p>
          <a:p>
            <a:pPr lvl="1" marL="901065" indent="-1866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18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sz="1150" spc="-10">
                <a:latin typeface="Calibri"/>
                <a:cs typeface="Calibri"/>
              </a:rPr>
              <a:t>parent/guardian</a:t>
            </a:r>
            <a:endParaRPr sz="1150">
              <a:latin typeface="Calibri"/>
              <a:cs typeface="Calibri"/>
            </a:endParaRPr>
          </a:p>
          <a:p>
            <a:pPr lvl="1" marL="901065" marR="193040" indent="-186055">
              <a:lnSpc>
                <a:spcPct val="100000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18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(unless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power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of </a:t>
            </a:r>
            <a:r>
              <a:rPr dirty="0" sz="1150" spc="-10">
                <a:latin typeface="Calibri"/>
                <a:cs typeface="Calibri"/>
              </a:rPr>
              <a:t>attorney)</a:t>
            </a:r>
            <a:endParaRPr sz="1150">
              <a:latin typeface="Calibri"/>
              <a:cs typeface="Calibri"/>
            </a:endParaRPr>
          </a:p>
          <a:p>
            <a:pPr lvl="2" marL="1392555" marR="30480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392555" algn="l"/>
                <a:tab pos="1393190" algn="l"/>
              </a:tabLst>
            </a:pP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notified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Chair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turns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18.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will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system.</a:t>
            </a:r>
            <a:endParaRPr sz="115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529590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28955" algn="l"/>
                <a:tab pos="529590" algn="l"/>
              </a:tabLst>
            </a:pP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birthdate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autofill</a:t>
            </a:r>
            <a:endParaRPr sz="1150">
              <a:latin typeface="Calibri"/>
              <a:cs typeface="Calibri"/>
            </a:endParaRPr>
          </a:p>
          <a:p>
            <a:pPr marL="529590" indent="-18605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528955" algn="l"/>
                <a:tab pos="52959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18</a:t>
            </a:r>
            <a:r>
              <a:rPr dirty="0" baseline="25925" sz="1125">
                <a:latin typeface="Calibri"/>
                <a:cs typeface="Calibri"/>
              </a:rPr>
              <a:t>th</a:t>
            </a:r>
            <a:r>
              <a:rPr dirty="0" baseline="25925" sz="1125" spc="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birthday</a:t>
            </a:r>
            <a:endParaRPr sz="1150">
              <a:latin typeface="Calibri"/>
              <a:cs typeface="Calibri"/>
            </a:endParaRPr>
          </a:p>
          <a:p>
            <a:pPr marL="529590" indent="-18605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528955" algn="l"/>
                <a:tab pos="529590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529590" indent="-18605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528955" algn="l"/>
                <a:tab pos="529590" algn="l"/>
              </a:tabLst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 marL="38100" marR="175260" indent="-635">
              <a:lnSpc>
                <a:spcPct val="100000"/>
              </a:lnSpc>
              <a:spcBef>
                <a:spcPts val="1010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3647" y="1037545"/>
            <a:ext cx="5815330" cy="3261360"/>
            <a:chOff x="993647" y="1037545"/>
            <a:chExt cx="5815330" cy="3261360"/>
          </a:xfrm>
        </p:grpSpPr>
        <p:sp>
          <p:nvSpPr>
            <p:cNvPr id="3" name="object 3" descr=""/>
            <p:cNvSpPr/>
            <p:nvPr/>
          </p:nvSpPr>
          <p:spPr>
            <a:xfrm>
              <a:off x="1003553" y="1046988"/>
              <a:ext cx="5800725" cy="3242310"/>
            </a:xfrm>
            <a:custGeom>
              <a:avLst/>
              <a:gdLst/>
              <a:ahLst/>
              <a:cxnLst/>
              <a:rect l="l" t="t" r="r" b="b"/>
              <a:pathLst>
                <a:path w="5800725" h="3242310">
                  <a:moveTo>
                    <a:pt x="0" y="0"/>
                  </a:moveTo>
                  <a:lnTo>
                    <a:pt x="5800344" y="0"/>
                  </a:lnTo>
                </a:path>
                <a:path w="5800725" h="3242310">
                  <a:moveTo>
                    <a:pt x="0" y="0"/>
                  </a:moveTo>
                  <a:lnTo>
                    <a:pt x="0" y="324231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9326" y="1040130"/>
              <a:ext cx="0" cy="3249295"/>
            </a:xfrm>
            <a:custGeom>
              <a:avLst/>
              <a:gdLst/>
              <a:ahLst/>
              <a:cxnLst/>
              <a:rect l="l" t="t" r="r" b="b"/>
              <a:pathLst>
                <a:path w="0" h="3249295">
                  <a:moveTo>
                    <a:pt x="0" y="0"/>
                  </a:moveTo>
                  <a:lnTo>
                    <a:pt x="0" y="3249168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3647" y="4289297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5850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6394" y="979932"/>
            <a:ext cx="6042025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222885" marR="3280410">
              <a:lnSpc>
                <a:spcPts val="2140"/>
              </a:lnSpc>
              <a:spcBef>
                <a:spcPts val="430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State</a:t>
            </a:r>
            <a:r>
              <a:rPr dirty="0" sz="195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366395">
              <a:lnSpc>
                <a:spcPct val="100000"/>
              </a:lnSpc>
              <a:spcBef>
                <a:spcPts val="5"/>
              </a:spcBef>
            </a:pPr>
            <a:r>
              <a:rPr dirty="0" sz="1450">
                <a:latin typeface="Calibri"/>
                <a:cs typeface="Calibri"/>
              </a:rPr>
              <a:t>If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student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will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participate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in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state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or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national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assessment</a:t>
            </a:r>
            <a:endParaRPr sz="1450">
              <a:latin typeface="Calibri"/>
              <a:cs typeface="Calibri"/>
            </a:endParaRPr>
          </a:p>
          <a:p>
            <a:pPr marL="480059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480695" algn="l"/>
              </a:tabLst>
            </a:pPr>
            <a:r>
              <a:rPr dirty="0" sz="1450">
                <a:latin typeface="Calibri"/>
                <a:cs typeface="Calibri"/>
              </a:rPr>
              <a:t>Select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"YES"</a:t>
            </a:r>
            <a:endParaRPr sz="1450">
              <a:latin typeface="Calibri"/>
              <a:cs typeface="Calibri"/>
            </a:endParaRPr>
          </a:p>
          <a:p>
            <a:pPr marL="480059" indent="-113664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480059" algn="l"/>
              </a:tabLst>
            </a:pPr>
            <a:r>
              <a:rPr dirty="0" sz="1450">
                <a:latin typeface="Calibri"/>
                <a:cs typeface="Calibri"/>
              </a:rPr>
              <a:t>Select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assessment(s)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in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which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student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will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participate</a:t>
            </a:r>
            <a:endParaRPr sz="1450">
              <a:latin typeface="Calibri"/>
              <a:cs typeface="Calibri"/>
            </a:endParaRPr>
          </a:p>
          <a:p>
            <a:pPr marL="479425" indent="-113664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480059" algn="l"/>
              </a:tabLst>
            </a:pPr>
            <a:r>
              <a:rPr dirty="0" sz="1450">
                <a:latin typeface="Calibri"/>
                <a:cs typeface="Calibri"/>
              </a:rPr>
              <a:t>Appropriate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forms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will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created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based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on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selections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61050" y="1715193"/>
            <a:ext cx="5661660" cy="1056005"/>
            <a:chOff x="1061050" y="1715193"/>
            <a:chExt cx="5661660" cy="105600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050" y="1715193"/>
              <a:ext cx="5661381" cy="105585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29105" y="2183891"/>
              <a:ext cx="90170" cy="546100"/>
            </a:xfrm>
            <a:custGeom>
              <a:avLst/>
              <a:gdLst/>
              <a:ahLst/>
              <a:cxnLst/>
              <a:rect l="l" t="t" r="r" b="b"/>
              <a:pathLst>
                <a:path w="90169" h="546100">
                  <a:moveTo>
                    <a:pt x="0" y="15240"/>
                  </a:moveTo>
                  <a:lnTo>
                    <a:pt x="0" y="6858"/>
                  </a:lnTo>
                  <a:lnTo>
                    <a:pt x="6096" y="0"/>
                  </a:lnTo>
                  <a:lnTo>
                    <a:pt x="14478" y="0"/>
                  </a:lnTo>
                  <a:lnTo>
                    <a:pt x="75438" y="0"/>
                  </a:lnTo>
                  <a:lnTo>
                    <a:pt x="83820" y="0"/>
                  </a:lnTo>
                  <a:lnTo>
                    <a:pt x="89916" y="6858"/>
                  </a:lnTo>
                  <a:lnTo>
                    <a:pt x="89916" y="15240"/>
                  </a:lnTo>
                  <a:lnTo>
                    <a:pt x="89916" y="530352"/>
                  </a:lnTo>
                  <a:lnTo>
                    <a:pt x="89916" y="538734"/>
                  </a:lnTo>
                  <a:lnTo>
                    <a:pt x="83820" y="545592"/>
                  </a:lnTo>
                  <a:lnTo>
                    <a:pt x="75438" y="545592"/>
                  </a:lnTo>
                  <a:lnTo>
                    <a:pt x="14478" y="545592"/>
                  </a:lnTo>
                  <a:lnTo>
                    <a:pt x="6096" y="545592"/>
                  </a:lnTo>
                  <a:lnTo>
                    <a:pt x="0" y="538734"/>
                  </a:lnTo>
                  <a:lnTo>
                    <a:pt x="0" y="530352"/>
                  </a:lnTo>
                  <a:lnTo>
                    <a:pt x="0" y="15240"/>
                  </a:lnTo>
                  <a:close/>
                </a:path>
              </a:pathLst>
            </a:custGeom>
            <a:ln w="1416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56025" y="2064257"/>
              <a:ext cx="1179195" cy="161290"/>
            </a:xfrm>
            <a:custGeom>
              <a:avLst/>
              <a:gdLst/>
              <a:ahLst/>
              <a:cxnLst/>
              <a:rect l="l" t="t" r="r" b="b"/>
              <a:pathLst>
                <a:path w="1179195" h="161289">
                  <a:moveTo>
                    <a:pt x="0" y="26670"/>
                  </a:moveTo>
                  <a:lnTo>
                    <a:pt x="2131" y="16073"/>
                  </a:lnTo>
                  <a:lnTo>
                    <a:pt x="7905" y="7620"/>
                  </a:lnTo>
                  <a:lnTo>
                    <a:pt x="16394" y="2024"/>
                  </a:lnTo>
                  <a:lnTo>
                    <a:pt x="26670" y="0"/>
                  </a:lnTo>
                  <a:lnTo>
                    <a:pt x="1151382" y="0"/>
                  </a:lnTo>
                  <a:lnTo>
                    <a:pt x="1162097" y="2024"/>
                  </a:lnTo>
                  <a:lnTo>
                    <a:pt x="1170813" y="7620"/>
                  </a:lnTo>
                  <a:lnTo>
                    <a:pt x="1176670" y="16073"/>
                  </a:lnTo>
                  <a:lnTo>
                    <a:pt x="1178814" y="26670"/>
                  </a:lnTo>
                  <a:lnTo>
                    <a:pt x="1178814" y="134112"/>
                  </a:lnTo>
                  <a:lnTo>
                    <a:pt x="1176670" y="144387"/>
                  </a:lnTo>
                  <a:lnTo>
                    <a:pt x="1170813" y="152876"/>
                  </a:lnTo>
                  <a:lnTo>
                    <a:pt x="1162097" y="158650"/>
                  </a:lnTo>
                  <a:lnTo>
                    <a:pt x="1151382" y="160782"/>
                  </a:lnTo>
                  <a:lnTo>
                    <a:pt x="26670" y="160782"/>
                  </a:lnTo>
                  <a:lnTo>
                    <a:pt x="16394" y="158650"/>
                  </a:lnTo>
                  <a:lnTo>
                    <a:pt x="7905" y="152876"/>
                  </a:lnTo>
                  <a:lnTo>
                    <a:pt x="2131" y="144387"/>
                  </a:lnTo>
                  <a:lnTo>
                    <a:pt x="0" y="134112"/>
                  </a:lnTo>
                  <a:lnTo>
                    <a:pt x="0" y="26670"/>
                  </a:lnTo>
                  <a:close/>
                </a:path>
              </a:pathLst>
            </a:custGeom>
            <a:ln w="1416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17651" y="4627117"/>
            <a:ext cx="6714490" cy="305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Special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Considerations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State</a:t>
            </a:r>
            <a:r>
              <a:rPr dirty="0" sz="1150" spc="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Assessments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 student’s</a:t>
            </a:r>
            <a:r>
              <a:rPr dirty="0" sz="1150" spc="-10">
                <a:latin typeface="Calibri"/>
                <a:cs typeface="Calibri"/>
              </a:rPr>
              <a:t> participation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10">
                <a:latin typeface="Calibri"/>
                <a:cs typeface="Calibri"/>
              </a:rPr>
              <a:t> Assessments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Special Considerations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saved.</a:t>
            </a:r>
            <a:endParaRPr sz="1150">
              <a:latin typeface="Calibri"/>
              <a:cs typeface="Calibri"/>
            </a:endParaRPr>
          </a:p>
          <a:p>
            <a:pPr marL="504190" indent="-18669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3555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1: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(GLA)</a:t>
            </a:r>
            <a:endParaRPr sz="1150">
              <a:latin typeface="Calibri"/>
              <a:cs typeface="Calibri"/>
            </a:endParaRPr>
          </a:p>
          <a:p>
            <a:pPr marL="504190" indent="-18669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4190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2: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End‐of‐Course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(EOC)</a:t>
            </a:r>
            <a:endParaRPr sz="1150">
              <a:latin typeface="Calibri"/>
              <a:cs typeface="Calibri"/>
            </a:endParaRPr>
          </a:p>
          <a:p>
            <a:pPr marL="504190" indent="-18605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3555" algn="l"/>
                <a:tab pos="504190" algn="l"/>
              </a:tabLst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MAP‐A</a:t>
            </a:r>
            <a:endParaRPr sz="1150">
              <a:latin typeface="Calibri"/>
              <a:cs typeface="Calibri"/>
            </a:endParaRPr>
          </a:p>
          <a:p>
            <a:pPr marL="504190" indent="-18669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3555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4: ACCESS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ELLs</a:t>
            </a:r>
            <a:endParaRPr sz="1150">
              <a:latin typeface="Calibri"/>
              <a:cs typeface="Calibri"/>
            </a:endParaRPr>
          </a:p>
          <a:p>
            <a:pPr marL="504190" indent="-18669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3555" algn="l"/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5: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National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(NAEP)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MAP‐A,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GLA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</a:t>
            </a:r>
            <a:r>
              <a:rPr dirty="0" sz="1150" spc="-20">
                <a:latin typeface="Calibri"/>
                <a:cs typeface="Calibri"/>
              </a:rPr>
              <a:t>EOC.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9494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3647" y="1037545"/>
            <a:ext cx="5815330" cy="3261360"/>
            <a:chOff x="993647" y="1037545"/>
            <a:chExt cx="5815330" cy="3261360"/>
          </a:xfrm>
        </p:grpSpPr>
        <p:sp>
          <p:nvSpPr>
            <p:cNvPr id="3" name="object 3" descr=""/>
            <p:cNvSpPr/>
            <p:nvPr/>
          </p:nvSpPr>
          <p:spPr>
            <a:xfrm>
              <a:off x="1003553" y="1046988"/>
              <a:ext cx="5800725" cy="3242310"/>
            </a:xfrm>
            <a:custGeom>
              <a:avLst/>
              <a:gdLst/>
              <a:ahLst/>
              <a:cxnLst/>
              <a:rect l="l" t="t" r="r" b="b"/>
              <a:pathLst>
                <a:path w="5800725" h="3242310">
                  <a:moveTo>
                    <a:pt x="0" y="0"/>
                  </a:moveTo>
                  <a:lnTo>
                    <a:pt x="5800344" y="0"/>
                  </a:lnTo>
                </a:path>
                <a:path w="5800725" h="3242310">
                  <a:moveTo>
                    <a:pt x="0" y="0"/>
                  </a:moveTo>
                  <a:lnTo>
                    <a:pt x="0" y="324231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9326" y="1040130"/>
              <a:ext cx="0" cy="3249295"/>
            </a:xfrm>
            <a:custGeom>
              <a:avLst/>
              <a:gdLst/>
              <a:ahLst/>
              <a:cxnLst/>
              <a:rect l="l" t="t" r="r" b="b"/>
              <a:pathLst>
                <a:path w="0" h="3249295">
                  <a:moveTo>
                    <a:pt x="0" y="0"/>
                  </a:moveTo>
                  <a:lnTo>
                    <a:pt x="0" y="3249168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3647" y="4289297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5850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6394" y="979932"/>
            <a:ext cx="6042025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222885">
              <a:lnSpc>
                <a:spcPts val="2240"/>
              </a:lnSpc>
              <a:spcBef>
                <a:spcPts val="190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1950">
              <a:latin typeface="Calibri"/>
              <a:cs typeface="Calibri"/>
            </a:endParaRPr>
          </a:p>
          <a:p>
            <a:pPr marL="222885">
              <a:lnSpc>
                <a:spcPts val="2240"/>
              </a:lnSpc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19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Part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Grade</a:t>
            </a:r>
            <a:r>
              <a:rPr dirty="0" sz="19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Level</a:t>
            </a:r>
            <a:r>
              <a:rPr dirty="0" sz="19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480059" indent="-113664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480059" algn="l"/>
              </a:tabLst>
            </a:pPr>
            <a:r>
              <a:rPr dirty="0" sz="1550">
                <a:latin typeface="Calibri"/>
                <a:cs typeface="Calibri"/>
              </a:rPr>
              <a:t>Make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selection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accommodations</a:t>
            </a:r>
            <a:endParaRPr sz="1550">
              <a:latin typeface="Calibri"/>
              <a:cs typeface="Calibri"/>
            </a:endParaRPr>
          </a:p>
          <a:p>
            <a:pPr marL="480059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480695" algn="l"/>
              </a:tabLst>
            </a:pP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Universals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sections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7997" y="1762505"/>
            <a:ext cx="4757928" cy="170459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651" y="4627117"/>
            <a:ext cx="6690359" cy="2994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D‐Part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1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MAP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Grade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Level</a:t>
            </a:r>
            <a:r>
              <a:rPr dirty="0" sz="1150" spc="-10" b="1">
                <a:latin typeface="Calibri"/>
                <a:cs typeface="Calibri"/>
              </a:rPr>
              <a:t> Assessments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"Grade Level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Special Considerations.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8572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0">
                <a:latin typeface="Calibri"/>
                <a:cs typeface="Calibri"/>
              </a:rPr>
              <a:t> participation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(GLA).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MAP‐A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3.</a:t>
            </a:r>
            <a:endParaRPr sz="1150">
              <a:latin typeface="Calibri"/>
              <a:cs typeface="Calibri"/>
            </a:endParaRPr>
          </a:p>
          <a:p>
            <a:pPr marL="506730" indent="-24701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GLA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Without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accommodations.</a:t>
            </a:r>
            <a:endParaRPr sz="1150">
              <a:latin typeface="Calibri"/>
              <a:cs typeface="Calibri"/>
            </a:endParaRPr>
          </a:p>
          <a:p>
            <a:pPr marL="506730" marR="156210" indent="-24701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Universals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Consult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administrator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</a:t>
            </a:r>
            <a:r>
              <a:rPr dirty="0" sz="1150" spc="-10">
                <a:latin typeface="Calibri"/>
                <a:cs typeface="Calibri"/>
              </a:rPr>
              <a:t>completing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10">
                <a:latin typeface="Calibri"/>
                <a:cs typeface="Calibri"/>
              </a:rPr>
              <a:t> sections.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Reminder: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GLA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 this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20955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222885">
              <a:lnSpc>
                <a:spcPts val="2240"/>
              </a:lnSpc>
              <a:spcBef>
                <a:spcPts val="210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1950">
              <a:latin typeface="Calibri"/>
              <a:cs typeface="Calibri"/>
            </a:endParaRPr>
          </a:p>
          <a:p>
            <a:pPr marL="222885">
              <a:lnSpc>
                <a:spcPts val="2240"/>
              </a:lnSpc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19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D‐Part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dirty="0" sz="19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dirty="0" sz="19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9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Course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Exams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478790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479425" algn="l"/>
              </a:tabLst>
            </a:pPr>
            <a:r>
              <a:rPr dirty="0" sz="1550">
                <a:latin typeface="Calibri"/>
                <a:cs typeface="Calibri"/>
              </a:rPr>
              <a:t>Make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participation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accommodations</a:t>
            </a:r>
            <a:endParaRPr sz="1550">
              <a:latin typeface="Calibri"/>
              <a:cs typeface="Calibri"/>
            </a:endParaRPr>
          </a:p>
          <a:p>
            <a:pPr marL="478790" indent="-113664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479425" algn="l"/>
              </a:tabLst>
            </a:pP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Universals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sections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310" y="1581911"/>
            <a:ext cx="4355592" cy="219456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717030" cy="352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D‐Part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2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End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Course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Exams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28829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2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Course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Special Considerations.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3606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Course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(EOC) exams.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MAP‐A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3.</a:t>
            </a:r>
            <a:endParaRPr sz="1150">
              <a:latin typeface="Calibri"/>
              <a:cs typeface="Calibri"/>
            </a:endParaRPr>
          </a:p>
          <a:p>
            <a:pPr marL="506730" indent="-24701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EOC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accommodations.</a:t>
            </a:r>
            <a:endParaRPr sz="1150">
              <a:latin typeface="Calibri"/>
              <a:cs typeface="Calibri"/>
            </a:endParaRPr>
          </a:p>
          <a:p>
            <a:pPr marL="506730" marR="182245" indent="-24701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Universals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Consult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administrator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</a:t>
            </a:r>
            <a:r>
              <a:rPr dirty="0" sz="1150" spc="-10">
                <a:latin typeface="Calibri"/>
                <a:cs typeface="Calibri"/>
              </a:rPr>
              <a:t>completing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10">
                <a:latin typeface="Calibri"/>
                <a:cs typeface="Calibri"/>
              </a:rPr>
              <a:t> sections.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EOC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Assessments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0">
                <a:latin typeface="Calibri"/>
                <a:cs typeface="Calibri"/>
              </a:rPr>
              <a:t> 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9748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 </a:t>
            </a:r>
            <a:r>
              <a:rPr dirty="0" sz="1150">
                <a:latin typeface="Calibri"/>
                <a:cs typeface="Calibri"/>
              </a:rPr>
              <a:t>Help </a:t>
            </a:r>
            <a:r>
              <a:rPr dirty="0" sz="1150" spc="-10">
                <a:latin typeface="Calibri"/>
                <a:cs typeface="Calibri"/>
              </a:rPr>
              <a:t>site.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Event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Overview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52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Overview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shows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Sections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List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each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Section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indicated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by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star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icon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Buttons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bottom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326" y="1661922"/>
            <a:ext cx="4072128" cy="124358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6033" y="4647692"/>
            <a:ext cx="6369685" cy="2461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Event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Overview</a:t>
            </a:r>
            <a:endParaRPr sz="1150">
              <a:latin typeface="Calibri"/>
              <a:cs typeface="Calibri"/>
            </a:endParaRPr>
          </a:p>
          <a:p>
            <a:pPr marL="12700" marR="3241675" indent="-635">
              <a:lnSpc>
                <a:spcPts val="3320"/>
              </a:lnSpc>
              <a:spcBef>
                <a:spcPts val="430"/>
              </a:spcBef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displays </a:t>
            </a:r>
            <a:r>
              <a:rPr dirty="0" sz="1150">
                <a:latin typeface="Calibri"/>
                <a:cs typeface="Calibri"/>
              </a:rPr>
              <a:t>The Event</a:t>
            </a:r>
            <a:r>
              <a:rPr dirty="0" sz="1150" spc="-10">
                <a:latin typeface="Calibri"/>
                <a:cs typeface="Calibri"/>
              </a:rPr>
              <a:t> Overview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ts val="1225"/>
              </a:lnSpc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Displays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left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side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screen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Section</a:t>
            </a:r>
            <a:endParaRPr sz="1150">
              <a:latin typeface="Calibri"/>
              <a:cs typeface="Calibri"/>
            </a:endParaRPr>
          </a:p>
          <a:p>
            <a:pPr marL="688340" marR="5080" indent="-184785">
              <a:lnSpc>
                <a:spcPts val="1660"/>
              </a:lnSpc>
              <a:spcBef>
                <a:spcPts val="9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are </a:t>
            </a:r>
            <a:r>
              <a:rPr dirty="0" sz="1150">
                <a:latin typeface="Calibri"/>
                <a:cs typeface="Calibri"/>
              </a:rPr>
              <a:t>“hidden”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them.</a:t>
            </a:r>
            <a:endParaRPr sz="1150">
              <a:latin typeface="Calibri"/>
              <a:cs typeface="Calibri"/>
            </a:endParaRPr>
          </a:p>
          <a:p>
            <a:pPr marL="688340" indent="-18478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Series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across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bottom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Explained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slide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list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222885" marR="3276600">
              <a:lnSpc>
                <a:spcPts val="2140"/>
              </a:lnSpc>
              <a:spcBef>
                <a:spcPts val="445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19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D‐Part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006FC0"/>
                </a:solidFill>
                <a:latin typeface="Calibri"/>
                <a:cs typeface="Calibri"/>
              </a:rPr>
              <a:t>MAP‐A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438150" indent="-113664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43815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appropriate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section(s)</a:t>
            </a:r>
            <a:endParaRPr sz="1550">
              <a:latin typeface="Calibri"/>
              <a:cs typeface="Calibri"/>
            </a:endParaRPr>
          </a:p>
          <a:p>
            <a:pPr marL="438150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438784" algn="l"/>
              </a:tabLst>
            </a:pP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fields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806701"/>
            <a:ext cx="5429249" cy="151866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716395" cy="292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D‐Part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3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</a:t>
            </a:r>
            <a:r>
              <a:rPr dirty="0" sz="1150" spc="-10" b="1">
                <a:latin typeface="Calibri"/>
                <a:cs typeface="Calibri"/>
              </a:rPr>
              <a:t>MAP‐A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marL="12700" marR="9652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"MAP‐A"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10">
                <a:latin typeface="Calibri"/>
                <a:cs typeface="Calibri"/>
              </a:rPr>
              <a:t> Assessment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Special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64135" indent="-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0">
                <a:latin typeface="Calibri"/>
                <a:cs typeface="Calibri"/>
              </a:rPr>
              <a:t> participation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MAP‐A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explain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why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cannot participate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(GLA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</a:t>
            </a:r>
            <a:r>
              <a:rPr dirty="0" sz="1150" spc="-10">
                <a:latin typeface="Calibri"/>
                <a:cs typeface="Calibri"/>
              </a:rPr>
              <a:t>EOC).</a:t>
            </a:r>
            <a:endParaRPr sz="1150">
              <a:latin typeface="Calibri"/>
              <a:cs typeface="Calibri"/>
            </a:endParaRPr>
          </a:p>
          <a:p>
            <a:pPr marL="506730" indent="-18923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MAP‐A</a:t>
            </a:r>
            <a:endParaRPr sz="1150">
              <a:latin typeface="Calibri"/>
              <a:cs typeface="Calibri"/>
            </a:endParaRPr>
          </a:p>
          <a:p>
            <a:pPr marL="506730" indent="-18923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Dynamic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Learning</a:t>
            </a:r>
            <a:r>
              <a:rPr dirty="0" sz="1150" spc="-20">
                <a:latin typeface="Calibri"/>
                <a:cs typeface="Calibri"/>
              </a:rPr>
              <a:t> Maps</a:t>
            </a:r>
            <a:endParaRPr sz="1150">
              <a:latin typeface="Calibri"/>
              <a:cs typeface="Calibri"/>
            </a:endParaRPr>
          </a:p>
          <a:p>
            <a:pPr marL="506730" indent="-18923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Complete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Justification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 </a:t>
            </a:r>
            <a:r>
              <a:rPr dirty="0" sz="1150">
                <a:latin typeface="Calibri"/>
                <a:cs typeface="Calibri"/>
              </a:rPr>
              <a:t>Help </a:t>
            </a:r>
            <a:r>
              <a:rPr dirty="0" sz="1150" spc="-20">
                <a:latin typeface="Calibri"/>
                <a:cs typeface="Calibri"/>
              </a:rPr>
              <a:t>site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902" y="1627632"/>
            <a:ext cx="4754533" cy="21488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222885">
              <a:lnSpc>
                <a:spcPts val="2240"/>
              </a:lnSpc>
              <a:spcBef>
                <a:spcPts val="210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1950">
              <a:latin typeface="Calibri"/>
              <a:cs typeface="Calibri"/>
            </a:endParaRPr>
          </a:p>
          <a:p>
            <a:pPr marL="222885">
              <a:lnSpc>
                <a:spcPts val="2240"/>
              </a:lnSpc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D‐Part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ACCESS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006FC0"/>
                </a:solidFill>
                <a:latin typeface="Calibri"/>
                <a:cs typeface="Calibri"/>
              </a:rPr>
              <a:t>ELLs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/>
              <a:cs typeface="Calibri"/>
            </a:endParaRPr>
          </a:p>
          <a:p>
            <a:pPr marL="478790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479425" algn="l"/>
              </a:tabLst>
            </a:pPr>
            <a:r>
              <a:rPr dirty="0" sz="1550">
                <a:latin typeface="Calibri"/>
                <a:cs typeface="Calibri"/>
              </a:rPr>
              <a:t>Make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participation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accommodations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17650" y="4627117"/>
            <a:ext cx="6716395" cy="2643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D‐Part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4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ACCESS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ELLs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64516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 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"ACCESS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ELLs"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Special Considerations.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ACCESS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ELLs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assessment.</a:t>
            </a:r>
            <a:endParaRPr sz="1150">
              <a:latin typeface="Calibri"/>
              <a:cs typeface="Calibri"/>
            </a:endParaRPr>
          </a:p>
          <a:p>
            <a:pPr marL="507365" indent="-24765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800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version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assessment.</a:t>
            </a:r>
            <a:endParaRPr sz="1150">
              <a:latin typeface="Calibri"/>
              <a:cs typeface="Calibri"/>
            </a:endParaRPr>
          </a:p>
          <a:p>
            <a:pPr marL="506730" indent="-24701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-10">
                <a:latin typeface="Calibri"/>
                <a:cs typeface="Calibri"/>
              </a:rPr>
              <a:t> Accommodations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ACCESS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ELLs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 </a:t>
            </a:r>
            <a:r>
              <a:rPr dirty="0" sz="1150">
                <a:latin typeface="Calibri"/>
                <a:cs typeface="Calibri"/>
              </a:rPr>
              <a:t>Help </a:t>
            </a:r>
            <a:r>
              <a:rPr dirty="0" sz="1150" spc="-20">
                <a:latin typeface="Calibri"/>
                <a:cs typeface="Calibri"/>
              </a:rPr>
              <a:t>site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222885" marR="3276600">
              <a:lnSpc>
                <a:spcPts val="2140"/>
              </a:lnSpc>
              <a:spcBef>
                <a:spcPts val="470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19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Considerations</a:t>
            </a:r>
            <a:r>
              <a:rPr dirty="0" sz="19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Form</a:t>
            </a:r>
            <a:r>
              <a:rPr dirty="0" sz="19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D‐Part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dirty="0" sz="19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19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006FC0"/>
                </a:solidFill>
                <a:latin typeface="Calibri"/>
                <a:cs typeface="Calibri"/>
              </a:rPr>
              <a:t>NAEP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appropriate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option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330" y="1940051"/>
            <a:ext cx="4750308" cy="117805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23" y="4627117"/>
            <a:ext cx="6717030" cy="2914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D‐Part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5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National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Assessment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Educational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Progress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(NAEP)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NAEP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national</a:t>
            </a:r>
            <a:r>
              <a:rPr dirty="0" sz="1150" spc="-10">
                <a:latin typeface="Calibri"/>
                <a:cs typeface="Calibri"/>
              </a:rPr>
              <a:t> assessment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administered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districts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 </a:t>
            </a:r>
            <a:r>
              <a:rPr dirty="0" sz="1150" spc="-10">
                <a:latin typeface="Calibri"/>
                <a:cs typeface="Calibri"/>
              </a:rPr>
              <a:t>year.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61594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D‐Part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5 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"NAEP"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35">
                <a:latin typeface="Calibri"/>
                <a:cs typeface="Calibri"/>
              </a:rPr>
              <a:t>is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24828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is used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 document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participation </a:t>
            </a:r>
            <a:r>
              <a:rPr dirty="0" sz="1150">
                <a:latin typeface="Calibri"/>
                <a:cs typeface="Calibri"/>
              </a:rPr>
              <a:t>in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Educational Progress </a:t>
            </a:r>
            <a:r>
              <a:rPr dirty="0" sz="1150">
                <a:latin typeface="Calibri"/>
                <a:cs typeface="Calibri"/>
              </a:rPr>
              <a:t>(NAEP)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and/or </a:t>
            </a:r>
            <a:r>
              <a:rPr dirty="0" sz="1150" spc="-10">
                <a:latin typeface="Calibri"/>
                <a:cs typeface="Calibri"/>
              </a:rPr>
              <a:t>International Assessments.</a:t>
            </a:r>
            <a:endParaRPr sz="1150">
              <a:latin typeface="Calibri"/>
              <a:cs typeface="Calibri"/>
            </a:endParaRPr>
          </a:p>
          <a:p>
            <a:pPr marL="506730" indent="-24701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NAEP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Reminder: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NAEP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Phoenix </a:t>
            </a:r>
            <a:r>
              <a:rPr dirty="0" sz="1150">
                <a:latin typeface="Calibri"/>
                <a:cs typeface="Calibri"/>
              </a:rPr>
              <a:t>Help </a:t>
            </a:r>
            <a:r>
              <a:rPr dirty="0" sz="1150" spc="-20">
                <a:latin typeface="Calibri"/>
                <a:cs typeface="Calibri"/>
              </a:rPr>
              <a:t>site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Special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Considerations‐Form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Calibri"/>
              <a:cs typeface="Calibri"/>
            </a:endParaRPr>
          </a:p>
          <a:p>
            <a:pPr marL="443230" marR="807720" indent="-113664">
              <a:lnSpc>
                <a:spcPts val="149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443865" algn="l"/>
              </a:tabLst>
            </a:pP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3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student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WILL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.."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participate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district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testing,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complete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top </a:t>
            </a:r>
            <a:r>
              <a:rPr dirty="0" sz="1350" spc="-10">
                <a:latin typeface="Calibri"/>
                <a:cs typeface="Calibri"/>
              </a:rPr>
              <a:t>section</a:t>
            </a:r>
            <a:endParaRPr sz="1350">
              <a:latin typeface="Calibri"/>
              <a:cs typeface="Calibri"/>
            </a:endParaRPr>
          </a:p>
          <a:p>
            <a:pPr marL="443230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443865" algn="l"/>
              </a:tabLst>
            </a:pPr>
            <a:r>
              <a:rPr dirty="0" sz="1350">
                <a:latin typeface="Calibri"/>
                <a:cs typeface="Calibri"/>
              </a:rPr>
              <a:t>Accommodations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manually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entered</a:t>
            </a:r>
            <a:endParaRPr sz="1350">
              <a:latin typeface="Calibri"/>
              <a:cs typeface="Calibri"/>
            </a:endParaRPr>
          </a:p>
          <a:p>
            <a:pPr lvl="1" marL="669290" indent="-113664">
              <a:lnSpc>
                <a:spcPct val="100000"/>
              </a:lnSpc>
              <a:spcBef>
                <a:spcPts val="165"/>
              </a:spcBef>
              <a:buClr>
                <a:srgbClr val="266E8B"/>
              </a:buClr>
              <a:buFont typeface="Arial"/>
              <a:buChar char="•"/>
              <a:tabLst>
                <a:tab pos="6699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Accommodations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"None"</a:t>
            </a:r>
            <a:endParaRPr sz="1150">
              <a:latin typeface="Calibri"/>
              <a:cs typeface="Calibri"/>
            </a:endParaRPr>
          </a:p>
          <a:p>
            <a:pPr marL="443230" indent="-114300">
              <a:lnSpc>
                <a:spcPct val="100000"/>
              </a:lnSpc>
              <a:spcBef>
                <a:spcPts val="359"/>
              </a:spcBef>
              <a:buClr>
                <a:srgbClr val="266E8B"/>
              </a:buClr>
              <a:buFont typeface="Arial"/>
              <a:buChar char="•"/>
              <a:tabLst>
                <a:tab pos="443865" algn="l"/>
              </a:tabLst>
            </a:pP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"The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student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WILL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.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.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.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participate,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complete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bottom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section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648" y="1476755"/>
            <a:ext cx="4252722" cy="160858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05270" cy="439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Form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 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District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Assessments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49149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"Yes"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491490" marR="5080" indent="-187325">
              <a:lnSpc>
                <a:spcPct val="100000"/>
              </a:lnSpc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district‐wide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whether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</a:t>
            </a:r>
            <a:r>
              <a:rPr dirty="0" sz="1150" spc="-10">
                <a:latin typeface="Calibri"/>
                <a:cs typeface="Calibri"/>
              </a:rPr>
              <a:t>participating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not.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491490" indent="-1873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 assessment,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 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."</a:t>
            </a:r>
            <a:endParaRPr sz="1150">
              <a:latin typeface="Calibri"/>
              <a:cs typeface="Calibri"/>
            </a:endParaRPr>
          </a:p>
          <a:p>
            <a:pPr lvl="1" marL="868044" indent="-12065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name(s)</a:t>
            </a:r>
            <a:endParaRPr sz="1150">
              <a:latin typeface="Calibri"/>
              <a:cs typeface="Calibri"/>
            </a:endParaRPr>
          </a:p>
          <a:p>
            <a:pPr lvl="1" marL="868044" marR="160020" indent="-12065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150">
                <a:latin typeface="Calibri"/>
                <a:cs typeface="Calibri"/>
              </a:rPr>
              <a:t>Enter the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 </a:t>
            </a:r>
            <a:r>
              <a:rPr dirty="0" sz="1150">
                <a:latin typeface="Calibri"/>
                <a:cs typeface="Calibri"/>
              </a:rPr>
              <a:t>are 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–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 </a:t>
            </a:r>
            <a:r>
              <a:rPr dirty="0" sz="1150" spc="-10">
                <a:latin typeface="Calibri"/>
                <a:cs typeface="Calibri"/>
              </a:rPr>
              <a:t>downs.</a:t>
            </a:r>
            <a:endParaRPr sz="1150">
              <a:latin typeface="Calibri"/>
              <a:cs typeface="Calibri"/>
            </a:endParaRPr>
          </a:p>
          <a:p>
            <a:pPr lvl="1" marL="868044" indent="-12065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 "None"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field.</a:t>
            </a:r>
            <a:endParaRPr sz="1150">
              <a:latin typeface="Calibri"/>
              <a:cs typeface="Calibri"/>
            </a:endParaRPr>
          </a:p>
          <a:p>
            <a:pPr marL="491490" indent="-18732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student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an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 "The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 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participate 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."</a:t>
            </a:r>
            <a:endParaRPr sz="1150">
              <a:latin typeface="Calibri"/>
              <a:cs typeface="Calibri"/>
            </a:endParaRPr>
          </a:p>
          <a:p>
            <a:pPr lvl="1" marL="868044" indent="-12065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fields</a:t>
            </a:r>
            <a:endParaRPr sz="1150">
              <a:latin typeface="Calibri"/>
              <a:cs typeface="Calibri"/>
            </a:endParaRPr>
          </a:p>
          <a:p>
            <a:pPr marL="491490" indent="-18732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character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limit</a:t>
            </a:r>
            <a:endParaRPr sz="1150">
              <a:latin typeface="Calibri"/>
              <a:cs typeface="Calibri"/>
            </a:endParaRPr>
          </a:p>
          <a:p>
            <a:pPr marL="491490" indent="-18732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91490" algn="l"/>
                <a:tab pos="492125" algn="l"/>
              </a:tabLst>
            </a:pPr>
            <a:r>
              <a:rPr dirty="0" sz="1150" spc="-20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 marL="12700" marR="124460">
              <a:lnSpc>
                <a:spcPct val="100000"/>
              </a:lnSpc>
              <a:spcBef>
                <a:spcPts val="100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reset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IEP.</a:t>
            </a:r>
            <a:r>
              <a:rPr dirty="0" sz="1150" spc="-10">
                <a:latin typeface="Calibri"/>
                <a:cs typeface="Calibri"/>
              </a:rPr>
              <a:t> Instructions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"Resetting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handout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Phoenix Help.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Federal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Screen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marL="499745" marR="552450" indent="-113664">
              <a:lnSpc>
                <a:spcPts val="172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Summarizes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Assessments,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Classroom </a:t>
            </a:r>
            <a:r>
              <a:rPr dirty="0" sz="1550">
                <a:latin typeface="Calibri"/>
                <a:cs typeface="Calibri"/>
              </a:rPr>
              <a:t>Accommodations,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0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Starts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blank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"accepted"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(reviewed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saved)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569" y="1575816"/>
            <a:ext cx="4750308" cy="157886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37" y="4627117"/>
            <a:ext cx="6557009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Federal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4 Summary </a:t>
            </a:r>
            <a:r>
              <a:rPr dirty="0" sz="1150" spc="-10" b="1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 fills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Assessments,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Goals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3111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 Summary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excellent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review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 </a:t>
            </a:r>
            <a:r>
              <a:rPr dirty="0" sz="1150" spc="-10">
                <a:latin typeface="Calibri"/>
                <a:cs typeface="Calibri"/>
              </a:rPr>
              <a:t>locking.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scroll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airplane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"fly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3302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reviewed 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"accepted".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"Accept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LRE"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moves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More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about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training.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Screen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417195" indent="-114300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417830" algn="l"/>
              </a:tabLst>
            </a:pP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screen</a:t>
            </a:r>
            <a:endParaRPr sz="1550">
              <a:latin typeface="Calibri"/>
              <a:cs typeface="Calibri"/>
            </a:endParaRPr>
          </a:p>
          <a:p>
            <a:pPr marL="41719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417830" algn="l"/>
              </a:tabLst>
            </a:pP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form</a:t>
            </a:r>
            <a:endParaRPr sz="1550">
              <a:latin typeface="Calibri"/>
              <a:cs typeface="Calibri"/>
            </a:endParaRPr>
          </a:p>
          <a:p>
            <a:pPr marL="462915" indent="-16002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Font typeface="Arial"/>
              <a:buChar char="•"/>
              <a:tabLst>
                <a:tab pos="463550" algn="l"/>
              </a:tabLst>
            </a:pPr>
            <a:r>
              <a:rPr dirty="0" sz="1550">
                <a:latin typeface="Calibri"/>
                <a:cs typeface="Calibri"/>
              </a:rPr>
              <a:t>State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Assessments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here</a:t>
            </a:r>
            <a:endParaRPr sz="1550">
              <a:latin typeface="Calibri"/>
              <a:cs typeface="Calibri"/>
            </a:endParaRPr>
          </a:p>
          <a:p>
            <a:pPr marL="417195" indent="-114300">
              <a:lnSpc>
                <a:spcPct val="100000"/>
              </a:lnSpc>
              <a:spcBef>
                <a:spcPts val="340"/>
              </a:spcBef>
              <a:buClr>
                <a:srgbClr val="266E8B"/>
              </a:buClr>
              <a:buFont typeface="Arial"/>
              <a:buChar char="•"/>
              <a:tabLst>
                <a:tab pos="417830" algn="l"/>
              </a:tabLst>
            </a:pP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appropriate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D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996" y="1469897"/>
            <a:ext cx="4750308" cy="173812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100445" cy="2172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Assessments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product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 marL="444500" indent="-18542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Unlike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look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like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marL="444500" indent="-18478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D</a:t>
            </a:r>
            <a:endParaRPr sz="1150">
              <a:latin typeface="Calibri"/>
              <a:cs typeface="Calibri"/>
            </a:endParaRPr>
          </a:p>
          <a:p>
            <a:pPr marL="444500" marR="36830" indent="-184785">
              <a:lnSpc>
                <a:spcPct val="150400"/>
              </a:lnSpc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each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 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event:</a:t>
            </a:r>
            <a:r>
              <a:rPr dirty="0" sz="1150" spc="27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(for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Assessments),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Classroom Accommodations,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marL="444500" indent="-18478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444500" algn="l"/>
                <a:tab pos="445134" algn="l"/>
              </a:tabLst>
            </a:pPr>
            <a:r>
              <a:rPr dirty="0" sz="1150" spc="-10">
                <a:latin typeface="Calibri"/>
                <a:cs typeface="Calibri"/>
              </a:rPr>
              <a:t>State/National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 screen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50" spc="-10">
                <a:latin typeface="Calibri"/>
                <a:cs typeface="Calibri"/>
              </a:rPr>
              <a:t>Instructions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</a:t>
            </a:r>
            <a:r>
              <a:rPr dirty="0" sz="1150" spc="-10">
                <a:latin typeface="Calibri"/>
                <a:cs typeface="Calibri"/>
              </a:rPr>
              <a:t>completing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found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Assessments</a:t>
            </a:r>
            <a:r>
              <a:rPr dirty="0" sz="115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Quick Start </a:t>
            </a:r>
            <a:r>
              <a:rPr dirty="0" sz="1150" spc="-20" b="1">
                <a:solidFill>
                  <a:srgbClr val="C00000"/>
                </a:solidFill>
                <a:latin typeface="Calibri"/>
                <a:cs typeface="Calibri"/>
              </a:rPr>
              <a:t>Card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Search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endParaRPr sz="2150">
              <a:latin typeface="Calibri"/>
              <a:cs typeface="Calibri"/>
            </a:endParaRPr>
          </a:p>
          <a:p>
            <a:pPr marL="527685" marR="393065" indent="-86995">
              <a:lnSpc>
                <a:spcPts val="1720"/>
              </a:lnSpc>
              <a:spcBef>
                <a:spcPts val="1405"/>
              </a:spcBef>
              <a:buClr>
                <a:srgbClr val="266E8B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GLA,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EOC,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ACCESS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ELLs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and/or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NAEP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student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accommodations</a:t>
            </a:r>
            <a:endParaRPr sz="1550">
              <a:latin typeface="Calibri"/>
              <a:cs typeface="Calibri"/>
            </a:endParaRPr>
          </a:p>
          <a:p>
            <a:pPr marL="527685" marR="622300" indent="-86995">
              <a:lnSpc>
                <a:spcPts val="1710"/>
              </a:lnSpc>
              <a:spcBef>
                <a:spcPts val="484"/>
              </a:spcBef>
              <a:buClr>
                <a:srgbClr val="266E8B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participating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MAP‐A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lvl="1" marL="1379855" indent="-255270">
              <a:lnSpc>
                <a:spcPct val="100000"/>
              </a:lnSpc>
              <a:buClr>
                <a:srgbClr val="2D74B6"/>
              </a:buClr>
              <a:buAutoNum type="arabicPeriod"/>
              <a:tabLst>
                <a:tab pos="1380490" algn="l"/>
              </a:tabLst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Assessment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Type</a:t>
            </a:r>
            <a:endParaRPr sz="1350">
              <a:latin typeface="Calibri"/>
              <a:cs typeface="Calibri"/>
            </a:endParaRPr>
          </a:p>
          <a:p>
            <a:pPr lvl="1" marL="1379855" indent="-255270">
              <a:lnSpc>
                <a:spcPct val="100000"/>
              </a:lnSpc>
              <a:spcBef>
                <a:spcPts val="270"/>
              </a:spcBef>
              <a:buClr>
                <a:srgbClr val="2D74B6"/>
              </a:buClr>
              <a:buAutoNum type="arabicPeriod"/>
              <a:tabLst>
                <a:tab pos="1380490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Search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icon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07236" y="2634233"/>
            <a:ext cx="4750435" cy="999490"/>
            <a:chOff x="1507236" y="2634233"/>
            <a:chExt cx="4750435" cy="9994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236" y="2634233"/>
              <a:ext cx="4750308" cy="9989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3332" y="3044189"/>
              <a:ext cx="158495" cy="1584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2791" y="2903981"/>
              <a:ext cx="158496" cy="15773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17651" y="4627117"/>
            <a:ext cx="6694805" cy="353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Adding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State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National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Assessments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(GLA,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EOC,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ACCESS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ELLS, NAEP)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Search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for</a:t>
            </a:r>
            <a:r>
              <a:rPr dirty="0" sz="1150" spc="-10" b="1">
                <a:latin typeface="Calibri"/>
                <a:cs typeface="Calibri"/>
              </a:rPr>
              <a:t> Assessments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state/national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entered.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79375">
              <a:lnSpc>
                <a:spcPct val="100000"/>
              </a:lnSpc>
            </a:pPr>
            <a:r>
              <a:rPr dirty="0" sz="1150" i="1">
                <a:latin typeface="Calibri"/>
                <a:cs typeface="Calibri"/>
              </a:rPr>
              <a:t>Assessments</a:t>
            </a:r>
            <a:r>
              <a:rPr dirty="0" sz="1150" spc="-5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are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added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this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screen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only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will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participating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Grade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Level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Assessments,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End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of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Course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Assessments,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ACCESS for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ELLs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2.0,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NAEP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b="1" i="1">
                <a:latin typeface="Calibri"/>
                <a:cs typeface="Calibri"/>
              </a:rPr>
              <a:t>WITH </a:t>
            </a:r>
            <a:r>
              <a:rPr dirty="0" sz="1150" spc="-10" i="1">
                <a:latin typeface="Calibri"/>
                <a:cs typeface="Calibri"/>
              </a:rPr>
              <a:t>accommodations.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 screen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Grade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 </a:t>
            </a:r>
            <a:r>
              <a:rPr dirty="0" sz="1150" spc="-10">
                <a:latin typeface="Calibri"/>
                <a:cs typeface="Calibri"/>
              </a:rPr>
              <a:t>Assessment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added</a:t>
            </a:r>
            <a:endParaRPr sz="1150">
              <a:latin typeface="Calibri"/>
              <a:cs typeface="Calibri"/>
            </a:endParaRPr>
          </a:p>
          <a:p>
            <a:pPr marL="533400" marR="4538345" indent="-273685">
              <a:lnSpc>
                <a:spcPct val="100000"/>
              </a:lnSpc>
              <a:buAutoNum type="arabicPeriod"/>
              <a:tabLst>
                <a:tab pos="508634" algn="l"/>
                <a:tab pos="50927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</a:t>
            </a:r>
            <a:r>
              <a:rPr dirty="0" sz="1150" spc="-20">
                <a:latin typeface="Calibri"/>
                <a:cs typeface="Calibri"/>
              </a:rPr>
              <a:t> Type </a:t>
            </a:r>
            <a:r>
              <a:rPr dirty="0" sz="1150">
                <a:latin typeface="Calibri"/>
                <a:cs typeface="Calibri"/>
              </a:rPr>
              <a:t>Choices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available</a:t>
            </a:r>
            <a:endParaRPr sz="1150">
              <a:latin typeface="Calibri"/>
              <a:cs typeface="Calibri"/>
            </a:endParaRPr>
          </a:p>
          <a:p>
            <a:pPr lvl="1" marL="752475" indent="-1289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3110" algn="l"/>
              </a:tabLst>
            </a:pPr>
            <a:r>
              <a:rPr dirty="0" sz="1150">
                <a:latin typeface="Calibri"/>
                <a:cs typeface="Calibri"/>
              </a:rPr>
              <a:t>ACCESS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English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Language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Learners</a:t>
            </a:r>
            <a:endParaRPr sz="1150">
              <a:latin typeface="Calibri"/>
              <a:cs typeface="Calibri"/>
            </a:endParaRPr>
          </a:p>
          <a:p>
            <a:pPr lvl="2" marL="996315" marR="50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96315" algn="l"/>
                <a:tab pos="996950" algn="l"/>
              </a:tabLst>
            </a:pP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English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Language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Proficiency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assessment.</a:t>
            </a:r>
            <a:r>
              <a:rPr dirty="0" sz="1150" spc="2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monitored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status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assessment.</a:t>
            </a:r>
            <a:endParaRPr sz="1150">
              <a:latin typeface="Calibri"/>
              <a:cs typeface="Calibri"/>
            </a:endParaRPr>
          </a:p>
          <a:p>
            <a:pPr lvl="1" marL="752475" indent="-12890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753110" algn="l"/>
              </a:tabLst>
            </a:pPr>
            <a:r>
              <a:rPr dirty="0" sz="1150">
                <a:latin typeface="Calibri"/>
                <a:cs typeface="Calibri"/>
              </a:rPr>
              <a:t>End‐of‐Course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Assessments</a:t>
            </a:r>
            <a:r>
              <a:rPr dirty="0" sz="1150" spc="2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high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courses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taken,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-10">
                <a:latin typeface="Calibri"/>
                <a:cs typeface="Calibri"/>
              </a:rPr>
              <a:t> level</a:t>
            </a:r>
            <a:endParaRPr sz="1150">
              <a:latin typeface="Calibri"/>
              <a:cs typeface="Calibri"/>
            </a:endParaRPr>
          </a:p>
          <a:p>
            <a:pPr lvl="1" marL="752475" indent="-128905">
              <a:lnSpc>
                <a:spcPct val="100000"/>
              </a:lnSpc>
              <a:buFont typeface="Arial"/>
              <a:buChar char="•"/>
              <a:tabLst>
                <a:tab pos="753110" algn="l"/>
              </a:tabLst>
            </a:pPr>
            <a:r>
              <a:rPr dirty="0" sz="1150">
                <a:latin typeface="Calibri"/>
                <a:cs typeface="Calibri"/>
              </a:rPr>
              <a:t>NAEP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for 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districts</a:t>
            </a:r>
            <a:endParaRPr sz="1150">
              <a:latin typeface="Calibri"/>
              <a:cs typeface="Calibri"/>
            </a:endParaRPr>
          </a:p>
          <a:p>
            <a:pPr lvl="1" marL="752475" indent="-128905">
              <a:lnSpc>
                <a:spcPct val="100000"/>
              </a:lnSpc>
              <a:buFont typeface="Arial"/>
              <a:buChar char="•"/>
              <a:tabLst>
                <a:tab pos="753110" algn="l"/>
              </a:tabLst>
            </a:pP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8 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50673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Skip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Grades"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Years".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changed.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08634" indent="-248920">
              <a:lnSpc>
                <a:spcPct val="100000"/>
              </a:lnSpc>
              <a:buAutoNum type="arabicPeriod" startAt="2"/>
              <a:tabLst>
                <a:tab pos="508634" algn="l"/>
                <a:tab pos="509270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Search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icon.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Add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Calibri"/>
              <a:cs typeface="Calibri"/>
            </a:endParaRPr>
          </a:p>
          <a:p>
            <a:pPr marL="695325" indent="-255270">
              <a:lnSpc>
                <a:spcPct val="100000"/>
              </a:lnSpc>
              <a:buClr>
                <a:srgbClr val="365F92"/>
              </a:buClr>
              <a:buAutoNum type="arabicPeriod" startAt="3"/>
              <a:tabLst>
                <a:tab pos="695960" algn="l"/>
              </a:tabLst>
            </a:pP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take</a:t>
            </a:r>
            <a:endParaRPr sz="1550">
              <a:latin typeface="Calibri"/>
              <a:cs typeface="Calibri"/>
            </a:endParaRPr>
          </a:p>
          <a:p>
            <a:pPr marL="697230" indent="-257175">
              <a:lnSpc>
                <a:spcPct val="100000"/>
              </a:lnSpc>
              <a:spcBef>
                <a:spcPts val="350"/>
              </a:spcBef>
              <a:buClr>
                <a:srgbClr val="365F92"/>
              </a:buClr>
              <a:buAutoNum type="arabicPeriod" startAt="3"/>
              <a:tabLst>
                <a:tab pos="697865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3697" y="1533905"/>
            <a:ext cx="4976622" cy="201549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90359" cy="2834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08634" indent="-248920">
              <a:lnSpc>
                <a:spcPct val="100000"/>
              </a:lnSpc>
              <a:buAutoNum type="arabicPeriod" startAt="3"/>
              <a:tabLst>
                <a:tab pos="508634" algn="l"/>
                <a:tab pos="50927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take</a:t>
            </a:r>
            <a:endParaRPr sz="1150">
              <a:latin typeface="Calibri"/>
              <a:cs typeface="Calibri"/>
            </a:endParaRPr>
          </a:p>
          <a:p>
            <a:pPr marL="508634" indent="-249554">
              <a:lnSpc>
                <a:spcPct val="100000"/>
              </a:lnSpc>
              <a:buAutoNum type="arabicPeriod" startAt="3"/>
              <a:tabLst>
                <a:tab pos="508634" algn="l"/>
                <a:tab pos="509270" algn="l"/>
              </a:tabLst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3"/>
            </a:pPr>
            <a:endParaRPr sz="1100">
              <a:latin typeface="Calibri"/>
              <a:cs typeface="Calibri"/>
            </a:endParaRPr>
          </a:p>
          <a:p>
            <a:pPr marL="12700" marR="17145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7112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10">
                <a:latin typeface="Calibri"/>
                <a:cs typeface="Calibri"/>
              </a:rPr>
              <a:t> accommodations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Level,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of </a:t>
            </a:r>
            <a:r>
              <a:rPr dirty="0" sz="1150">
                <a:latin typeface="Calibri"/>
                <a:cs typeface="Calibri"/>
              </a:rPr>
              <a:t>Course,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NAEP,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endParaRPr sz="1150">
              <a:latin typeface="Calibri"/>
              <a:cs typeface="Calibri"/>
            </a:endParaRPr>
          </a:p>
          <a:p>
            <a:pPr lvl="1" marL="56515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5150" algn="l"/>
                <a:tab pos="565785" algn="l"/>
              </a:tabLst>
            </a:pP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 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 </a:t>
            </a:r>
            <a:r>
              <a:rPr dirty="0" sz="1150" spc="-25">
                <a:latin typeface="Calibri"/>
                <a:cs typeface="Calibri"/>
              </a:rPr>
              <a:t>if</a:t>
            </a:r>
            <a:endParaRPr sz="1150">
              <a:latin typeface="Calibri"/>
              <a:cs typeface="Calibri"/>
            </a:endParaRPr>
          </a:p>
          <a:p>
            <a:pPr lvl="2" marL="1056640" marR="50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640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using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Level,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Course, NAEP,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</a:t>
            </a:r>
            <a:r>
              <a:rPr dirty="0" sz="1150" spc="-10">
                <a:latin typeface="Calibri"/>
                <a:cs typeface="Calibri"/>
              </a:rPr>
              <a:t>Access </a:t>
            </a:r>
            <a:r>
              <a:rPr dirty="0" sz="1150">
                <a:latin typeface="Calibri"/>
                <a:cs typeface="Calibri"/>
              </a:rPr>
              <a:t>for ELLs</a:t>
            </a:r>
            <a:r>
              <a:rPr dirty="0" sz="1150" spc="-10">
                <a:latin typeface="Calibri"/>
                <a:cs typeface="Calibri"/>
              </a:rPr>
              <a:t> assessments</a:t>
            </a:r>
            <a:endParaRPr sz="1150">
              <a:latin typeface="Calibri"/>
              <a:cs typeface="Calibri"/>
            </a:endParaRPr>
          </a:p>
          <a:p>
            <a:pPr lvl="2" marL="1056640" indent="-1854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056640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</a:t>
            </a:r>
            <a:r>
              <a:rPr dirty="0" sz="1150" spc="-20">
                <a:latin typeface="Calibri"/>
                <a:cs typeface="Calibri"/>
              </a:rPr>
              <a:t>MAP‐A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254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Assessments</a:t>
            </a:r>
            <a:r>
              <a:rPr dirty="0" sz="115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Quick</a:t>
            </a:r>
            <a:r>
              <a:rPr dirty="0" sz="1150" spc="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Start</a:t>
            </a:r>
            <a:r>
              <a:rPr dirty="0" sz="1150" spc="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C00000"/>
                </a:solidFill>
                <a:latin typeface="Calibri"/>
                <a:cs typeface="Calibri"/>
              </a:rPr>
              <a:t>Card</a:t>
            </a:r>
            <a:r>
              <a:rPr dirty="0" sz="115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(Form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 </a:t>
            </a:r>
            <a:r>
              <a:rPr dirty="0" sz="1150" spc="-10">
                <a:latin typeface="Calibri"/>
                <a:cs typeface="Calibri"/>
              </a:rPr>
              <a:t>side)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Assessments</a:t>
            </a:r>
            <a:r>
              <a:rPr dirty="0" spc="25"/>
              <a:t> </a:t>
            </a:r>
            <a:r>
              <a:rPr dirty="0"/>
              <a:t>–</a:t>
            </a:r>
            <a:r>
              <a:rPr dirty="0" spc="40"/>
              <a:t> </a:t>
            </a:r>
            <a:r>
              <a:rPr dirty="0"/>
              <a:t>Add</a:t>
            </a:r>
            <a:r>
              <a:rPr dirty="0" spc="35"/>
              <a:t> </a:t>
            </a:r>
            <a:r>
              <a:rPr dirty="0" spc="-10"/>
              <a:t>Accommodations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52727" y="3656174"/>
            <a:ext cx="3007995" cy="5867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54000" indent="-254635">
              <a:lnSpc>
                <a:spcPct val="100000"/>
              </a:lnSpc>
              <a:spcBef>
                <a:spcPts val="440"/>
              </a:spcBef>
              <a:buClr>
                <a:srgbClr val="266E8B"/>
              </a:buClr>
              <a:buAutoNum type="arabicPeriod" startAt="5"/>
              <a:tabLst>
                <a:tab pos="2546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flag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assessment</a:t>
            </a:r>
            <a:endParaRPr sz="1550">
              <a:latin typeface="Calibri"/>
              <a:cs typeface="Calibri"/>
            </a:endParaRPr>
          </a:p>
          <a:p>
            <a:pPr marL="254000" indent="-254635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5"/>
              <a:tabLst>
                <a:tab pos="2546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accommodations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11126" y="3695182"/>
            <a:ext cx="121094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266E8B"/>
                </a:solidFill>
                <a:latin typeface="Calibri"/>
                <a:cs typeface="Calibri"/>
              </a:rPr>
              <a:t>7.</a:t>
            </a:r>
            <a:r>
              <a:rPr dirty="0" sz="1550" spc="480">
                <a:solidFill>
                  <a:srgbClr val="266E8B"/>
                </a:solidFill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788" y="1472184"/>
              <a:ext cx="4298442" cy="219227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7651" y="4627117"/>
            <a:ext cx="6572250" cy="202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3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Accommodations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09270" marR="5080" indent="-253365">
              <a:lnSpc>
                <a:spcPct val="100000"/>
              </a:lnSpc>
              <a:buAutoNum type="arabicPeriod" startAt="5"/>
              <a:tabLst>
                <a:tab pos="509270" algn="l"/>
                <a:tab pos="50990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flag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Accommodations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for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assessment.</a:t>
            </a:r>
            <a:endParaRPr sz="1150">
              <a:latin typeface="Calibri"/>
              <a:cs typeface="Calibri"/>
            </a:endParaRPr>
          </a:p>
          <a:p>
            <a:pPr marL="509270" indent="-253365">
              <a:lnSpc>
                <a:spcPct val="100000"/>
              </a:lnSpc>
              <a:spcBef>
                <a:spcPts val="630"/>
              </a:spcBef>
              <a:buAutoNum type="arabicPeriod" startAt="5"/>
              <a:tabLst>
                <a:tab pos="509270" algn="l"/>
                <a:tab pos="50990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 marL="509270" indent="-253365">
              <a:lnSpc>
                <a:spcPct val="100000"/>
              </a:lnSpc>
              <a:spcBef>
                <a:spcPts val="630"/>
              </a:spcBef>
              <a:buAutoNum type="arabicPeriod" startAt="5"/>
              <a:tabLst>
                <a:tab pos="509270" algn="l"/>
                <a:tab pos="509905" algn="l"/>
              </a:tabLst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256540" marR="52705" indent="-244475">
              <a:lnSpc>
                <a:spcPct val="100000"/>
              </a:lnSpc>
              <a:spcBef>
                <a:spcPts val="715"/>
              </a:spcBef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2124" y="1037558"/>
            <a:ext cx="5809615" cy="3260090"/>
            <a:chOff x="992124" y="1037558"/>
            <a:chExt cx="5809615" cy="3260090"/>
          </a:xfrm>
        </p:grpSpPr>
        <p:sp>
          <p:nvSpPr>
            <p:cNvPr id="3" name="object 3" descr=""/>
            <p:cNvSpPr/>
            <p:nvPr/>
          </p:nvSpPr>
          <p:spPr>
            <a:xfrm>
              <a:off x="1002030" y="1046988"/>
              <a:ext cx="5794375" cy="3241040"/>
            </a:xfrm>
            <a:custGeom>
              <a:avLst/>
              <a:gdLst/>
              <a:ahLst/>
              <a:cxnLst/>
              <a:rect l="l" t="t" r="r" b="b"/>
              <a:pathLst>
                <a:path w="5794375" h="3241040">
                  <a:moveTo>
                    <a:pt x="0" y="0"/>
                  </a:moveTo>
                  <a:lnTo>
                    <a:pt x="5794248" y="0"/>
                  </a:lnTo>
                </a:path>
                <a:path w="5794375" h="3241040">
                  <a:moveTo>
                    <a:pt x="0" y="0"/>
                  </a:moveTo>
                  <a:lnTo>
                    <a:pt x="0" y="3240786"/>
                  </a:lnTo>
                </a:path>
              </a:pathLst>
            </a:custGeom>
            <a:ln w="18859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1706" y="1040130"/>
              <a:ext cx="0" cy="3248025"/>
            </a:xfrm>
            <a:custGeom>
              <a:avLst/>
              <a:gdLst/>
              <a:ahLst/>
              <a:cxnLst/>
              <a:rect l="l" t="t" r="r" b="b"/>
              <a:pathLst>
                <a:path w="0" h="3248025">
                  <a:moveTo>
                    <a:pt x="0" y="0"/>
                  </a:moveTo>
                  <a:lnTo>
                    <a:pt x="0" y="3247644"/>
                  </a:lnTo>
                </a:path>
              </a:pathLst>
            </a:custGeom>
            <a:ln w="18859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92124" y="4287774"/>
              <a:ext cx="5794375" cy="0"/>
            </a:xfrm>
            <a:custGeom>
              <a:avLst/>
              <a:gdLst/>
              <a:ahLst/>
              <a:cxnLst/>
              <a:rect l="l" t="t" r="r" b="b"/>
              <a:pathLst>
                <a:path w="5794375" h="0">
                  <a:moveTo>
                    <a:pt x="0" y="0"/>
                  </a:moveTo>
                  <a:lnTo>
                    <a:pt x="5794248" y="0"/>
                  </a:lnTo>
                </a:path>
              </a:pathLst>
            </a:custGeom>
            <a:ln w="18859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6358" y="1104064"/>
              <a:ext cx="573851" cy="24509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770443" y="1420367"/>
            <a:ext cx="4171315" cy="2051685"/>
            <a:chOff x="1770443" y="1420367"/>
            <a:chExt cx="4171315" cy="205168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6983" y="1420367"/>
              <a:ext cx="4164329" cy="20513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2378" y="1988604"/>
              <a:ext cx="149783" cy="14978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2310" y="1977174"/>
              <a:ext cx="150545" cy="14978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8405" y="2835186"/>
              <a:ext cx="150545" cy="15054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823465" y="2391917"/>
              <a:ext cx="4074160" cy="213360"/>
            </a:xfrm>
            <a:custGeom>
              <a:avLst/>
              <a:gdLst/>
              <a:ahLst/>
              <a:cxnLst/>
              <a:rect l="l" t="t" r="r" b="b"/>
              <a:pathLst>
                <a:path w="4074160" h="213360">
                  <a:moveTo>
                    <a:pt x="0" y="35814"/>
                  </a:moveTo>
                  <a:lnTo>
                    <a:pt x="2690" y="21859"/>
                  </a:lnTo>
                  <a:lnTo>
                    <a:pt x="10096" y="10477"/>
                  </a:lnTo>
                  <a:lnTo>
                    <a:pt x="21216" y="2809"/>
                  </a:lnTo>
                  <a:lnTo>
                    <a:pt x="35052" y="0"/>
                  </a:lnTo>
                  <a:lnTo>
                    <a:pt x="4037838" y="0"/>
                  </a:lnTo>
                  <a:lnTo>
                    <a:pt x="4051792" y="2809"/>
                  </a:lnTo>
                  <a:lnTo>
                    <a:pt x="4063174" y="10477"/>
                  </a:lnTo>
                  <a:lnTo>
                    <a:pt x="4070842" y="21859"/>
                  </a:lnTo>
                  <a:lnTo>
                    <a:pt x="4073652" y="35814"/>
                  </a:lnTo>
                  <a:lnTo>
                    <a:pt x="4073652" y="178308"/>
                  </a:lnTo>
                  <a:lnTo>
                    <a:pt x="4070842" y="191821"/>
                  </a:lnTo>
                  <a:lnTo>
                    <a:pt x="4063174" y="202977"/>
                  </a:lnTo>
                  <a:lnTo>
                    <a:pt x="4051792" y="210562"/>
                  </a:lnTo>
                  <a:lnTo>
                    <a:pt x="4037838" y="213360"/>
                  </a:lnTo>
                  <a:lnTo>
                    <a:pt x="35052" y="213360"/>
                  </a:lnTo>
                  <a:lnTo>
                    <a:pt x="21216" y="210562"/>
                  </a:lnTo>
                  <a:lnTo>
                    <a:pt x="10096" y="202977"/>
                  </a:lnTo>
                  <a:lnTo>
                    <a:pt x="2690" y="191821"/>
                  </a:lnTo>
                  <a:lnTo>
                    <a:pt x="0" y="178308"/>
                  </a:lnTo>
                  <a:lnTo>
                    <a:pt x="0" y="35814"/>
                  </a:lnTo>
                  <a:close/>
                </a:path>
              </a:pathLst>
            </a:custGeom>
            <a:ln w="14147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77745" y="1514855"/>
              <a:ext cx="4074795" cy="213360"/>
            </a:xfrm>
            <a:custGeom>
              <a:avLst/>
              <a:gdLst/>
              <a:ahLst/>
              <a:cxnLst/>
              <a:rect l="l" t="t" r="r" b="b"/>
              <a:pathLst>
                <a:path w="4074795" h="213360">
                  <a:moveTo>
                    <a:pt x="0" y="35051"/>
                  </a:moveTo>
                  <a:lnTo>
                    <a:pt x="2809" y="21538"/>
                  </a:lnTo>
                  <a:lnTo>
                    <a:pt x="10477" y="10382"/>
                  </a:lnTo>
                  <a:lnTo>
                    <a:pt x="21859" y="2797"/>
                  </a:lnTo>
                  <a:lnTo>
                    <a:pt x="35814" y="0"/>
                  </a:lnTo>
                  <a:lnTo>
                    <a:pt x="4038600" y="0"/>
                  </a:lnTo>
                  <a:lnTo>
                    <a:pt x="4052554" y="2797"/>
                  </a:lnTo>
                  <a:lnTo>
                    <a:pt x="4063936" y="10382"/>
                  </a:lnTo>
                  <a:lnTo>
                    <a:pt x="4071604" y="21538"/>
                  </a:lnTo>
                  <a:lnTo>
                    <a:pt x="4074414" y="35051"/>
                  </a:lnTo>
                  <a:lnTo>
                    <a:pt x="4074414" y="177545"/>
                  </a:lnTo>
                  <a:lnTo>
                    <a:pt x="4071604" y="191500"/>
                  </a:lnTo>
                  <a:lnTo>
                    <a:pt x="4063936" y="202882"/>
                  </a:lnTo>
                  <a:lnTo>
                    <a:pt x="4052554" y="210550"/>
                  </a:lnTo>
                  <a:lnTo>
                    <a:pt x="4038600" y="213359"/>
                  </a:lnTo>
                  <a:lnTo>
                    <a:pt x="35814" y="213359"/>
                  </a:lnTo>
                  <a:lnTo>
                    <a:pt x="21859" y="210550"/>
                  </a:lnTo>
                  <a:lnTo>
                    <a:pt x="10477" y="202882"/>
                  </a:lnTo>
                  <a:lnTo>
                    <a:pt x="2809" y="191500"/>
                  </a:lnTo>
                  <a:lnTo>
                    <a:pt x="0" y="177545"/>
                  </a:lnTo>
                  <a:lnTo>
                    <a:pt x="0" y="35051"/>
                  </a:lnTo>
                  <a:close/>
                </a:path>
              </a:pathLst>
            </a:custGeom>
            <a:ln w="14147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64108" y="979932"/>
            <a:ext cx="6037580" cy="339661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05410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83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Assessments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Editing</a:t>
            </a:r>
            <a:endParaRPr sz="2150">
              <a:latin typeface="Calibri"/>
              <a:cs typeface="Calibri"/>
            </a:endParaRPr>
          </a:p>
          <a:p>
            <a:pPr marL="3061335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solidFill>
                  <a:srgbClr val="C00000"/>
                </a:solidFill>
                <a:latin typeface="Calibri"/>
                <a:cs typeface="Calibri"/>
              </a:rPr>
              <a:t>Add</a:t>
            </a:r>
            <a:r>
              <a:rPr dirty="0" sz="1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dirty="0" sz="1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00000"/>
                </a:solidFill>
                <a:latin typeface="Calibri"/>
                <a:cs typeface="Calibri"/>
              </a:rPr>
              <a:t>Assessment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28829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C00000"/>
                </a:solidFill>
                <a:latin typeface="Calibri"/>
                <a:cs typeface="Calibri"/>
              </a:rPr>
              <a:t>Add</a:t>
            </a:r>
            <a:r>
              <a:rPr dirty="0" sz="1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C00000"/>
                </a:solidFill>
                <a:latin typeface="Calibri"/>
                <a:cs typeface="Calibri"/>
              </a:rPr>
              <a:t>additional</a:t>
            </a:r>
            <a:r>
              <a:rPr dirty="0" sz="1000" spc="1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C00000"/>
                </a:solidFill>
                <a:latin typeface="Calibri"/>
                <a:cs typeface="Calibri"/>
              </a:rPr>
              <a:t>Accommodations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alibri"/>
              <a:cs typeface="Calibri"/>
            </a:endParaRPr>
          </a:p>
          <a:p>
            <a:pPr marL="50101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165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flag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filled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saved</a:t>
            </a:r>
            <a:endParaRPr sz="1550">
              <a:latin typeface="Calibri"/>
              <a:cs typeface="Calibri"/>
            </a:endParaRPr>
          </a:p>
          <a:p>
            <a:pPr marL="50101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165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flag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display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saved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accommodations</a:t>
            </a:r>
            <a:endParaRPr sz="1550">
              <a:latin typeface="Calibri"/>
              <a:cs typeface="Calibri"/>
            </a:endParaRPr>
          </a:p>
          <a:p>
            <a:pPr marL="501015" indent="-11430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Font typeface="Arial"/>
              <a:buChar char="•"/>
              <a:tabLst>
                <a:tab pos="501650" algn="l"/>
              </a:tabLst>
            </a:pPr>
            <a:r>
              <a:rPr dirty="0" sz="1550" spc="-30">
                <a:latin typeface="Calibri"/>
                <a:cs typeface="Calibri"/>
              </a:rPr>
              <a:t>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assessments,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icon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043678" y="1614677"/>
            <a:ext cx="658495" cy="906144"/>
          </a:xfrm>
          <a:custGeom>
            <a:avLst/>
            <a:gdLst/>
            <a:ahLst/>
            <a:cxnLst/>
            <a:rect l="l" t="t" r="r" b="b"/>
            <a:pathLst>
              <a:path w="658495" h="906144">
                <a:moveTo>
                  <a:pt x="633984" y="877824"/>
                </a:moveTo>
                <a:lnTo>
                  <a:pt x="614692" y="867918"/>
                </a:lnTo>
                <a:lnTo>
                  <a:pt x="577596" y="848868"/>
                </a:lnTo>
                <a:lnTo>
                  <a:pt x="577596" y="867918"/>
                </a:lnTo>
                <a:lnTo>
                  <a:pt x="452628" y="867918"/>
                </a:lnTo>
                <a:lnTo>
                  <a:pt x="452628" y="886968"/>
                </a:lnTo>
                <a:lnTo>
                  <a:pt x="577596" y="886968"/>
                </a:lnTo>
                <a:lnTo>
                  <a:pt x="577596" y="906018"/>
                </a:lnTo>
                <a:lnTo>
                  <a:pt x="615683" y="886968"/>
                </a:lnTo>
                <a:lnTo>
                  <a:pt x="633984" y="877824"/>
                </a:lnTo>
                <a:close/>
              </a:path>
              <a:path w="658495" h="906144">
                <a:moveTo>
                  <a:pt x="658368" y="28194"/>
                </a:moveTo>
                <a:lnTo>
                  <a:pt x="639826" y="19050"/>
                </a:lnTo>
                <a:lnTo>
                  <a:pt x="601218" y="0"/>
                </a:lnTo>
                <a:lnTo>
                  <a:pt x="601218" y="19050"/>
                </a:lnTo>
                <a:lnTo>
                  <a:pt x="0" y="19050"/>
                </a:lnTo>
                <a:lnTo>
                  <a:pt x="0" y="37338"/>
                </a:lnTo>
                <a:lnTo>
                  <a:pt x="601218" y="37338"/>
                </a:lnTo>
                <a:lnTo>
                  <a:pt x="601218" y="56388"/>
                </a:lnTo>
                <a:lnTo>
                  <a:pt x="639826" y="37338"/>
                </a:lnTo>
                <a:lnTo>
                  <a:pt x="658368" y="28194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517633" y="4627117"/>
            <a:ext cx="6249035" cy="406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Editing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Assessments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The flag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 filled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Hover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flag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flag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accommodation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 trash</a:t>
            </a:r>
            <a:r>
              <a:rPr dirty="0" sz="1150" spc="-20">
                <a:latin typeface="Calibri"/>
                <a:cs typeface="Calibri"/>
              </a:rPr>
              <a:t> can)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If 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accommodations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associated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10">
                <a:latin typeface="Calibri"/>
                <a:cs typeface="Calibri"/>
              </a:rPr>
              <a:t> deleted.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assessments</a:t>
            </a:r>
            <a:endParaRPr sz="1150">
              <a:latin typeface="Calibri"/>
              <a:cs typeface="Calibri"/>
            </a:endParaRPr>
          </a:p>
          <a:p>
            <a:pPr lvl="1" marL="80708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07085" algn="l"/>
                <a:tab pos="80772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arrow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Search</a:t>
            </a:r>
            <a:endParaRPr sz="1150">
              <a:latin typeface="Calibri"/>
              <a:cs typeface="Calibri"/>
            </a:endParaRPr>
          </a:p>
          <a:p>
            <a:pPr lvl="1" marL="807085" indent="-184785">
              <a:lnSpc>
                <a:spcPct val="100000"/>
              </a:lnSpc>
              <a:buFont typeface="Arial"/>
              <a:buChar char="•"/>
              <a:tabLst>
                <a:tab pos="807085" algn="l"/>
                <a:tab pos="807720" algn="l"/>
              </a:tabLst>
            </a:pPr>
            <a:r>
              <a:rPr dirty="0" sz="1150">
                <a:latin typeface="Calibri"/>
                <a:cs typeface="Calibri"/>
              </a:rPr>
              <a:t>Follow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covered</a:t>
            </a:r>
            <a:r>
              <a:rPr dirty="0" sz="1150" spc="-10">
                <a:latin typeface="Calibri"/>
                <a:cs typeface="Calibri"/>
              </a:rPr>
              <a:t> earlier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377190" indent="-1212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 lvl="1" marL="807085" indent="-184785">
              <a:lnSpc>
                <a:spcPct val="100000"/>
              </a:lnSpc>
              <a:buFont typeface="Arial"/>
              <a:buChar char="•"/>
              <a:tabLst>
                <a:tab pos="807085" algn="l"/>
                <a:tab pos="80772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flag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assessment</a:t>
            </a:r>
            <a:endParaRPr sz="1150">
              <a:latin typeface="Calibri"/>
              <a:cs typeface="Calibri"/>
            </a:endParaRPr>
          </a:p>
          <a:p>
            <a:pPr lvl="1" marL="80708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07085" algn="l"/>
                <a:tab pos="80772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arrow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Search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list</a:t>
            </a:r>
            <a:endParaRPr sz="1150">
              <a:latin typeface="Calibri"/>
              <a:cs typeface="Calibri"/>
            </a:endParaRPr>
          </a:p>
          <a:p>
            <a:pPr lvl="1" marL="807085" indent="-184785">
              <a:lnSpc>
                <a:spcPct val="100000"/>
              </a:lnSpc>
              <a:buFont typeface="Arial"/>
              <a:buChar char="•"/>
              <a:tabLst>
                <a:tab pos="807085" algn="l"/>
                <a:tab pos="807720" algn="l"/>
              </a:tabLst>
            </a:pPr>
            <a:r>
              <a:rPr dirty="0" sz="1150">
                <a:latin typeface="Calibri"/>
                <a:cs typeface="Calibri"/>
              </a:rPr>
              <a:t>Follow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covered</a:t>
            </a:r>
            <a:r>
              <a:rPr dirty="0" sz="1150" spc="-10">
                <a:latin typeface="Calibri"/>
                <a:cs typeface="Calibri"/>
              </a:rPr>
              <a:t> earlier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260985" marR="5080" indent="-24892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arrows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Overview</a:t>
            </a:r>
            <a:r>
              <a:rPr dirty="0" spc="40"/>
              <a:t> </a:t>
            </a:r>
            <a:r>
              <a:rPr dirty="0"/>
              <a:t>Icons</a:t>
            </a:r>
            <a:r>
              <a:rPr dirty="0" spc="40"/>
              <a:t> </a:t>
            </a:r>
            <a:r>
              <a:rPr dirty="0"/>
              <a:t>–</a:t>
            </a:r>
            <a:r>
              <a:rPr dirty="0" spc="35"/>
              <a:t> </a:t>
            </a:r>
            <a:r>
              <a:rPr dirty="0"/>
              <a:t>NOM</a:t>
            </a:r>
            <a:r>
              <a:rPr dirty="0" spc="35"/>
              <a:t> </a:t>
            </a:r>
            <a:r>
              <a:rPr dirty="0" spc="-10"/>
              <a:t>Events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52727" y="2090375"/>
            <a:ext cx="5028565" cy="21151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ts val="1845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Icons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bottom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Overview</a:t>
            </a:r>
            <a:endParaRPr sz="1550">
              <a:latin typeface="Calibri"/>
              <a:cs typeface="Calibri"/>
            </a:endParaRPr>
          </a:p>
          <a:p>
            <a:pPr marL="395605" marR="179705" indent="-226695">
              <a:lnSpc>
                <a:spcPts val="1330"/>
              </a:lnSpc>
              <a:spcBef>
                <a:spcPts val="265"/>
              </a:spcBef>
              <a:buClr>
                <a:srgbClr val="266E8B"/>
              </a:buClr>
              <a:buAutoNum type="alphaUcPeriod"/>
              <a:tabLst>
                <a:tab pos="396240" algn="l"/>
              </a:tabLst>
            </a:pPr>
            <a:r>
              <a:rPr dirty="0" sz="1350" b="1">
                <a:latin typeface="Calibri"/>
                <a:cs typeface="Calibri"/>
              </a:rPr>
              <a:t>Back</a:t>
            </a:r>
            <a:r>
              <a:rPr dirty="0" sz="1350" spc="4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to</a:t>
            </a:r>
            <a:r>
              <a:rPr dirty="0" sz="1350" spc="4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Events:</a:t>
            </a:r>
            <a:r>
              <a:rPr dirty="0" sz="1350" spc="3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closes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returns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you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Events </a:t>
            </a:r>
            <a:r>
              <a:rPr dirty="0" sz="1350" spc="-20">
                <a:latin typeface="Calibri"/>
                <a:cs typeface="Calibri"/>
              </a:rPr>
              <a:t>page</a:t>
            </a:r>
            <a:endParaRPr sz="1350">
              <a:latin typeface="Calibri"/>
              <a:cs typeface="Calibri"/>
            </a:endParaRPr>
          </a:p>
          <a:p>
            <a:pPr marL="395605" marR="393700" indent="-226695">
              <a:lnSpc>
                <a:spcPts val="1330"/>
              </a:lnSpc>
              <a:spcBef>
                <a:spcPts val="250"/>
              </a:spcBef>
              <a:buClr>
                <a:srgbClr val="266E8B"/>
              </a:buClr>
              <a:buAutoNum type="alphaUcPeriod"/>
              <a:tabLst>
                <a:tab pos="396240" algn="l"/>
              </a:tabLst>
            </a:pPr>
            <a:r>
              <a:rPr dirty="0" sz="1350" b="1">
                <a:latin typeface="Calibri"/>
                <a:cs typeface="Calibri"/>
              </a:rPr>
              <a:t>Invitation</a:t>
            </a:r>
            <a:r>
              <a:rPr dirty="0" sz="1350" spc="3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Record:</a:t>
            </a:r>
            <a:r>
              <a:rPr dirty="0" sz="1350" spc="5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Includes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"stored"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NOM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Record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of </a:t>
            </a:r>
            <a:r>
              <a:rPr dirty="0" sz="1350">
                <a:latin typeface="Calibri"/>
                <a:cs typeface="Calibri"/>
              </a:rPr>
              <a:t>Attempt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(only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NOM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events)</a:t>
            </a:r>
            <a:endParaRPr sz="1350">
              <a:latin typeface="Calibri"/>
              <a:cs typeface="Calibri"/>
            </a:endParaRPr>
          </a:p>
          <a:p>
            <a:pPr marL="395605" indent="-226695">
              <a:lnSpc>
                <a:spcPts val="1565"/>
              </a:lnSpc>
              <a:buClr>
                <a:srgbClr val="266E8B"/>
              </a:buClr>
              <a:buAutoNum type="alphaUcPeriod"/>
              <a:tabLst>
                <a:tab pos="396240" algn="l"/>
              </a:tabLst>
            </a:pPr>
            <a:r>
              <a:rPr dirty="0" sz="1350" b="1">
                <a:latin typeface="Calibri"/>
                <a:cs typeface="Calibri"/>
              </a:rPr>
              <a:t>Reload</a:t>
            </a:r>
            <a:r>
              <a:rPr dirty="0" sz="1350" spc="3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Event</a:t>
            </a:r>
            <a:r>
              <a:rPr dirty="0" sz="1350" spc="3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Data:</a:t>
            </a:r>
            <a:r>
              <a:rPr dirty="0" sz="1350" spc="4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Refreshes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data</a:t>
            </a:r>
            <a:endParaRPr sz="1350">
              <a:latin typeface="Calibri"/>
              <a:cs typeface="Calibri"/>
            </a:endParaRPr>
          </a:p>
          <a:p>
            <a:pPr marL="395605" marR="5080" indent="-226695">
              <a:lnSpc>
                <a:spcPts val="1330"/>
              </a:lnSpc>
              <a:spcBef>
                <a:spcPts val="265"/>
              </a:spcBef>
              <a:buClr>
                <a:srgbClr val="266E8B"/>
              </a:buClr>
              <a:buAutoNum type="alphaUcPeriod"/>
              <a:tabLst>
                <a:tab pos="396240" algn="l"/>
              </a:tabLst>
            </a:pPr>
            <a:r>
              <a:rPr dirty="0" sz="1350" b="1">
                <a:latin typeface="Calibri"/>
                <a:cs typeface="Calibri"/>
              </a:rPr>
              <a:t>Create/Store</a:t>
            </a:r>
            <a:r>
              <a:rPr dirty="0" sz="1350" spc="7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Invite:</a:t>
            </a:r>
            <a:r>
              <a:rPr dirty="0" sz="1350" spc="4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Creates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PDF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NOM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Record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of </a:t>
            </a:r>
            <a:r>
              <a:rPr dirty="0" sz="1350">
                <a:latin typeface="Calibri"/>
                <a:cs typeface="Calibri"/>
              </a:rPr>
              <a:t>Attempts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Stores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them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Invitation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Record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(NOM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events)</a:t>
            </a:r>
            <a:endParaRPr sz="1350">
              <a:latin typeface="Calibri"/>
              <a:cs typeface="Calibri"/>
            </a:endParaRPr>
          </a:p>
          <a:p>
            <a:pPr marL="395605" marR="70485" indent="-226695">
              <a:lnSpc>
                <a:spcPts val="1330"/>
              </a:lnSpc>
              <a:spcBef>
                <a:spcPts val="245"/>
              </a:spcBef>
              <a:buClr>
                <a:srgbClr val="266E8B"/>
              </a:buClr>
              <a:buAutoNum type="alphaUcPeriod"/>
              <a:tabLst>
                <a:tab pos="396240" algn="l"/>
              </a:tabLst>
            </a:pPr>
            <a:r>
              <a:rPr dirty="0" sz="1350" b="1">
                <a:latin typeface="Calibri"/>
                <a:cs typeface="Calibri"/>
              </a:rPr>
              <a:t>Validation</a:t>
            </a:r>
            <a:r>
              <a:rPr dirty="0" sz="1350" spc="3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Check:</a:t>
            </a:r>
            <a:r>
              <a:rPr dirty="0" sz="1350" spc="5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Checks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forms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fields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have </a:t>
            </a:r>
            <a:r>
              <a:rPr dirty="0" sz="1350">
                <a:latin typeface="Calibri"/>
                <a:cs typeface="Calibri"/>
              </a:rPr>
              <a:t>been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completed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checks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program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compliance,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DESE </a:t>
            </a:r>
            <a:r>
              <a:rPr dirty="0" sz="1350" spc="-10">
                <a:latin typeface="Calibri"/>
                <a:cs typeface="Calibri"/>
              </a:rPr>
              <a:t>compliance.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847850" y="1648688"/>
            <a:ext cx="4072254" cy="384175"/>
            <a:chOff x="1847850" y="1648688"/>
            <a:chExt cx="4072254" cy="3841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850" y="1813559"/>
              <a:ext cx="4072128" cy="2186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7130" y="1648688"/>
              <a:ext cx="199440" cy="20020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205989" y="1669775"/>
            <a:ext cx="7874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endParaRPr sz="800">
              <a:latin typeface="Cambria"/>
              <a:cs typeface="Cambri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120" y="1648688"/>
            <a:ext cx="200202" cy="20020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887979" y="1669775"/>
            <a:ext cx="7874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endParaRPr sz="800">
              <a:latin typeface="Cambria"/>
              <a:cs typeface="Cambri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7310" y="1648688"/>
            <a:ext cx="199440" cy="20020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646170" y="1669775"/>
            <a:ext cx="7048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5" b="1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endParaRPr sz="800">
              <a:latin typeface="Cambria"/>
              <a:cs typeface="Cambri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9548" y="1648688"/>
            <a:ext cx="200202" cy="20020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788408" y="1669775"/>
            <a:ext cx="838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endParaRPr sz="800">
              <a:latin typeface="Cambria"/>
              <a:cs typeface="Cambri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74690" y="1648688"/>
            <a:ext cx="199440" cy="20020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542788" y="1669775"/>
            <a:ext cx="711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866394" y="979932"/>
            <a:ext cx="6033770" cy="3394710"/>
          </a:xfrm>
          <a:custGeom>
            <a:avLst/>
            <a:gdLst/>
            <a:ahLst/>
            <a:cxnLst/>
            <a:rect l="l" t="t" r="r" b="b"/>
            <a:pathLst>
              <a:path w="6033770" h="3394710">
                <a:moveTo>
                  <a:pt x="0" y="0"/>
                </a:moveTo>
                <a:lnTo>
                  <a:pt x="6033515" y="0"/>
                </a:lnTo>
                <a:lnTo>
                  <a:pt x="6033515" y="3394710"/>
                </a:lnTo>
                <a:lnTo>
                  <a:pt x="0" y="3394710"/>
                </a:lnTo>
                <a:lnTo>
                  <a:pt x="0" y="0"/>
                </a:lnTo>
                <a:close/>
              </a:path>
            </a:pathLst>
          </a:custGeom>
          <a:ln w="133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17651" y="4647692"/>
            <a:ext cx="52171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Links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Icons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available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across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bottom of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 Overview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 the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NOM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event: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765326" y="4757727"/>
            <a:ext cx="6359525" cy="235648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730"/>
              </a:spcBef>
              <a:buAutoNum type="alphaUcPeriod"/>
              <a:tabLst>
                <a:tab pos="258445" algn="l"/>
              </a:tabLst>
            </a:pPr>
            <a:r>
              <a:rPr dirty="0" sz="1150" b="1">
                <a:latin typeface="Calibri"/>
                <a:cs typeface="Calibri"/>
              </a:rPr>
              <a:t>Back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Events: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returns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</a:t>
            </a:r>
            <a:endParaRPr sz="1150">
              <a:latin typeface="Calibri"/>
              <a:cs typeface="Calibri"/>
            </a:endParaRPr>
          </a:p>
          <a:p>
            <a:pPr marL="257810" marR="165735" indent="-245745">
              <a:lnSpc>
                <a:spcPct val="100000"/>
              </a:lnSpc>
              <a:spcBef>
                <a:spcPts val="630"/>
              </a:spcBef>
              <a:buAutoNum type="alphaUcPeriod"/>
              <a:tabLst>
                <a:tab pos="258445" algn="l"/>
              </a:tabLst>
            </a:pPr>
            <a:r>
              <a:rPr dirty="0" sz="1150" b="1">
                <a:latin typeface="Calibri"/>
                <a:cs typeface="Calibri"/>
              </a:rPr>
              <a:t>Invitation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Record: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"stored"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where </a:t>
            </a:r>
            <a:r>
              <a:rPr dirty="0" sz="1150">
                <a:latin typeface="Calibri"/>
                <a:cs typeface="Calibri"/>
              </a:rPr>
              <a:t>copies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printed.</a:t>
            </a:r>
            <a:endParaRPr sz="1150">
              <a:latin typeface="Calibri"/>
              <a:cs typeface="Calibri"/>
            </a:endParaRPr>
          </a:p>
          <a:p>
            <a:pPr marL="257810" indent="-245745">
              <a:lnSpc>
                <a:spcPct val="100000"/>
              </a:lnSpc>
              <a:spcBef>
                <a:spcPts val="635"/>
              </a:spcBef>
              <a:buAutoNum type="alphaUcPeriod"/>
              <a:tabLst>
                <a:tab pos="257810" algn="l"/>
                <a:tab pos="258445" algn="l"/>
              </a:tabLst>
            </a:pPr>
            <a:r>
              <a:rPr dirty="0" sz="1150" b="1">
                <a:latin typeface="Calibri"/>
                <a:cs typeface="Calibri"/>
              </a:rPr>
              <a:t>Reload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Event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Data: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Refreshes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 </a:t>
            </a:r>
            <a:r>
              <a:rPr dirty="0" sz="1150" spc="-20">
                <a:latin typeface="Calibri"/>
                <a:cs typeface="Calibri"/>
              </a:rPr>
              <a:t>data</a:t>
            </a:r>
            <a:endParaRPr sz="1150">
              <a:latin typeface="Calibri"/>
              <a:cs typeface="Calibri"/>
            </a:endParaRPr>
          </a:p>
          <a:p>
            <a:pPr marL="257810" marR="466725" indent="-245745">
              <a:lnSpc>
                <a:spcPct val="100000"/>
              </a:lnSpc>
              <a:spcBef>
                <a:spcPts val="630"/>
              </a:spcBef>
              <a:buAutoNum type="alphaUcPeriod"/>
              <a:tabLst>
                <a:tab pos="258445" algn="l"/>
              </a:tabLst>
            </a:pPr>
            <a:r>
              <a:rPr dirty="0" sz="1150" b="1">
                <a:latin typeface="Calibri"/>
                <a:cs typeface="Calibri"/>
              </a:rPr>
              <a:t>Create/Store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Invite: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PDF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Record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Attempts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Stores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Invitation</a:t>
            </a:r>
            <a:r>
              <a:rPr dirty="0" sz="1150" spc="-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Record</a:t>
            </a:r>
            <a:endParaRPr sz="1150">
              <a:latin typeface="Calibri"/>
              <a:cs typeface="Calibri"/>
            </a:endParaRPr>
          </a:p>
          <a:p>
            <a:pPr marL="257810" marR="5080" indent="-245745">
              <a:lnSpc>
                <a:spcPct val="100000"/>
              </a:lnSpc>
              <a:spcBef>
                <a:spcPts val="635"/>
              </a:spcBef>
              <a:buAutoNum type="alphaUcPeriod"/>
              <a:tabLst>
                <a:tab pos="257810" algn="l"/>
                <a:tab pos="258445" algn="l"/>
              </a:tabLst>
            </a:pPr>
            <a:r>
              <a:rPr dirty="0" sz="1150" b="1">
                <a:latin typeface="Calibri"/>
                <a:cs typeface="Calibri"/>
              </a:rPr>
              <a:t>Validation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Check: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program </a:t>
            </a:r>
            <a:r>
              <a:rPr dirty="0" sz="1150">
                <a:latin typeface="Calibri"/>
                <a:cs typeface="Calibri"/>
              </a:rPr>
              <a:t>compliance,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compliance.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frequently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program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compliance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doesn’t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compliance.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Although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many </a:t>
            </a:r>
            <a:r>
              <a:rPr dirty="0" sz="1150">
                <a:latin typeface="Calibri"/>
                <a:cs typeface="Calibri"/>
              </a:rPr>
              <a:t>rules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assist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0">
                <a:latin typeface="Calibri"/>
                <a:cs typeface="Calibri"/>
              </a:rPr>
              <a:t> compliance,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impossible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program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possibilities. </a:t>
            </a:r>
            <a:r>
              <a:rPr dirty="0" sz="1150" i="1">
                <a:latin typeface="Calibri"/>
                <a:cs typeface="Calibri"/>
              </a:rPr>
              <a:t>This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reason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critical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proofread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before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locking.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71498" y="2120645"/>
            <a:ext cx="5212715" cy="1677670"/>
            <a:chOff x="1271498" y="2120645"/>
            <a:chExt cx="5212715" cy="1677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921" y="2120645"/>
              <a:ext cx="5202936" cy="167716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80921" y="2416301"/>
              <a:ext cx="1799589" cy="948690"/>
            </a:xfrm>
            <a:custGeom>
              <a:avLst/>
              <a:gdLst/>
              <a:ahLst/>
              <a:cxnLst/>
              <a:rect l="l" t="t" r="r" b="b"/>
              <a:pathLst>
                <a:path w="1799589" h="948689">
                  <a:moveTo>
                    <a:pt x="0" y="157733"/>
                  </a:moveTo>
                  <a:lnTo>
                    <a:pt x="8065" y="107972"/>
                  </a:lnTo>
                  <a:lnTo>
                    <a:pt x="30504" y="64684"/>
                  </a:lnTo>
                  <a:lnTo>
                    <a:pt x="64684" y="30504"/>
                  </a:lnTo>
                  <a:lnTo>
                    <a:pt x="107972" y="8065"/>
                  </a:lnTo>
                  <a:lnTo>
                    <a:pt x="157734" y="0"/>
                  </a:lnTo>
                  <a:lnTo>
                    <a:pt x="1640586" y="0"/>
                  </a:lnTo>
                  <a:lnTo>
                    <a:pt x="1690719" y="8065"/>
                  </a:lnTo>
                  <a:lnTo>
                    <a:pt x="1734232" y="30504"/>
                  </a:lnTo>
                  <a:lnTo>
                    <a:pt x="1768528" y="64684"/>
                  </a:lnTo>
                  <a:lnTo>
                    <a:pt x="1791010" y="107972"/>
                  </a:lnTo>
                  <a:lnTo>
                    <a:pt x="1799082" y="157733"/>
                  </a:lnTo>
                  <a:lnTo>
                    <a:pt x="1799082" y="790955"/>
                  </a:lnTo>
                  <a:lnTo>
                    <a:pt x="1791010" y="840717"/>
                  </a:lnTo>
                  <a:lnTo>
                    <a:pt x="1768528" y="884005"/>
                  </a:lnTo>
                  <a:lnTo>
                    <a:pt x="1734232" y="918185"/>
                  </a:lnTo>
                  <a:lnTo>
                    <a:pt x="1690719" y="940624"/>
                  </a:lnTo>
                  <a:lnTo>
                    <a:pt x="1640586" y="948689"/>
                  </a:lnTo>
                  <a:lnTo>
                    <a:pt x="157734" y="948689"/>
                  </a:lnTo>
                  <a:lnTo>
                    <a:pt x="107972" y="940624"/>
                  </a:lnTo>
                  <a:lnTo>
                    <a:pt x="64684" y="918185"/>
                  </a:lnTo>
                  <a:lnTo>
                    <a:pt x="30504" y="884005"/>
                  </a:lnTo>
                  <a:lnTo>
                    <a:pt x="8065" y="840717"/>
                  </a:lnTo>
                  <a:lnTo>
                    <a:pt x="0" y="790955"/>
                  </a:lnTo>
                  <a:lnTo>
                    <a:pt x="0" y="157733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222885" marR="2419350" indent="-635">
              <a:lnSpc>
                <a:spcPts val="2140"/>
              </a:lnSpc>
              <a:spcBef>
                <a:spcPts val="500"/>
              </a:spcBef>
            </a:pP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Classroom</a:t>
            </a:r>
            <a:r>
              <a:rPr dirty="0" sz="19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Accommodations–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Select</a:t>
            </a:r>
            <a:r>
              <a:rPr dirty="0" sz="19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6FC0"/>
                </a:solidFill>
                <a:latin typeface="Calibri"/>
                <a:cs typeface="Calibri"/>
              </a:rPr>
              <a:t>Accommodation</a:t>
            </a:r>
            <a:r>
              <a:rPr dirty="0" sz="1950" spc="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6FC0"/>
                </a:solidFill>
                <a:latin typeface="Calibri"/>
                <a:cs typeface="Calibri"/>
              </a:rPr>
              <a:t>Category</a:t>
            </a:r>
            <a:endParaRPr sz="1950">
              <a:latin typeface="Calibri"/>
              <a:cs typeface="Calibri"/>
            </a:endParaRPr>
          </a:p>
          <a:p>
            <a:pPr marL="497840" marR="829944" indent="-113664">
              <a:lnSpc>
                <a:spcPts val="1720"/>
              </a:lnSpc>
              <a:spcBef>
                <a:spcPts val="15"/>
              </a:spcBef>
              <a:buClr>
                <a:srgbClr val="266E8B"/>
              </a:buClr>
              <a:buFont typeface="Arial"/>
              <a:buChar char="•"/>
              <a:tabLst>
                <a:tab pos="498475" algn="l"/>
              </a:tabLst>
            </a:pP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Alternate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Classroom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Screen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solidFill>
                  <a:srgbClr val="266E8B"/>
                </a:solidFill>
                <a:latin typeface="Calibri"/>
                <a:cs typeface="Calibri"/>
              </a:rPr>
              <a:t>1.</a:t>
            </a:r>
            <a:r>
              <a:rPr dirty="0" sz="1550" spc="80">
                <a:solidFill>
                  <a:srgbClr val="266E8B"/>
                </a:solidFill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Category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All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17651" y="4627117"/>
            <a:ext cx="667194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Classroom</a:t>
            </a:r>
            <a:r>
              <a:rPr dirty="0" sz="1150" spc="-4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 </a:t>
            </a:r>
            <a:r>
              <a:rPr dirty="0" sz="1150" spc="-10">
                <a:latin typeface="Calibri"/>
                <a:cs typeface="Calibri"/>
              </a:rPr>
              <a:t>Modifications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 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 </a:t>
            </a:r>
            <a:r>
              <a:rPr dirty="0" sz="1150" spc="-10">
                <a:latin typeface="Calibri"/>
                <a:cs typeface="Calibri"/>
              </a:rPr>
              <a:t>print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form.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0">
                <a:latin typeface="Calibri"/>
                <a:cs typeface="Calibri"/>
              </a:rPr>
              <a:t> 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  <a:tabLst>
                <a:tab pos="492125" algn="l"/>
              </a:tabLst>
            </a:pPr>
            <a:r>
              <a:rPr dirty="0" sz="1150" spc="-25">
                <a:latin typeface="Calibri"/>
                <a:cs typeface="Calibri"/>
              </a:rPr>
              <a:t>1.</a:t>
            </a:r>
            <a:r>
              <a:rPr dirty="0" sz="1150">
                <a:latin typeface="Calibri"/>
                <a:cs typeface="Calibri"/>
              </a:rPr>
              <a:t>	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"All"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222885" marR="2355215">
              <a:lnSpc>
                <a:spcPts val="2350"/>
              </a:lnSpc>
              <a:spcBef>
                <a:spcPts val="34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Classroom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Accommodations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Select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Accommodations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buClr>
                <a:srgbClr val="266E8B"/>
              </a:buClr>
              <a:buAutoNum type="arabicPeriod" startAt="2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required</a:t>
            </a:r>
            <a:endParaRPr sz="15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AutoNum type="arabicPeriod" startAt="2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1720595"/>
            <a:ext cx="4524756" cy="17983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523990" cy="195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Search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Results.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503555" indent="-246379">
              <a:lnSpc>
                <a:spcPct val="100000"/>
              </a:lnSpc>
              <a:buAutoNum type="arabicPeriod" startAt="2"/>
              <a:tabLst>
                <a:tab pos="503555" algn="l"/>
                <a:tab pos="50419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2"/>
            </a:pPr>
            <a:endParaRPr sz="1100">
              <a:latin typeface="Calibri"/>
              <a:cs typeface="Calibri"/>
            </a:endParaRPr>
          </a:p>
          <a:p>
            <a:pPr marL="502920" indent="-245745">
              <a:lnSpc>
                <a:spcPct val="100000"/>
              </a:lnSpc>
              <a:buAutoNum type="arabicPeriod" startAt="2"/>
              <a:tabLst>
                <a:tab pos="502920" algn="l"/>
                <a:tab pos="503555" algn="l"/>
              </a:tabLst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</a:t>
            </a:r>
            <a:r>
              <a:rPr dirty="0" sz="1150" spc="-10" b="1">
                <a:latin typeface="Calibri"/>
                <a:cs typeface="Calibri"/>
              </a:rPr>
              <a:t>Plan</a:t>
            </a:r>
            <a:r>
              <a:rPr dirty="0" sz="1150" spc="-1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257810" marR="5080" indent="-24574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222885" marR="2355215">
              <a:lnSpc>
                <a:spcPts val="2350"/>
              </a:lnSpc>
              <a:spcBef>
                <a:spcPts val="28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Classroom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Accommodations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Enter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Accommodation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499745" marR="1130935" indent="-113664">
              <a:lnSpc>
                <a:spcPts val="172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"Plan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Classroom Accommodations"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grouped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Category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80" y="1740407"/>
            <a:ext cx="5112258" cy="16779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5889625" cy="160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Accommodation</a:t>
            </a:r>
            <a:r>
              <a:rPr dirty="0" sz="1150" spc="-5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Details</a:t>
            </a: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The selected</a:t>
            </a:r>
            <a:r>
              <a:rPr dirty="0" sz="1150" spc="-10">
                <a:latin typeface="Calibri"/>
                <a:cs typeface="Calibri"/>
              </a:rPr>
              <a:t> accommodations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 "Plan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10">
                <a:latin typeface="Calibri"/>
                <a:cs typeface="Calibri"/>
              </a:rPr>
              <a:t> Accommodations" </a:t>
            </a:r>
            <a:r>
              <a:rPr dirty="0" sz="1150">
                <a:latin typeface="Calibri"/>
                <a:cs typeface="Calibri"/>
              </a:rPr>
              <a:t>grouped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Category.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classroom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 </a:t>
            </a:r>
            <a:r>
              <a:rPr dirty="0" sz="1150" spc="-10">
                <a:latin typeface="Calibri"/>
                <a:cs typeface="Calibri"/>
              </a:rPr>
              <a:t>parts:</a:t>
            </a:r>
            <a:endParaRPr sz="1150">
              <a:latin typeface="Calibri"/>
              <a:cs typeface="Calibri"/>
            </a:endParaRPr>
          </a:p>
          <a:p>
            <a:pPr marL="508634" indent="-246379">
              <a:lnSpc>
                <a:spcPct val="100000"/>
              </a:lnSpc>
              <a:buAutoNum type="alphaUcPeriod"/>
              <a:tabLst>
                <a:tab pos="509270" algn="l"/>
              </a:tabLst>
            </a:pP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endParaRPr sz="1150">
              <a:latin typeface="Calibri"/>
              <a:cs typeface="Calibri"/>
            </a:endParaRPr>
          </a:p>
          <a:p>
            <a:pPr marL="508634" indent="-246379">
              <a:lnSpc>
                <a:spcPct val="100000"/>
              </a:lnSpc>
              <a:buAutoNum type="alphaUcPeriod"/>
              <a:tabLst>
                <a:tab pos="508634" algn="l"/>
                <a:tab pos="509270" algn="l"/>
              </a:tabLst>
            </a:pPr>
            <a:r>
              <a:rPr dirty="0" sz="1150" spc="-10">
                <a:latin typeface="Calibri"/>
                <a:cs typeface="Calibri"/>
              </a:rPr>
              <a:t>Instructional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(called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"Location"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F)</a:t>
            </a:r>
            <a:endParaRPr sz="1150">
              <a:latin typeface="Calibri"/>
              <a:cs typeface="Calibri"/>
            </a:endParaRPr>
          </a:p>
          <a:p>
            <a:pPr marL="508634" indent="-246379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508634" algn="l"/>
                <a:tab pos="509270" algn="l"/>
              </a:tabLst>
            </a:pPr>
            <a:r>
              <a:rPr dirty="0" sz="1150" spc="-10">
                <a:latin typeface="Calibri"/>
                <a:cs typeface="Calibri"/>
              </a:rPr>
              <a:t>Frequency</a:t>
            </a:r>
            <a:endParaRPr sz="1150">
              <a:latin typeface="Calibri"/>
              <a:cs typeface="Calibri"/>
            </a:endParaRPr>
          </a:p>
          <a:p>
            <a:pPr marL="508634" indent="-246379">
              <a:lnSpc>
                <a:spcPct val="100000"/>
              </a:lnSpc>
              <a:buAutoNum type="alphaUcPeriod"/>
              <a:tabLst>
                <a:tab pos="509270" algn="l"/>
              </a:tabLst>
            </a:pPr>
            <a:r>
              <a:rPr dirty="0" sz="1150">
                <a:latin typeface="Calibri"/>
                <a:cs typeface="Calibri"/>
              </a:rPr>
              <a:t>Begin/End</a:t>
            </a:r>
            <a:r>
              <a:rPr dirty="0" sz="1150" spc="-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873757"/>
            <a:ext cx="5429249" cy="148818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222885" marR="2190750">
              <a:lnSpc>
                <a:spcPts val="2350"/>
              </a:lnSpc>
              <a:spcBef>
                <a:spcPts val="229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Enter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Accommodation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Instructional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Areas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solidFill>
                  <a:srgbClr val="266E8B"/>
                </a:solidFill>
                <a:latin typeface="Calibri"/>
                <a:cs typeface="Calibri"/>
              </a:rPr>
              <a:t>4.</a:t>
            </a:r>
            <a:r>
              <a:rPr dirty="0" sz="1550" spc="100">
                <a:solidFill>
                  <a:srgbClr val="266E8B"/>
                </a:solidFill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Instructional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areas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08376" y="2253995"/>
            <a:ext cx="318135" cy="167005"/>
          </a:xfrm>
          <a:custGeom>
            <a:avLst/>
            <a:gdLst/>
            <a:ahLst/>
            <a:cxnLst/>
            <a:rect l="l" t="t" r="r" b="b"/>
            <a:pathLst>
              <a:path w="318135" h="167005">
                <a:moveTo>
                  <a:pt x="0" y="27431"/>
                </a:moveTo>
                <a:lnTo>
                  <a:pt x="2143" y="16716"/>
                </a:lnTo>
                <a:lnTo>
                  <a:pt x="8001" y="8000"/>
                </a:lnTo>
                <a:lnTo>
                  <a:pt x="16716" y="2143"/>
                </a:lnTo>
                <a:lnTo>
                  <a:pt x="27432" y="0"/>
                </a:lnTo>
                <a:lnTo>
                  <a:pt x="289560" y="0"/>
                </a:lnTo>
                <a:lnTo>
                  <a:pt x="300394" y="2143"/>
                </a:lnTo>
                <a:lnTo>
                  <a:pt x="309372" y="8000"/>
                </a:lnTo>
                <a:lnTo>
                  <a:pt x="315491" y="16716"/>
                </a:lnTo>
                <a:lnTo>
                  <a:pt x="317754" y="27431"/>
                </a:lnTo>
                <a:lnTo>
                  <a:pt x="317754" y="139445"/>
                </a:lnTo>
                <a:lnTo>
                  <a:pt x="315491" y="150161"/>
                </a:lnTo>
                <a:lnTo>
                  <a:pt x="309372" y="158876"/>
                </a:lnTo>
                <a:lnTo>
                  <a:pt x="300394" y="164734"/>
                </a:lnTo>
                <a:lnTo>
                  <a:pt x="289560" y="166877"/>
                </a:lnTo>
                <a:lnTo>
                  <a:pt x="27432" y="166877"/>
                </a:lnTo>
                <a:lnTo>
                  <a:pt x="16716" y="164734"/>
                </a:lnTo>
                <a:lnTo>
                  <a:pt x="8001" y="158876"/>
                </a:lnTo>
                <a:lnTo>
                  <a:pt x="2143" y="150161"/>
                </a:lnTo>
                <a:lnTo>
                  <a:pt x="0" y="139445"/>
                </a:lnTo>
                <a:lnTo>
                  <a:pt x="0" y="27431"/>
                </a:lnTo>
                <a:close/>
              </a:path>
            </a:pathLst>
          </a:custGeom>
          <a:ln w="14135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7651" y="4627117"/>
            <a:ext cx="3592829" cy="50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Accommodation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Instructional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Areas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  <a:tabLst>
                <a:tab pos="491490" algn="l"/>
              </a:tabLst>
            </a:pPr>
            <a:r>
              <a:rPr dirty="0" sz="1150" spc="-25">
                <a:latin typeface="Calibri"/>
                <a:cs typeface="Calibri"/>
              </a:rPr>
              <a:t>4.</a:t>
            </a:r>
            <a:r>
              <a:rPr dirty="0" sz="1150">
                <a:latin typeface="Calibri"/>
                <a:cs typeface="Calibri"/>
              </a:rPr>
              <a:t>	Click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 open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Areas</a:t>
            </a:r>
            <a:r>
              <a:rPr dirty="0" sz="1150" spc="-10">
                <a:latin typeface="Calibri"/>
                <a:cs typeface="Calibri"/>
              </a:rPr>
              <a:t> window.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Choose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Instructional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Areas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"/>
              <a:cs typeface="Calibri"/>
            </a:endParaRPr>
          </a:p>
          <a:p>
            <a:pPr marL="582930" marR="3536315" indent="-254635">
              <a:lnSpc>
                <a:spcPct val="92200"/>
              </a:lnSpc>
              <a:buClr>
                <a:srgbClr val="266E8B"/>
              </a:buClr>
              <a:buAutoNum type="arabicPeriod" startAt="5"/>
              <a:tabLst>
                <a:tab pos="58356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Instructional </a:t>
            </a:r>
            <a:r>
              <a:rPr dirty="0" sz="1550">
                <a:latin typeface="Calibri"/>
                <a:cs typeface="Calibri"/>
              </a:rPr>
              <a:t>Areas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accommodation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 spc="-20">
                <a:latin typeface="Calibri"/>
                <a:cs typeface="Calibri"/>
              </a:rPr>
              <a:t>used</a:t>
            </a:r>
            <a:endParaRPr sz="1550">
              <a:latin typeface="Calibri"/>
              <a:cs typeface="Calibri"/>
            </a:endParaRPr>
          </a:p>
          <a:p>
            <a:pPr lvl="1" marL="866775" marR="3226435" indent="-196850">
              <a:lnSpc>
                <a:spcPts val="1500"/>
              </a:lnSpc>
              <a:spcBef>
                <a:spcPts val="284"/>
              </a:spcBef>
              <a:buClr>
                <a:srgbClr val="266E8B"/>
              </a:buClr>
              <a:buAutoNum type="alphaLcPeriod"/>
              <a:tabLst>
                <a:tab pos="867410" algn="l"/>
              </a:tabLst>
            </a:pP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one,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select multiple</a:t>
            </a:r>
            <a:endParaRPr sz="1350">
              <a:latin typeface="Calibri"/>
              <a:cs typeface="Calibri"/>
            </a:endParaRPr>
          </a:p>
          <a:p>
            <a:pPr marL="582930" marR="3264535" indent="-254635">
              <a:lnSpc>
                <a:spcPts val="1710"/>
              </a:lnSpc>
              <a:spcBef>
                <a:spcPts val="484"/>
              </a:spcBef>
              <a:buClr>
                <a:srgbClr val="266E8B"/>
              </a:buClr>
              <a:buAutoNum type="arabicPeriod" startAt="5"/>
              <a:tabLst>
                <a:tab pos="583565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"Other"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enter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Notes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field</a:t>
            </a:r>
            <a:endParaRPr sz="1550">
              <a:latin typeface="Calibri"/>
              <a:cs typeface="Calibri"/>
            </a:endParaRPr>
          </a:p>
          <a:p>
            <a:pPr marL="582930" indent="-255270">
              <a:lnSpc>
                <a:spcPct val="100000"/>
              </a:lnSpc>
              <a:spcBef>
                <a:spcPts val="310"/>
              </a:spcBef>
              <a:buClr>
                <a:srgbClr val="266E8B"/>
              </a:buClr>
              <a:buAutoNum type="arabicPeriod" startAt="5"/>
              <a:tabLst>
                <a:tab pos="58356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OK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687222" y="1628298"/>
            <a:ext cx="3044825" cy="2426970"/>
            <a:chOff x="3687222" y="1628298"/>
            <a:chExt cx="3044825" cy="24269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3413" y="1634489"/>
              <a:ext cx="3031997" cy="24140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690365" y="1631441"/>
              <a:ext cx="3038475" cy="2420620"/>
            </a:xfrm>
            <a:custGeom>
              <a:avLst/>
              <a:gdLst/>
              <a:ahLst/>
              <a:cxnLst/>
              <a:rect l="l" t="t" r="r" b="b"/>
              <a:pathLst>
                <a:path w="3038475" h="2420620">
                  <a:moveTo>
                    <a:pt x="0" y="0"/>
                  </a:moveTo>
                  <a:lnTo>
                    <a:pt x="3038093" y="0"/>
                  </a:lnTo>
                  <a:lnTo>
                    <a:pt x="3038093" y="2420112"/>
                  </a:lnTo>
                  <a:lnTo>
                    <a:pt x="0" y="2420112"/>
                  </a:lnTo>
                  <a:lnTo>
                    <a:pt x="0" y="0"/>
                  </a:lnTo>
                  <a:close/>
                </a:path>
              </a:pathLst>
            </a:custGeom>
            <a:ln w="6286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714490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Instructional</a:t>
            </a:r>
            <a:r>
              <a:rPr dirty="0" sz="1150" spc="-10" b="1">
                <a:latin typeface="Calibri"/>
                <a:cs typeface="Calibri"/>
              </a:rPr>
              <a:t> Areas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03555" indent="-246379">
              <a:lnSpc>
                <a:spcPct val="100000"/>
              </a:lnSpc>
              <a:buAutoNum type="arabicPeriod" startAt="5"/>
              <a:tabLst>
                <a:tab pos="503555" algn="l"/>
                <a:tab pos="50419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Instructional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Areas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used.</a:t>
            </a:r>
            <a:endParaRPr sz="1150">
              <a:latin typeface="Calibri"/>
              <a:cs typeface="Calibri"/>
            </a:endParaRPr>
          </a:p>
          <a:p>
            <a:pPr lvl="1" marL="871855" marR="5080" indent="-184785">
              <a:lnSpc>
                <a:spcPct val="100000"/>
              </a:lnSpc>
              <a:buFont typeface="Arial"/>
              <a:buChar char="•"/>
              <a:tabLst>
                <a:tab pos="871855" algn="l"/>
                <a:tab pos="872490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as</a:t>
            </a:r>
            <a:r>
              <a:rPr dirty="0" sz="1150" spc="50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lengthy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likely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classes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taking.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truly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will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 </a:t>
            </a:r>
            <a:r>
              <a:rPr dirty="0" sz="1150" i="1">
                <a:latin typeface="Calibri"/>
                <a:cs typeface="Calibri"/>
              </a:rPr>
              <a:t>every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class</a:t>
            </a:r>
            <a:r>
              <a:rPr dirty="0" sz="1150">
                <a:latin typeface="Calibri"/>
                <a:cs typeface="Calibri"/>
              </a:rPr>
              <a:t>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"ALL </a:t>
            </a:r>
            <a:r>
              <a:rPr dirty="0" sz="1150" spc="-10">
                <a:latin typeface="Calibri"/>
                <a:cs typeface="Calibri"/>
              </a:rPr>
              <a:t>Classes".</a:t>
            </a:r>
            <a:endParaRPr sz="1150">
              <a:latin typeface="Calibri"/>
              <a:cs typeface="Calibri"/>
            </a:endParaRPr>
          </a:p>
          <a:p>
            <a:pPr lvl="1" marL="87185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71855" algn="l"/>
                <a:tab pos="872490" algn="l"/>
              </a:tabLst>
            </a:pP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selected.</a:t>
            </a:r>
            <a:endParaRPr sz="1150">
              <a:latin typeface="Calibri"/>
              <a:cs typeface="Calibri"/>
            </a:endParaRPr>
          </a:p>
          <a:p>
            <a:pPr lvl="1" marL="871855" marR="29019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71855" algn="l"/>
                <a:tab pos="872490" algn="l"/>
              </a:tabLst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important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carefully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consider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 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Classes"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0">
                <a:latin typeface="Calibri"/>
                <a:cs typeface="Calibri"/>
              </a:rPr>
              <a:t> accommodation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really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every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class.</a:t>
            </a:r>
            <a:endParaRPr sz="1150">
              <a:latin typeface="Calibri"/>
              <a:cs typeface="Calibri"/>
            </a:endParaRPr>
          </a:p>
          <a:p>
            <a:pPr marL="502920" marR="267335" indent="-24574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502920" algn="l"/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Notes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 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correct</a:t>
            </a:r>
            <a:r>
              <a:rPr dirty="0" sz="1150" spc="-10">
                <a:latin typeface="Calibri"/>
                <a:cs typeface="Calibri"/>
              </a:rPr>
              <a:t> 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parent.</a:t>
            </a:r>
            <a:endParaRPr sz="1150">
              <a:latin typeface="Calibri"/>
              <a:cs typeface="Calibri"/>
            </a:endParaRPr>
          </a:p>
          <a:p>
            <a:pPr marL="503555" indent="-246379">
              <a:lnSpc>
                <a:spcPct val="100000"/>
              </a:lnSpc>
              <a:spcBef>
                <a:spcPts val="10"/>
              </a:spcBef>
              <a:buAutoNum type="arabicPeriod" startAt="5"/>
              <a:tabLst>
                <a:tab pos="503555" algn="l"/>
                <a:tab pos="50419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OK</a:t>
            </a:r>
            <a:r>
              <a:rPr dirty="0" sz="1150" spc="-25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257810" marR="194945" indent="-24574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845564"/>
            <a:ext cx="5429249" cy="14889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22885" marR="2190750">
              <a:lnSpc>
                <a:spcPts val="2350"/>
              </a:lnSpc>
              <a:spcBef>
                <a:spcPts val="33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Enter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Accommodation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Frequency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solidFill>
                  <a:srgbClr val="266E8B"/>
                </a:solidFill>
                <a:latin typeface="Calibri"/>
                <a:cs typeface="Calibri"/>
              </a:rPr>
              <a:t>8.</a:t>
            </a:r>
            <a:r>
              <a:rPr dirty="0" sz="1550" spc="85">
                <a:solidFill>
                  <a:srgbClr val="266E8B"/>
                </a:solidFill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Frequency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102608" y="2232660"/>
            <a:ext cx="318135" cy="167640"/>
          </a:xfrm>
          <a:custGeom>
            <a:avLst/>
            <a:gdLst/>
            <a:ahLst/>
            <a:cxnLst/>
            <a:rect l="l" t="t" r="r" b="b"/>
            <a:pathLst>
              <a:path w="318135" h="167639">
                <a:moveTo>
                  <a:pt x="0" y="28194"/>
                </a:moveTo>
                <a:lnTo>
                  <a:pt x="2143" y="17037"/>
                </a:lnTo>
                <a:lnTo>
                  <a:pt x="8001" y="8096"/>
                </a:lnTo>
                <a:lnTo>
                  <a:pt x="16716" y="2155"/>
                </a:lnTo>
                <a:lnTo>
                  <a:pt x="27432" y="0"/>
                </a:lnTo>
                <a:lnTo>
                  <a:pt x="289560" y="0"/>
                </a:lnTo>
                <a:lnTo>
                  <a:pt x="300394" y="2155"/>
                </a:lnTo>
                <a:lnTo>
                  <a:pt x="309372" y="8096"/>
                </a:lnTo>
                <a:lnTo>
                  <a:pt x="315491" y="17037"/>
                </a:lnTo>
                <a:lnTo>
                  <a:pt x="317754" y="28194"/>
                </a:lnTo>
                <a:lnTo>
                  <a:pt x="317754" y="139446"/>
                </a:lnTo>
                <a:lnTo>
                  <a:pt x="315491" y="150280"/>
                </a:lnTo>
                <a:lnTo>
                  <a:pt x="309372" y="159258"/>
                </a:lnTo>
                <a:lnTo>
                  <a:pt x="300394" y="165377"/>
                </a:lnTo>
                <a:lnTo>
                  <a:pt x="289560" y="167640"/>
                </a:lnTo>
                <a:lnTo>
                  <a:pt x="27432" y="167640"/>
                </a:lnTo>
                <a:lnTo>
                  <a:pt x="16716" y="165377"/>
                </a:lnTo>
                <a:lnTo>
                  <a:pt x="8001" y="159258"/>
                </a:lnTo>
                <a:lnTo>
                  <a:pt x="2143" y="150280"/>
                </a:lnTo>
                <a:lnTo>
                  <a:pt x="0" y="139446"/>
                </a:lnTo>
                <a:lnTo>
                  <a:pt x="0" y="28194"/>
                </a:lnTo>
                <a:close/>
              </a:path>
            </a:pathLst>
          </a:custGeom>
          <a:ln w="14135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7651" y="4627117"/>
            <a:ext cx="3815715" cy="50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Accommodation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‐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Frequency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tabLst>
                <a:tab pos="626745" algn="l"/>
              </a:tabLst>
            </a:pPr>
            <a:r>
              <a:rPr dirty="0" sz="1150" spc="-25">
                <a:latin typeface="Calibri"/>
                <a:cs typeface="Calibri"/>
              </a:rPr>
              <a:t>8.</a:t>
            </a:r>
            <a:r>
              <a:rPr dirty="0" sz="1150">
                <a:latin typeface="Calibri"/>
                <a:cs typeface="Calibri"/>
              </a:rPr>
              <a:t>	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"Select"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Frequency</a:t>
            </a:r>
            <a:r>
              <a:rPr dirty="0" sz="1150" spc="-10">
                <a:latin typeface="Calibri"/>
                <a:cs typeface="Calibri"/>
              </a:rPr>
              <a:t> window.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6100" y="1592580"/>
            <a:ext cx="3623309" cy="205358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Select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Frequency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libri"/>
              <a:cs typeface="Calibri"/>
            </a:endParaRPr>
          </a:p>
          <a:p>
            <a:pPr marL="698500" indent="-226695">
              <a:lnSpc>
                <a:spcPct val="100000"/>
              </a:lnSpc>
              <a:buClr>
                <a:srgbClr val="266E8B"/>
              </a:buClr>
              <a:buAutoNum type="arabicPeriod" startAt="9"/>
              <a:tabLst>
                <a:tab pos="6991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option</a:t>
            </a:r>
            <a:endParaRPr sz="1550">
              <a:latin typeface="Calibri"/>
              <a:cs typeface="Calibri"/>
            </a:endParaRPr>
          </a:p>
          <a:p>
            <a:pPr marL="698500" marR="3848735" indent="-312420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AutoNum type="arabicPeriod" startAt="9"/>
              <a:tabLst>
                <a:tab pos="699135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"Other"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enter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frequency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Notes</a:t>
            </a:r>
            <a:endParaRPr sz="1550">
              <a:latin typeface="Calibri"/>
              <a:cs typeface="Calibri"/>
            </a:endParaRPr>
          </a:p>
          <a:p>
            <a:pPr marL="698500" indent="-313055">
              <a:lnSpc>
                <a:spcPct val="100000"/>
              </a:lnSpc>
              <a:spcBef>
                <a:spcPts val="325"/>
              </a:spcBef>
              <a:buClr>
                <a:srgbClr val="266E8B"/>
              </a:buClr>
              <a:buAutoNum type="arabicPeriod" startAt="9"/>
              <a:tabLst>
                <a:tab pos="69913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OK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28492" y="2153132"/>
            <a:ext cx="3512820" cy="878840"/>
            <a:chOff x="3128492" y="2153132"/>
            <a:chExt cx="3512820" cy="878840"/>
          </a:xfrm>
        </p:grpSpPr>
        <p:sp>
          <p:nvSpPr>
            <p:cNvPr id="5" name="object 5" descr=""/>
            <p:cNvSpPr/>
            <p:nvPr/>
          </p:nvSpPr>
          <p:spPr>
            <a:xfrm>
              <a:off x="3137915" y="2162555"/>
              <a:ext cx="205104" cy="859790"/>
            </a:xfrm>
            <a:custGeom>
              <a:avLst/>
              <a:gdLst/>
              <a:ahLst/>
              <a:cxnLst/>
              <a:rect l="l" t="t" r="r" b="b"/>
              <a:pathLst>
                <a:path w="205104" h="859789">
                  <a:moveTo>
                    <a:pt x="0" y="34290"/>
                  </a:moveTo>
                  <a:lnTo>
                    <a:pt x="2667" y="20895"/>
                  </a:lnTo>
                  <a:lnTo>
                    <a:pt x="9905" y="10001"/>
                  </a:lnTo>
                  <a:lnTo>
                    <a:pt x="20574" y="2678"/>
                  </a:lnTo>
                  <a:lnTo>
                    <a:pt x="33528" y="0"/>
                  </a:lnTo>
                  <a:lnTo>
                    <a:pt x="170688" y="0"/>
                  </a:lnTo>
                  <a:lnTo>
                    <a:pt x="183761" y="2678"/>
                  </a:lnTo>
                  <a:lnTo>
                    <a:pt x="194691" y="10001"/>
                  </a:lnTo>
                  <a:lnTo>
                    <a:pt x="202191" y="20895"/>
                  </a:lnTo>
                  <a:lnTo>
                    <a:pt x="204978" y="34290"/>
                  </a:lnTo>
                  <a:lnTo>
                    <a:pt x="204978" y="825246"/>
                  </a:lnTo>
                  <a:lnTo>
                    <a:pt x="202191" y="838640"/>
                  </a:lnTo>
                  <a:lnTo>
                    <a:pt x="194691" y="849534"/>
                  </a:lnTo>
                  <a:lnTo>
                    <a:pt x="183761" y="856857"/>
                  </a:lnTo>
                  <a:lnTo>
                    <a:pt x="170688" y="859536"/>
                  </a:lnTo>
                  <a:lnTo>
                    <a:pt x="33528" y="859536"/>
                  </a:lnTo>
                  <a:lnTo>
                    <a:pt x="20574" y="856857"/>
                  </a:lnTo>
                  <a:lnTo>
                    <a:pt x="9905" y="849534"/>
                  </a:lnTo>
                  <a:lnTo>
                    <a:pt x="2666" y="838640"/>
                  </a:lnTo>
                  <a:lnTo>
                    <a:pt x="0" y="825246"/>
                  </a:lnTo>
                  <a:lnTo>
                    <a:pt x="0" y="34290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79669" y="2173223"/>
              <a:ext cx="1652270" cy="258445"/>
            </a:xfrm>
            <a:custGeom>
              <a:avLst/>
              <a:gdLst/>
              <a:ahLst/>
              <a:cxnLst/>
              <a:rect l="l" t="t" r="r" b="b"/>
              <a:pathLst>
                <a:path w="1652270" h="258444">
                  <a:moveTo>
                    <a:pt x="0" y="43433"/>
                  </a:moveTo>
                  <a:lnTo>
                    <a:pt x="3464" y="26360"/>
                  </a:lnTo>
                  <a:lnTo>
                    <a:pt x="12858" y="12572"/>
                  </a:lnTo>
                  <a:lnTo>
                    <a:pt x="26681" y="3357"/>
                  </a:lnTo>
                  <a:lnTo>
                    <a:pt x="43434" y="0"/>
                  </a:lnTo>
                  <a:lnTo>
                    <a:pt x="1609344" y="0"/>
                  </a:lnTo>
                  <a:lnTo>
                    <a:pt x="1625977" y="3357"/>
                  </a:lnTo>
                  <a:lnTo>
                    <a:pt x="1639538" y="12572"/>
                  </a:lnTo>
                  <a:lnTo>
                    <a:pt x="1648670" y="26360"/>
                  </a:lnTo>
                  <a:lnTo>
                    <a:pt x="1652016" y="43433"/>
                  </a:lnTo>
                  <a:lnTo>
                    <a:pt x="1652016" y="215645"/>
                  </a:lnTo>
                  <a:lnTo>
                    <a:pt x="1648670" y="232279"/>
                  </a:lnTo>
                  <a:lnTo>
                    <a:pt x="1639538" y="245840"/>
                  </a:lnTo>
                  <a:lnTo>
                    <a:pt x="1625977" y="254972"/>
                  </a:lnTo>
                  <a:lnTo>
                    <a:pt x="1609344" y="258317"/>
                  </a:lnTo>
                  <a:lnTo>
                    <a:pt x="43434" y="258317"/>
                  </a:lnTo>
                  <a:lnTo>
                    <a:pt x="26681" y="254972"/>
                  </a:lnTo>
                  <a:lnTo>
                    <a:pt x="12858" y="245840"/>
                  </a:lnTo>
                  <a:lnTo>
                    <a:pt x="3464" y="232279"/>
                  </a:lnTo>
                  <a:lnTo>
                    <a:pt x="0" y="215645"/>
                  </a:lnTo>
                  <a:lnTo>
                    <a:pt x="0" y="43433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7954" y="4627117"/>
            <a:ext cx="6690995" cy="195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Frequency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65150" indent="-184785">
              <a:lnSpc>
                <a:spcPct val="100000"/>
              </a:lnSpc>
              <a:buAutoNum type="arabicPeriod" startAt="9"/>
              <a:tabLst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9"/>
            </a:pPr>
            <a:endParaRPr sz="1100">
              <a:latin typeface="Calibri"/>
              <a:cs typeface="Calibri"/>
            </a:endParaRPr>
          </a:p>
          <a:p>
            <a:pPr marL="565150" marR="5080" indent="-245745">
              <a:lnSpc>
                <a:spcPct val="100000"/>
              </a:lnSpc>
              <a:buAutoNum type="arabicPeriod" startAt="9"/>
              <a:tabLst>
                <a:tab pos="56515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frequency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Notes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but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parent.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 startAt="9"/>
            </a:pPr>
            <a:endParaRPr sz="1100">
              <a:latin typeface="Calibri"/>
              <a:cs typeface="Calibri"/>
            </a:endParaRPr>
          </a:p>
          <a:p>
            <a:pPr marL="565150" indent="-246379">
              <a:lnSpc>
                <a:spcPct val="100000"/>
              </a:lnSpc>
              <a:buAutoNum type="arabicPeriod" startAt="9"/>
              <a:tabLst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OK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319405" marR="220345" indent="-30734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radio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circles)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zoom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543811"/>
            <a:ext cx="5429249" cy="15986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Finish</a:t>
            </a:r>
            <a:r>
              <a:rPr dirty="0" sz="2150" spc="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Accommodation</a:t>
            </a:r>
            <a:r>
              <a:rPr dirty="0" sz="2150" spc="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Calibri"/>
              <a:cs typeface="Calibri"/>
            </a:endParaRPr>
          </a:p>
          <a:p>
            <a:pPr marL="641985" indent="-256540">
              <a:lnSpc>
                <a:spcPct val="100000"/>
              </a:lnSpc>
              <a:buClr>
                <a:srgbClr val="266E8B"/>
              </a:buClr>
              <a:buSzPct val="93548"/>
              <a:buAutoNum type="arabicPeriod" startAt="12"/>
              <a:tabLst>
                <a:tab pos="642620" algn="l"/>
              </a:tabLst>
            </a:pPr>
            <a:r>
              <a:rPr dirty="0" sz="1550">
                <a:latin typeface="Calibri"/>
                <a:cs typeface="Calibri"/>
              </a:rPr>
              <a:t>Edit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necessary</a:t>
            </a:r>
            <a:endParaRPr sz="1550">
              <a:latin typeface="Calibri"/>
              <a:cs typeface="Calibri"/>
            </a:endParaRPr>
          </a:p>
          <a:p>
            <a:pPr lvl="1" marL="924560" indent="-172085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AutoNum type="alphaLcPeriod"/>
              <a:tabLst>
                <a:tab pos="925194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display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calendar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choose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new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date</a:t>
            </a:r>
            <a:endParaRPr sz="1350">
              <a:latin typeface="Calibri"/>
              <a:cs typeface="Calibri"/>
            </a:endParaRPr>
          </a:p>
          <a:p>
            <a:pPr marL="640715" marR="803910" indent="-254635">
              <a:lnSpc>
                <a:spcPts val="1710"/>
              </a:lnSpc>
              <a:spcBef>
                <a:spcPts val="520"/>
              </a:spcBef>
              <a:buClr>
                <a:srgbClr val="266E8B"/>
              </a:buClr>
              <a:buSzPct val="93548"/>
              <a:buAutoNum type="arabicPeriod" startAt="12"/>
              <a:tabLst>
                <a:tab pos="64262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"Other"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accommodation,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accommodation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details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box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079288" y="2083860"/>
            <a:ext cx="4359910" cy="744220"/>
            <a:chOff x="2079288" y="2083860"/>
            <a:chExt cx="4359910" cy="744220"/>
          </a:xfrm>
        </p:grpSpPr>
        <p:sp>
          <p:nvSpPr>
            <p:cNvPr id="5" name="object 5" descr=""/>
            <p:cNvSpPr/>
            <p:nvPr/>
          </p:nvSpPr>
          <p:spPr>
            <a:xfrm>
              <a:off x="5290566" y="2090927"/>
              <a:ext cx="1141730" cy="586105"/>
            </a:xfrm>
            <a:custGeom>
              <a:avLst/>
              <a:gdLst/>
              <a:ahLst/>
              <a:cxnLst/>
              <a:rect l="l" t="t" r="r" b="b"/>
              <a:pathLst>
                <a:path w="1141729" h="586105">
                  <a:moveTo>
                    <a:pt x="0" y="97535"/>
                  </a:moveTo>
                  <a:lnTo>
                    <a:pt x="7631" y="59793"/>
                  </a:lnTo>
                  <a:lnTo>
                    <a:pt x="28479" y="28765"/>
                  </a:lnTo>
                  <a:lnTo>
                    <a:pt x="59471" y="7739"/>
                  </a:lnTo>
                  <a:lnTo>
                    <a:pt x="97536" y="0"/>
                  </a:lnTo>
                  <a:lnTo>
                    <a:pt x="1043940" y="0"/>
                  </a:lnTo>
                  <a:lnTo>
                    <a:pt x="1082004" y="7739"/>
                  </a:lnTo>
                  <a:lnTo>
                    <a:pt x="1112996" y="28765"/>
                  </a:lnTo>
                  <a:lnTo>
                    <a:pt x="1133844" y="59793"/>
                  </a:lnTo>
                  <a:lnTo>
                    <a:pt x="1141476" y="97535"/>
                  </a:lnTo>
                  <a:lnTo>
                    <a:pt x="1141476" y="488441"/>
                  </a:lnTo>
                  <a:lnTo>
                    <a:pt x="1133844" y="526184"/>
                  </a:lnTo>
                  <a:lnTo>
                    <a:pt x="1112996" y="557212"/>
                  </a:lnTo>
                  <a:lnTo>
                    <a:pt x="1082004" y="578238"/>
                  </a:lnTo>
                  <a:lnTo>
                    <a:pt x="1043940" y="585977"/>
                  </a:lnTo>
                  <a:lnTo>
                    <a:pt x="97536" y="585977"/>
                  </a:lnTo>
                  <a:lnTo>
                    <a:pt x="59471" y="578238"/>
                  </a:lnTo>
                  <a:lnTo>
                    <a:pt x="28479" y="557212"/>
                  </a:lnTo>
                  <a:lnTo>
                    <a:pt x="7631" y="526184"/>
                  </a:lnTo>
                  <a:lnTo>
                    <a:pt x="0" y="488441"/>
                  </a:lnTo>
                  <a:lnTo>
                    <a:pt x="0" y="97535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86355" y="2611373"/>
              <a:ext cx="1141730" cy="209550"/>
            </a:xfrm>
            <a:custGeom>
              <a:avLst/>
              <a:gdLst/>
              <a:ahLst/>
              <a:cxnLst/>
              <a:rect l="l" t="t" r="r" b="b"/>
              <a:pathLst>
                <a:path w="1141730" h="209550">
                  <a:moveTo>
                    <a:pt x="0" y="35051"/>
                  </a:moveTo>
                  <a:lnTo>
                    <a:pt x="2690" y="21216"/>
                  </a:lnTo>
                  <a:lnTo>
                    <a:pt x="10096" y="10096"/>
                  </a:lnTo>
                  <a:lnTo>
                    <a:pt x="21216" y="2690"/>
                  </a:lnTo>
                  <a:lnTo>
                    <a:pt x="35052" y="0"/>
                  </a:lnTo>
                  <a:lnTo>
                    <a:pt x="1106424" y="0"/>
                  </a:lnTo>
                  <a:lnTo>
                    <a:pt x="1120259" y="2690"/>
                  </a:lnTo>
                  <a:lnTo>
                    <a:pt x="1131379" y="10096"/>
                  </a:lnTo>
                  <a:lnTo>
                    <a:pt x="1138785" y="21216"/>
                  </a:lnTo>
                  <a:lnTo>
                    <a:pt x="1141476" y="35051"/>
                  </a:lnTo>
                  <a:lnTo>
                    <a:pt x="1141476" y="175259"/>
                  </a:lnTo>
                  <a:lnTo>
                    <a:pt x="1138785" y="188654"/>
                  </a:lnTo>
                  <a:lnTo>
                    <a:pt x="1131379" y="199548"/>
                  </a:lnTo>
                  <a:lnTo>
                    <a:pt x="1120259" y="206871"/>
                  </a:lnTo>
                  <a:lnTo>
                    <a:pt x="1106424" y="209549"/>
                  </a:lnTo>
                  <a:lnTo>
                    <a:pt x="35052" y="209549"/>
                  </a:lnTo>
                  <a:lnTo>
                    <a:pt x="21216" y="206871"/>
                  </a:lnTo>
                  <a:lnTo>
                    <a:pt x="10096" y="199548"/>
                  </a:lnTo>
                  <a:lnTo>
                    <a:pt x="2690" y="188654"/>
                  </a:lnTo>
                  <a:lnTo>
                    <a:pt x="0" y="175259"/>
                  </a:lnTo>
                  <a:lnTo>
                    <a:pt x="0" y="35051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20522" y="4627117"/>
            <a:ext cx="6685915" cy="205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Accommodation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form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02920" indent="-245745">
              <a:lnSpc>
                <a:spcPct val="100000"/>
              </a:lnSpc>
              <a:buAutoNum type="arabicPeriod" startAt="12"/>
              <a:tabLst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edited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needed</a:t>
            </a:r>
            <a:endParaRPr sz="1150">
              <a:latin typeface="Calibri"/>
              <a:cs typeface="Calibri"/>
            </a:endParaRPr>
          </a:p>
          <a:p>
            <a:pPr lvl="1" marL="9334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calendar</a:t>
            </a:r>
            <a:endParaRPr sz="1150">
              <a:latin typeface="Calibri"/>
              <a:cs typeface="Calibri"/>
            </a:endParaRPr>
          </a:p>
          <a:p>
            <a:pPr lvl="1" marL="9334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lvl="1" marL="933450" indent="-1847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933450" algn="l"/>
                <a:tab pos="93408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range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(between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Date)</a:t>
            </a:r>
            <a:endParaRPr sz="1150">
              <a:latin typeface="Calibri"/>
              <a:cs typeface="Calibri"/>
            </a:endParaRPr>
          </a:p>
          <a:p>
            <a:pPr marL="502920" marR="60960" indent="-245745">
              <a:lnSpc>
                <a:spcPct val="100000"/>
              </a:lnSpc>
              <a:spcBef>
                <a:spcPts val="630"/>
              </a:spcBef>
              <a:buAutoNum type="arabicPeriod" startAt="12"/>
              <a:tabLst>
                <a:tab pos="50419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 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 </a:t>
            </a:r>
            <a:r>
              <a:rPr dirty="0" sz="1150" spc="-10">
                <a:latin typeface="Calibri"/>
                <a:cs typeface="Calibri"/>
              </a:rPr>
              <a:t>accommodation,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 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box. 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required.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769" y="1728977"/>
            <a:ext cx="5429250" cy="15986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Save</a:t>
            </a:r>
            <a:r>
              <a:rPr dirty="0" sz="215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Delete</a:t>
            </a:r>
            <a:r>
              <a:rPr dirty="0" sz="215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Accommodations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Calibri"/>
              <a:cs typeface="Calibri"/>
            </a:endParaRPr>
          </a:p>
          <a:p>
            <a:pPr marL="698500" indent="-313055">
              <a:lnSpc>
                <a:spcPct val="100000"/>
              </a:lnSpc>
              <a:buClr>
                <a:srgbClr val="266E8B"/>
              </a:buClr>
              <a:buAutoNum type="arabicPeriod" startAt="14"/>
              <a:tabLst>
                <a:tab pos="699135" algn="l"/>
              </a:tabLst>
            </a:pP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details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Save</a:t>
            </a:r>
            <a:endParaRPr sz="1550">
              <a:latin typeface="Calibri"/>
              <a:cs typeface="Calibri"/>
            </a:endParaRPr>
          </a:p>
          <a:p>
            <a:pPr marL="698500" indent="-313055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AutoNum type="arabicPeriod" startAt="14"/>
              <a:tabLst>
                <a:tab pos="699135" algn="l"/>
              </a:tabLst>
            </a:pPr>
            <a:r>
              <a:rPr dirty="0" sz="1550">
                <a:latin typeface="Calibri"/>
                <a:cs typeface="Calibri"/>
              </a:rPr>
              <a:t>Accommodations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icon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437376" y="2422398"/>
            <a:ext cx="135890" cy="361950"/>
          </a:xfrm>
          <a:custGeom>
            <a:avLst/>
            <a:gdLst/>
            <a:ahLst/>
            <a:cxnLst/>
            <a:rect l="l" t="t" r="r" b="b"/>
            <a:pathLst>
              <a:path w="135890" h="361950">
                <a:moveTo>
                  <a:pt x="0" y="22859"/>
                </a:moveTo>
                <a:lnTo>
                  <a:pt x="1750" y="13823"/>
                </a:lnTo>
                <a:lnTo>
                  <a:pt x="6572" y="6572"/>
                </a:lnTo>
                <a:lnTo>
                  <a:pt x="13823" y="1750"/>
                </a:lnTo>
                <a:lnTo>
                  <a:pt x="22860" y="0"/>
                </a:lnTo>
                <a:lnTo>
                  <a:pt x="112776" y="0"/>
                </a:lnTo>
                <a:lnTo>
                  <a:pt x="121812" y="1750"/>
                </a:lnTo>
                <a:lnTo>
                  <a:pt x="129063" y="6572"/>
                </a:lnTo>
                <a:lnTo>
                  <a:pt x="133885" y="13823"/>
                </a:lnTo>
                <a:lnTo>
                  <a:pt x="135636" y="22859"/>
                </a:lnTo>
                <a:lnTo>
                  <a:pt x="135636" y="339851"/>
                </a:lnTo>
                <a:lnTo>
                  <a:pt x="133885" y="348448"/>
                </a:lnTo>
                <a:lnTo>
                  <a:pt x="129063" y="355472"/>
                </a:lnTo>
                <a:lnTo>
                  <a:pt x="121812" y="360211"/>
                </a:lnTo>
                <a:lnTo>
                  <a:pt x="112776" y="361949"/>
                </a:lnTo>
                <a:lnTo>
                  <a:pt x="22860" y="361949"/>
                </a:lnTo>
                <a:lnTo>
                  <a:pt x="13823" y="360211"/>
                </a:lnTo>
                <a:lnTo>
                  <a:pt x="6572" y="355472"/>
                </a:lnTo>
                <a:lnTo>
                  <a:pt x="1750" y="348448"/>
                </a:lnTo>
                <a:lnTo>
                  <a:pt x="0" y="339851"/>
                </a:lnTo>
                <a:lnTo>
                  <a:pt x="0" y="22859"/>
                </a:lnTo>
                <a:close/>
              </a:path>
            </a:pathLst>
          </a:custGeom>
          <a:ln w="14135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7651" y="4627117"/>
            <a:ext cx="6722745" cy="143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Save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/ Delete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Accommodations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02920" indent="-245745">
              <a:lnSpc>
                <a:spcPct val="100000"/>
              </a:lnSpc>
              <a:buAutoNum type="arabicPeriod" startAt="14"/>
              <a:tabLst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Save</a:t>
            </a:r>
            <a:r>
              <a:rPr dirty="0" sz="1150" spc="-1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 lvl="1" marL="982344" marR="139065" indent="-245745">
              <a:lnSpc>
                <a:spcPct val="100000"/>
              </a:lnSpc>
              <a:buAutoNum type="alphaLcPeriod"/>
              <a:tabLst>
                <a:tab pos="982344" algn="l"/>
                <a:tab pos="98298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accommodations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saved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 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details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locked.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AutoNum type="alphaLcPeriod"/>
            </a:pPr>
            <a:endParaRPr sz="1100">
              <a:latin typeface="Calibri"/>
              <a:cs typeface="Calibri"/>
            </a:endParaRPr>
          </a:p>
          <a:p>
            <a:pPr marL="502920" marR="5080" indent="-245745">
              <a:lnSpc>
                <a:spcPct val="100000"/>
              </a:lnSpc>
              <a:buAutoNum type="arabicPeriod" startAt="14"/>
              <a:tabLst>
                <a:tab pos="503555" algn="l"/>
              </a:tabLst>
            </a:pPr>
            <a:r>
              <a:rPr dirty="0" sz="1150" spc="-10">
                <a:latin typeface="Calibri"/>
                <a:cs typeface="Calibri"/>
              </a:rPr>
              <a:t>Accommodations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 trash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can).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will </a:t>
            </a:r>
            <a:r>
              <a:rPr dirty="0" sz="1150">
                <a:latin typeface="Calibri"/>
                <a:cs typeface="Calibri"/>
              </a:rPr>
              <a:t>open.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delete.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664970"/>
            <a:ext cx="5429249" cy="13853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Screen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only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SSD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Search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Custom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Goals</a:t>
            </a:r>
            <a:endParaRPr sz="1550">
              <a:latin typeface="Calibri"/>
              <a:cs typeface="Calibri"/>
            </a:endParaRPr>
          </a:p>
          <a:p>
            <a:pPr lvl="1" marL="934085" indent="-255270">
              <a:lnSpc>
                <a:spcPct val="100000"/>
              </a:lnSpc>
              <a:spcBef>
                <a:spcPts val="885"/>
              </a:spcBef>
              <a:buClr>
                <a:srgbClr val="2D74B6"/>
              </a:buClr>
              <a:buAutoNum type="arabicPeriod"/>
              <a:tabLst>
                <a:tab pos="934719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+</a:t>
            </a:r>
            <a:r>
              <a:rPr dirty="0" sz="1350" spc="3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Custom</a:t>
            </a:r>
            <a:r>
              <a:rPr dirty="0" sz="1350" spc="35" b="1">
                <a:latin typeface="Calibri"/>
                <a:cs typeface="Calibri"/>
              </a:rPr>
              <a:t> </a:t>
            </a:r>
            <a:r>
              <a:rPr dirty="0" sz="1350" spc="-20" b="1">
                <a:latin typeface="Calibri"/>
                <a:cs typeface="Calibri"/>
              </a:rPr>
              <a:t>Goal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17651" y="4627117"/>
            <a:ext cx="4884420" cy="1254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Goals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 marL="12700" marR="5080" indent="-635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(a 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form).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Search.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Custom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257810">
              <a:lnSpc>
                <a:spcPct val="100000"/>
              </a:lnSpc>
              <a:spcBef>
                <a:spcPts val="5"/>
              </a:spcBef>
              <a:tabLst>
                <a:tab pos="503555" algn="l"/>
              </a:tabLst>
            </a:pPr>
            <a:r>
              <a:rPr dirty="0" sz="1150" spc="-25">
                <a:latin typeface="Calibri"/>
                <a:cs typeface="Calibri"/>
              </a:rPr>
              <a:t>1.</a:t>
            </a:r>
            <a:r>
              <a:rPr dirty="0" sz="1150">
                <a:latin typeface="Calibri"/>
                <a:cs typeface="Calibri"/>
              </a:rPr>
              <a:t>	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+Custom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Goal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88313" y="1032973"/>
            <a:ext cx="5815330" cy="3263265"/>
            <a:chOff x="988313" y="1032973"/>
            <a:chExt cx="5815330" cy="3263265"/>
          </a:xfrm>
        </p:grpSpPr>
        <p:sp>
          <p:nvSpPr>
            <p:cNvPr id="3" name="object 3" descr=""/>
            <p:cNvSpPr/>
            <p:nvPr/>
          </p:nvSpPr>
          <p:spPr>
            <a:xfrm>
              <a:off x="998219" y="1042416"/>
              <a:ext cx="5800725" cy="3244215"/>
            </a:xfrm>
            <a:custGeom>
              <a:avLst/>
              <a:gdLst/>
              <a:ahLst/>
              <a:cxnLst/>
              <a:rect l="l" t="t" r="r" b="b"/>
              <a:pathLst>
                <a:path w="5800725" h="3244215">
                  <a:moveTo>
                    <a:pt x="0" y="0"/>
                  </a:moveTo>
                  <a:lnTo>
                    <a:pt x="5800344" y="0"/>
                  </a:lnTo>
                </a:path>
                <a:path w="5800725" h="3244215">
                  <a:moveTo>
                    <a:pt x="0" y="0"/>
                  </a:moveTo>
                  <a:lnTo>
                    <a:pt x="0" y="3243834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3992" y="1035558"/>
              <a:ext cx="0" cy="3251200"/>
            </a:xfrm>
            <a:custGeom>
              <a:avLst/>
              <a:gdLst/>
              <a:ahLst/>
              <a:cxnLst/>
              <a:rect l="l" t="t" r="r" b="b"/>
              <a:pathLst>
                <a:path w="0" h="3251200">
                  <a:moveTo>
                    <a:pt x="0" y="0"/>
                  </a:moveTo>
                  <a:lnTo>
                    <a:pt x="0" y="3250692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88313" y="4286250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516" y="1099492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1060" y="974597"/>
            <a:ext cx="6043930" cy="340042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6050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5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Notice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Calibri"/>
              <a:cs typeface="Calibri"/>
            </a:endParaRPr>
          </a:p>
          <a:p>
            <a:pPr marL="500380" marR="619125" indent="-113664">
              <a:lnSpc>
                <a:spcPts val="1710"/>
              </a:lnSpc>
              <a:buClr>
                <a:srgbClr val="266E8B"/>
              </a:buClr>
              <a:buFont typeface="Arial"/>
              <a:buChar char="•"/>
              <a:tabLst>
                <a:tab pos="501015" algn="l"/>
              </a:tabLst>
            </a:pPr>
            <a:r>
              <a:rPr dirty="0" sz="1550" spc="-2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view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Notice</a:t>
            </a:r>
            <a:r>
              <a:rPr dirty="0" sz="1550" spc="5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of</a:t>
            </a:r>
            <a:r>
              <a:rPr dirty="0" sz="1550" spc="5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Meeting</a:t>
            </a:r>
            <a:r>
              <a:rPr dirty="0" sz="1550" spc="40" b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panel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list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42516" y="1715261"/>
            <a:ext cx="4078604" cy="1244600"/>
            <a:chOff x="1842516" y="1715261"/>
            <a:chExt cx="4078604" cy="12446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2516" y="1715261"/>
              <a:ext cx="4078224" cy="124434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863852" y="1940051"/>
              <a:ext cx="548640" cy="100330"/>
            </a:xfrm>
            <a:custGeom>
              <a:avLst/>
              <a:gdLst/>
              <a:ahLst/>
              <a:cxnLst/>
              <a:rect l="l" t="t" r="r" b="b"/>
              <a:pathLst>
                <a:path w="548639" h="100330">
                  <a:moveTo>
                    <a:pt x="0" y="16764"/>
                  </a:moveTo>
                  <a:lnTo>
                    <a:pt x="0" y="7620"/>
                  </a:lnTo>
                  <a:lnTo>
                    <a:pt x="7620" y="0"/>
                  </a:lnTo>
                  <a:lnTo>
                    <a:pt x="16764" y="0"/>
                  </a:lnTo>
                  <a:lnTo>
                    <a:pt x="532638" y="0"/>
                  </a:lnTo>
                  <a:lnTo>
                    <a:pt x="541782" y="0"/>
                  </a:lnTo>
                  <a:lnTo>
                    <a:pt x="548640" y="7620"/>
                  </a:lnTo>
                  <a:lnTo>
                    <a:pt x="548640" y="16764"/>
                  </a:lnTo>
                  <a:lnTo>
                    <a:pt x="548640" y="83820"/>
                  </a:lnTo>
                  <a:lnTo>
                    <a:pt x="548640" y="92964"/>
                  </a:lnTo>
                  <a:lnTo>
                    <a:pt x="541782" y="99822"/>
                  </a:lnTo>
                  <a:lnTo>
                    <a:pt x="532638" y="99822"/>
                  </a:lnTo>
                  <a:lnTo>
                    <a:pt x="16764" y="99822"/>
                  </a:lnTo>
                  <a:lnTo>
                    <a:pt x="7620" y="99822"/>
                  </a:lnTo>
                  <a:lnTo>
                    <a:pt x="0" y="92964"/>
                  </a:lnTo>
                  <a:lnTo>
                    <a:pt x="0" y="83820"/>
                  </a:lnTo>
                  <a:lnTo>
                    <a:pt x="0" y="16764"/>
                  </a:lnTo>
                  <a:close/>
                </a:path>
              </a:pathLst>
            </a:custGeom>
            <a:ln w="1416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76650" y="2346197"/>
              <a:ext cx="548640" cy="100330"/>
            </a:xfrm>
            <a:custGeom>
              <a:avLst/>
              <a:gdLst/>
              <a:ahLst/>
              <a:cxnLst/>
              <a:rect l="l" t="t" r="r" b="b"/>
              <a:pathLst>
                <a:path w="548639" h="100330">
                  <a:moveTo>
                    <a:pt x="0" y="16764"/>
                  </a:moveTo>
                  <a:lnTo>
                    <a:pt x="0" y="7620"/>
                  </a:lnTo>
                  <a:lnTo>
                    <a:pt x="6858" y="0"/>
                  </a:lnTo>
                  <a:lnTo>
                    <a:pt x="16002" y="0"/>
                  </a:lnTo>
                  <a:lnTo>
                    <a:pt x="531876" y="0"/>
                  </a:lnTo>
                  <a:lnTo>
                    <a:pt x="541020" y="0"/>
                  </a:lnTo>
                  <a:lnTo>
                    <a:pt x="548640" y="7620"/>
                  </a:lnTo>
                  <a:lnTo>
                    <a:pt x="548640" y="16764"/>
                  </a:lnTo>
                  <a:lnTo>
                    <a:pt x="548640" y="83058"/>
                  </a:lnTo>
                  <a:lnTo>
                    <a:pt x="548640" y="92202"/>
                  </a:lnTo>
                  <a:lnTo>
                    <a:pt x="541020" y="99822"/>
                  </a:lnTo>
                  <a:lnTo>
                    <a:pt x="531876" y="99822"/>
                  </a:lnTo>
                  <a:lnTo>
                    <a:pt x="16002" y="99822"/>
                  </a:lnTo>
                  <a:lnTo>
                    <a:pt x="6858" y="99822"/>
                  </a:lnTo>
                  <a:lnTo>
                    <a:pt x="0" y="92202"/>
                  </a:lnTo>
                  <a:lnTo>
                    <a:pt x="0" y="83058"/>
                  </a:lnTo>
                  <a:lnTo>
                    <a:pt x="0" y="16764"/>
                  </a:lnTo>
                  <a:close/>
                </a:path>
              </a:pathLst>
            </a:custGeom>
            <a:ln w="1416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17651" y="4627117"/>
            <a:ext cx="6661784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Notifice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(Notice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left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35">
                <a:latin typeface="Calibri"/>
                <a:cs typeface="Calibri"/>
              </a:rPr>
              <a:t>or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Overview.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Goals</a:t>
            </a:r>
            <a:r>
              <a:rPr dirty="0" spc="20"/>
              <a:t> </a:t>
            </a:r>
            <a:r>
              <a:rPr dirty="0"/>
              <a:t>–</a:t>
            </a:r>
            <a:r>
              <a:rPr dirty="0" spc="20"/>
              <a:t> </a:t>
            </a:r>
            <a:r>
              <a:rPr dirty="0"/>
              <a:t>Choose</a:t>
            </a:r>
            <a:r>
              <a:rPr dirty="0" spc="15"/>
              <a:t> </a:t>
            </a:r>
            <a:r>
              <a:rPr dirty="0"/>
              <a:t>Domain/Area</a:t>
            </a:r>
            <a:r>
              <a:rPr dirty="0" spc="20"/>
              <a:t> </a:t>
            </a:r>
            <a:r>
              <a:rPr dirty="0"/>
              <a:t>of</a:t>
            </a:r>
            <a:r>
              <a:rPr dirty="0" spc="20"/>
              <a:t> </a:t>
            </a:r>
            <a:r>
              <a:rPr dirty="0" spc="-10"/>
              <a:t>Concern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94891" y="3234026"/>
            <a:ext cx="2230120" cy="86677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0"/>
              </a:spcBef>
              <a:buClr>
                <a:srgbClr val="365F92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Domain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0"/>
              </a:spcBef>
              <a:buClr>
                <a:srgbClr val="365F92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Concern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45"/>
              </a:spcBef>
              <a:buClr>
                <a:srgbClr val="365F92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unique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name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06354" y="3273035"/>
            <a:ext cx="122364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365F92"/>
                </a:solidFill>
                <a:latin typeface="Calibri"/>
                <a:cs typeface="Calibri"/>
              </a:rPr>
              <a:t>5.</a:t>
            </a:r>
            <a:r>
              <a:rPr dirty="0" sz="1550" spc="480">
                <a:solidFill>
                  <a:srgbClr val="365F92"/>
                </a:solidFill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767" y="1692402"/>
              <a:ext cx="5429250" cy="143027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7651" y="4627117"/>
            <a:ext cx="6678930" cy="1924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Entering a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Goal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686435" indent="-185420">
              <a:lnSpc>
                <a:spcPct val="100000"/>
              </a:lnSpc>
              <a:buAutoNum type="arabicPeriod" startAt="2"/>
              <a:tabLst>
                <a:tab pos="68707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Domain</a:t>
            </a:r>
            <a:endParaRPr sz="1150">
              <a:latin typeface="Calibri"/>
              <a:cs typeface="Calibri"/>
            </a:endParaRPr>
          </a:p>
          <a:p>
            <a:pPr marL="685800" indent="-183515">
              <a:lnSpc>
                <a:spcPct val="100000"/>
              </a:lnSpc>
              <a:spcBef>
                <a:spcPts val="640"/>
              </a:spcBef>
              <a:buAutoNum type="arabicPeriod" startAt="2"/>
              <a:tabLst>
                <a:tab pos="68643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Area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Concern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(AOC)</a:t>
            </a:r>
            <a:endParaRPr sz="1150">
              <a:latin typeface="Calibri"/>
              <a:cs typeface="Calibri"/>
            </a:endParaRPr>
          </a:p>
          <a:p>
            <a:pPr marL="685800" indent="-18351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68643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unique/meaningful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Goal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Name</a:t>
            </a:r>
            <a:endParaRPr sz="1150">
              <a:latin typeface="Calibri"/>
              <a:cs typeface="Calibri"/>
            </a:endParaRPr>
          </a:p>
          <a:p>
            <a:pPr lvl="1" marL="993140" marR="5080" indent="-120014">
              <a:lnSpc>
                <a:spcPct val="100000"/>
              </a:lnSpc>
              <a:buFont typeface="Arial"/>
              <a:buChar char="•"/>
              <a:tabLst>
                <a:tab pos="993775" algn="l"/>
              </a:tabLst>
            </a:pPr>
            <a:r>
              <a:rPr dirty="0" sz="1150">
                <a:latin typeface="Calibri"/>
                <a:cs typeface="Calibri"/>
              </a:rPr>
              <a:t>Every 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unique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meaningful.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also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throughout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program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meaningful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help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reports.</a:t>
            </a:r>
            <a:endParaRPr sz="1150">
              <a:latin typeface="Calibri"/>
              <a:cs typeface="Calibri"/>
            </a:endParaRPr>
          </a:p>
          <a:p>
            <a:pPr marL="685165" indent="-182880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685800" algn="l"/>
              </a:tabLst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1350"/>
              </a:spcBef>
              <a:buClr>
                <a:srgbClr val="266E8B"/>
              </a:buClr>
              <a:buAutoNum type="arabicPeriod" startAt="6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list</a:t>
            </a:r>
            <a:endParaRPr sz="15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6"/>
              <a:tabLst>
                <a:tab pos="641350" algn="l"/>
              </a:tabLst>
            </a:pPr>
            <a:r>
              <a:rPr dirty="0" sz="1550" spc="-30">
                <a:latin typeface="Calibri"/>
                <a:cs typeface="Calibri"/>
              </a:rPr>
              <a:t>To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additional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goals,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+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Custom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Goal</a:t>
            </a:r>
            <a:endParaRPr sz="15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6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details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row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769" y="1686305"/>
            <a:ext cx="5429250" cy="14287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5289550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Goals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0" b="1">
                <a:latin typeface="Calibri"/>
                <a:cs typeface="Calibri"/>
              </a:rPr>
              <a:t> Goals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551180" indent="-168910">
              <a:lnSpc>
                <a:spcPct val="100000"/>
              </a:lnSpc>
              <a:buAutoNum type="arabicPeriod" startAt="6"/>
              <a:tabLst>
                <a:tab pos="55181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list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40"/>
              </a:spcBef>
              <a:buAutoNum type="arabicPeriod" startAt="6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+Custom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Goal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repeating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steps</a:t>
            </a:r>
            <a:endParaRPr sz="1150">
              <a:latin typeface="Calibri"/>
              <a:cs typeface="Calibri"/>
            </a:endParaRPr>
          </a:p>
          <a:p>
            <a:pPr marL="567055" indent="-183515">
              <a:lnSpc>
                <a:spcPct val="100000"/>
              </a:lnSpc>
              <a:spcBef>
                <a:spcPts val="630"/>
              </a:spcBef>
              <a:buAutoNum type="arabicPeriod" startAt="6"/>
              <a:tabLst>
                <a:tab pos="56769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ready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row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Goals</a:t>
            </a:r>
            <a:r>
              <a:rPr dirty="0" spc="10"/>
              <a:t> </a:t>
            </a:r>
            <a:r>
              <a:rPr dirty="0"/>
              <a:t>–</a:t>
            </a:r>
            <a:r>
              <a:rPr dirty="0" spc="20"/>
              <a:t> </a:t>
            </a:r>
            <a:r>
              <a:rPr dirty="0"/>
              <a:t>Enter</a:t>
            </a:r>
            <a:r>
              <a:rPr dirty="0" spc="15"/>
              <a:t> </a:t>
            </a:r>
            <a:r>
              <a:rPr dirty="0"/>
              <a:t>Goal</a:t>
            </a:r>
            <a:r>
              <a:rPr dirty="0" spc="25"/>
              <a:t> </a:t>
            </a:r>
            <a:r>
              <a:rPr dirty="0" spc="-10"/>
              <a:t>Details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40027" y="3372094"/>
            <a:ext cx="2483485" cy="76517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66700" marR="5080" indent="-254635">
              <a:lnSpc>
                <a:spcPts val="1720"/>
              </a:lnSpc>
              <a:spcBef>
                <a:spcPts val="305"/>
              </a:spcBef>
              <a:buClr>
                <a:srgbClr val="365F92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Text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large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box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10"/>
              </a:spcBef>
              <a:buClr>
                <a:srgbClr val="365F92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Edit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necessary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549908"/>
            <a:ext cx="5429249" cy="177469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779014" y="2199894"/>
            <a:ext cx="1431290" cy="195580"/>
          </a:xfrm>
          <a:prstGeom prst="rect">
            <a:avLst/>
          </a:prstGeom>
          <a:ln w="14135">
            <a:solidFill>
              <a:srgbClr val="BF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60"/>
              </a:spcBef>
            </a:pPr>
            <a:r>
              <a:rPr dirty="0" sz="800" spc="-10">
                <a:solidFill>
                  <a:srgbClr val="C00000"/>
                </a:solidFill>
                <a:latin typeface="Arial"/>
                <a:cs typeface="Arial"/>
              </a:rPr>
              <a:t>Type</a:t>
            </a:r>
            <a:r>
              <a:rPr dirty="0" sz="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z="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paste</a:t>
            </a:r>
            <a:r>
              <a:rPr dirty="0" sz="8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goal</a:t>
            </a:r>
            <a:r>
              <a:rPr dirty="0" sz="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text</a:t>
            </a:r>
            <a:r>
              <a:rPr dirty="0" sz="8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C00000"/>
                </a:solidFill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63644" y="3332322"/>
            <a:ext cx="2244090" cy="58801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5"/>
              </a:spcBef>
              <a:buClr>
                <a:srgbClr val="365F92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Assign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Responsible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Staff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5"/>
              </a:spcBef>
              <a:buClr>
                <a:srgbClr val="365F92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Measure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66394" y="979932"/>
            <a:ext cx="6033770" cy="3394710"/>
          </a:xfrm>
          <a:custGeom>
            <a:avLst/>
            <a:gdLst/>
            <a:ahLst/>
            <a:cxnLst/>
            <a:rect l="l" t="t" r="r" b="b"/>
            <a:pathLst>
              <a:path w="6033770" h="3394710">
                <a:moveTo>
                  <a:pt x="0" y="0"/>
                </a:moveTo>
                <a:lnTo>
                  <a:pt x="6033515" y="0"/>
                </a:lnTo>
                <a:lnTo>
                  <a:pt x="6033515" y="3394710"/>
                </a:lnTo>
                <a:lnTo>
                  <a:pt x="0" y="3394710"/>
                </a:lnTo>
                <a:lnTo>
                  <a:pt x="0" y="0"/>
                </a:lnTo>
                <a:close/>
              </a:path>
            </a:pathLst>
          </a:custGeom>
          <a:ln w="133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17651" y="4627117"/>
            <a:ext cx="6715759" cy="4686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Enter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Goal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Details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panel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opens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box</a:t>
            </a:r>
            <a:endParaRPr sz="1150">
              <a:latin typeface="Calibri"/>
              <a:cs typeface="Calibri"/>
            </a:endParaRPr>
          </a:p>
          <a:p>
            <a:pPr lvl="1" marL="931544" marR="5080" indent="-182245">
              <a:lnSpc>
                <a:spcPct val="100000"/>
              </a:lnSpc>
              <a:buAutoNum type="alphaLcPeriod"/>
              <a:tabLst>
                <a:tab pos="932180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copy/paste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document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website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Goalbook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sz="1150" i="1">
                <a:latin typeface="Calibri"/>
                <a:cs typeface="Calibri"/>
              </a:rPr>
              <a:t>remember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right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click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in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text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box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paste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plain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text,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especially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copying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from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Goalbook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Edit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necessary</a:t>
            </a:r>
            <a:endParaRPr sz="1150">
              <a:latin typeface="Calibri"/>
              <a:cs typeface="Calibri"/>
            </a:endParaRPr>
          </a:p>
          <a:p>
            <a:pPr lvl="1" marL="931544" indent="-18288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932180" algn="l"/>
              </a:tabLst>
            </a:pP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auto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form</a:t>
            </a:r>
            <a:endParaRPr sz="1150">
              <a:latin typeface="Calibri"/>
              <a:cs typeface="Calibri"/>
            </a:endParaRPr>
          </a:p>
          <a:p>
            <a:pPr lvl="1" marL="931544" marR="74295" indent="-182245">
              <a:lnSpc>
                <a:spcPct val="100000"/>
              </a:lnSpc>
              <a:buAutoNum type="alphaLcPeriod"/>
              <a:tabLst>
                <a:tab pos="932180" algn="l"/>
              </a:tabLst>
            </a:pP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Range (between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Date)</a:t>
            </a:r>
            <a:endParaRPr sz="1150">
              <a:latin typeface="Calibri"/>
              <a:cs typeface="Calibri"/>
            </a:endParaRPr>
          </a:p>
          <a:p>
            <a:pPr lvl="1" marL="931544" marR="62865" indent="-18224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932180" algn="l"/>
              </a:tabLst>
            </a:pP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End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(from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doesn’t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Initiation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goals)</a:t>
            </a:r>
            <a:endParaRPr sz="1150">
              <a:latin typeface="Calibri"/>
              <a:cs typeface="Calibri"/>
            </a:endParaRPr>
          </a:p>
          <a:p>
            <a:pPr lvl="1" marL="930910" indent="-18224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931544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matching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 </a:t>
            </a:r>
            <a:r>
              <a:rPr dirty="0" sz="1150" spc="-10">
                <a:latin typeface="Calibri"/>
                <a:cs typeface="Calibri"/>
              </a:rPr>
              <a:t>automatically update</a:t>
            </a:r>
            <a:endParaRPr sz="1150">
              <a:latin typeface="Calibri"/>
              <a:cs typeface="Calibri"/>
            </a:endParaRPr>
          </a:p>
          <a:p>
            <a:pPr marL="566420" marR="214629" indent="-1822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Assign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Responsible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Staff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person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responsible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progress </a:t>
            </a:r>
            <a:r>
              <a:rPr dirty="0" sz="1150">
                <a:latin typeface="Calibri"/>
                <a:cs typeface="Calibri"/>
              </a:rPr>
              <a:t>report.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assigned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data.</a:t>
            </a:r>
            <a:r>
              <a:rPr dirty="0" sz="1150" spc="-25">
                <a:latin typeface="Calibri"/>
                <a:cs typeface="Calibri"/>
              </a:rPr>
              <a:t> If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easier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assign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  <a:p>
            <a:pPr marL="567055" indent="-18351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6769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Measure</a:t>
            </a:r>
            <a:endParaRPr sz="1150">
              <a:latin typeface="Calibri"/>
              <a:cs typeface="Calibri"/>
            </a:endParaRPr>
          </a:p>
          <a:p>
            <a:pPr lvl="1" marL="938530" indent="-246379">
              <a:lnSpc>
                <a:spcPct val="100000"/>
              </a:lnSpc>
              <a:buAutoNum type="alphaLcPeriod"/>
              <a:tabLst>
                <a:tab pos="938530" algn="l"/>
                <a:tab pos="939165" algn="l"/>
              </a:tabLst>
            </a:pPr>
            <a:r>
              <a:rPr dirty="0" sz="1150">
                <a:latin typeface="Calibri"/>
                <a:cs typeface="Calibri"/>
              </a:rPr>
              <a:t>The measure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consistent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goal.</a:t>
            </a:r>
            <a:endParaRPr sz="1150">
              <a:latin typeface="Calibri"/>
              <a:cs typeface="Calibri"/>
            </a:endParaRPr>
          </a:p>
          <a:p>
            <a:pPr lvl="2" marL="1430020" marR="78740" indent="-2457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43065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measured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measure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Johnny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skill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80%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accuracy.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measure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Curriculum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Measure‐ </a:t>
            </a:r>
            <a:r>
              <a:rPr dirty="0" sz="1150">
                <a:latin typeface="Calibri"/>
                <a:cs typeface="Calibri"/>
              </a:rPr>
              <a:t>Percent,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 Curriculum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Measures‐Occurrence,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Whole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etc.</a:t>
            </a:r>
            <a:endParaRPr sz="1150">
              <a:latin typeface="Calibri"/>
              <a:cs typeface="Calibri"/>
            </a:endParaRPr>
          </a:p>
          <a:p>
            <a:pPr lvl="2" marL="1430020" marR="191770" indent="-2457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43065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measure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type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(percent, occurrence,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whole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etc.)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determines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symbol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score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(%,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x/y,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#,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etc.)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5"/>
              </a:spcBef>
              <a:buClr>
                <a:srgbClr val="365F92"/>
              </a:buClr>
              <a:buAutoNum type="arabicPeriod" startAt="5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Baseline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Target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scores</a:t>
            </a:r>
            <a:endParaRPr sz="15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45"/>
              </a:spcBef>
              <a:buClr>
                <a:srgbClr val="365F92"/>
              </a:buClr>
              <a:buAutoNum type="arabicPeriod" startAt="5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Baseline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Narrative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text</a:t>
            </a:r>
            <a:endParaRPr sz="15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55"/>
              </a:spcBef>
              <a:buClr>
                <a:srgbClr val="365F92"/>
              </a:buClr>
              <a:buAutoNum type="arabicPeriod" startAt="5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choose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Criteria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624" y="1720595"/>
            <a:ext cx="5429250" cy="143941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46376" y="2228850"/>
            <a:ext cx="2011045" cy="195580"/>
          </a:xfrm>
          <a:prstGeom prst="rect">
            <a:avLst/>
          </a:prstGeom>
          <a:ln w="14135">
            <a:solidFill>
              <a:srgbClr val="BF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265"/>
              </a:spcBef>
            </a:pPr>
            <a:r>
              <a:rPr dirty="0" sz="800" spc="-10">
                <a:solidFill>
                  <a:srgbClr val="C00000"/>
                </a:solidFill>
                <a:latin typeface="Arial"/>
                <a:cs typeface="Arial"/>
              </a:rPr>
              <a:t>Type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 or</a:t>
            </a:r>
            <a:r>
              <a:rPr dirty="0" sz="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paste</a:t>
            </a:r>
            <a:r>
              <a:rPr dirty="0" sz="800" spc="-10">
                <a:solidFill>
                  <a:srgbClr val="C00000"/>
                </a:solidFill>
                <a:latin typeface="Arial"/>
                <a:cs typeface="Arial"/>
              </a:rPr>
              <a:t> Baseline Narrative</a:t>
            </a:r>
            <a:r>
              <a:rPr dirty="0" sz="8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C00000"/>
                </a:solidFill>
                <a:latin typeface="Arial"/>
                <a:cs typeface="Arial"/>
              </a:rPr>
              <a:t>text</a:t>
            </a:r>
            <a:r>
              <a:rPr dirty="0" sz="80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C00000"/>
                </a:solidFill>
                <a:latin typeface="Arial"/>
                <a:cs typeface="Arial"/>
              </a:rPr>
              <a:t>here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520695" y="2561082"/>
            <a:ext cx="271780" cy="136525"/>
          </a:xfrm>
          <a:custGeom>
            <a:avLst/>
            <a:gdLst/>
            <a:ahLst/>
            <a:cxnLst/>
            <a:rect l="l" t="t" r="r" b="b"/>
            <a:pathLst>
              <a:path w="271780" h="136525">
                <a:moveTo>
                  <a:pt x="0" y="22859"/>
                </a:moveTo>
                <a:lnTo>
                  <a:pt x="1738" y="14144"/>
                </a:lnTo>
                <a:lnTo>
                  <a:pt x="6477" y="6857"/>
                </a:lnTo>
                <a:lnTo>
                  <a:pt x="13501" y="1857"/>
                </a:lnTo>
                <a:lnTo>
                  <a:pt x="22098" y="0"/>
                </a:lnTo>
                <a:lnTo>
                  <a:pt x="248411" y="0"/>
                </a:lnTo>
                <a:lnTo>
                  <a:pt x="257127" y="1857"/>
                </a:lnTo>
                <a:lnTo>
                  <a:pt x="264414" y="6857"/>
                </a:lnTo>
                <a:lnTo>
                  <a:pt x="269414" y="14144"/>
                </a:lnTo>
                <a:lnTo>
                  <a:pt x="271272" y="22859"/>
                </a:lnTo>
                <a:lnTo>
                  <a:pt x="271272" y="113537"/>
                </a:lnTo>
                <a:lnTo>
                  <a:pt x="269414" y="122253"/>
                </a:lnTo>
                <a:lnTo>
                  <a:pt x="264414" y="129539"/>
                </a:lnTo>
                <a:lnTo>
                  <a:pt x="257127" y="134540"/>
                </a:lnTo>
                <a:lnTo>
                  <a:pt x="248411" y="136397"/>
                </a:lnTo>
                <a:lnTo>
                  <a:pt x="22098" y="136397"/>
                </a:lnTo>
                <a:lnTo>
                  <a:pt x="13501" y="134540"/>
                </a:lnTo>
                <a:lnTo>
                  <a:pt x="6476" y="129539"/>
                </a:lnTo>
                <a:lnTo>
                  <a:pt x="1738" y="122253"/>
                </a:lnTo>
                <a:lnTo>
                  <a:pt x="0" y="113537"/>
                </a:lnTo>
                <a:lnTo>
                  <a:pt x="0" y="22859"/>
                </a:lnTo>
                <a:close/>
              </a:path>
            </a:pathLst>
          </a:custGeom>
          <a:ln w="14135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17651" y="4627117"/>
            <a:ext cx="6621780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Enter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Goal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Details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65150" indent="-186690">
              <a:lnSpc>
                <a:spcPct val="100000"/>
              </a:lnSpc>
              <a:buAutoNum type="arabicPeriod" startAt="5"/>
              <a:tabLst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Baseline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Target </a:t>
            </a:r>
            <a:r>
              <a:rPr dirty="0" sz="1150" spc="-10">
                <a:latin typeface="Calibri"/>
                <a:cs typeface="Calibri"/>
              </a:rPr>
              <a:t>scores</a:t>
            </a:r>
            <a:endParaRPr sz="1150">
              <a:latin typeface="Calibri"/>
              <a:cs typeface="Calibri"/>
            </a:endParaRPr>
          </a:p>
          <a:p>
            <a:pPr lvl="1" marL="1056640" indent="-186690">
              <a:lnSpc>
                <a:spcPct val="100000"/>
              </a:lnSpc>
              <a:buAutoNum type="alphaLcPeriod"/>
              <a:tabLst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zeros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decimals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tenths</a:t>
            </a:r>
            <a:r>
              <a:rPr dirty="0" sz="1150" spc="-10">
                <a:latin typeface="Calibri"/>
                <a:cs typeface="Calibri"/>
              </a:rPr>
              <a:t> place.</a:t>
            </a:r>
            <a:endParaRPr sz="1150">
              <a:latin typeface="Calibri"/>
              <a:cs typeface="Calibri"/>
            </a:endParaRPr>
          </a:p>
          <a:p>
            <a:pPr lvl="1" marL="1056640" marR="5080" indent="-18605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Baseline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Target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scores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3 decimal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 </a:t>
            </a:r>
            <a:r>
              <a:rPr dirty="0" sz="1150" spc="-10">
                <a:latin typeface="Calibri"/>
                <a:cs typeface="Calibri"/>
              </a:rPr>
              <a:t>number prints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AutoNum type="alphaLcPeriod"/>
            </a:pPr>
            <a:endParaRPr sz="1100">
              <a:latin typeface="Calibri"/>
              <a:cs typeface="Calibri"/>
            </a:endParaRPr>
          </a:p>
          <a:p>
            <a:pPr marL="565150" indent="-18669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Baseline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Narrative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pasted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text)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5"/>
            </a:pPr>
            <a:endParaRPr sz="1100">
              <a:latin typeface="Calibri"/>
              <a:cs typeface="Calibri"/>
            </a:endParaRPr>
          </a:p>
          <a:p>
            <a:pPr marL="565150" indent="-186690">
              <a:lnSpc>
                <a:spcPct val="100000"/>
              </a:lnSpc>
              <a:buAutoNum type="arabicPeriod" startAt="5"/>
              <a:tabLst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Evaluation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Criteria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window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Choose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Evaluation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Criteria</a:t>
            </a:r>
            <a:endParaRPr sz="2150">
              <a:latin typeface="Calibri"/>
              <a:cs typeface="Calibri"/>
            </a:endParaRPr>
          </a:p>
          <a:p>
            <a:pPr marL="640715" indent="-170180">
              <a:lnSpc>
                <a:spcPct val="100000"/>
              </a:lnSpc>
              <a:spcBef>
                <a:spcPts val="1840"/>
              </a:spcBef>
              <a:buClr>
                <a:srgbClr val="266E8B"/>
              </a:buClr>
              <a:buAutoNum type="arabicPeriod" startAt="8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least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one</a:t>
            </a:r>
            <a:endParaRPr sz="1550">
              <a:latin typeface="Calibri"/>
              <a:cs typeface="Calibri"/>
            </a:endParaRPr>
          </a:p>
          <a:p>
            <a:pPr lvl="1" marL="868044" marR="4044950" indent="-170815">
              <a:lnSpc>
                <a:spcPts val="1500"/>
              </a:lnSpc>
              <a:spcBef>
                <a:spcPts val="290"/>
              </a:spcBef>
              <a:buClr>
                <a:srgbClr val="266E8B"/>
              </a:buClr>
              <a:buAutoNum type="alphaLcPeriod"/>
              <a:tabLst>
                <a:tab pos="868680" algn="l"/>
              </a:tabLst>
            </a:pPr>
            <a:r>
              <a:rPr dirty="0" sz="1350">
                <a:latin typeface="Calibri"/>
                <a:cs typeface="Calibri"/>
              </a:rPr>
              <a:t>Multiple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be </a:t>
            </a:r>
            <a:r>
              <a:rPr dirty="0" sz="1350" spc="-10">
                <a:latin typeface="Calibri"/>
                <a:cs typeface="Calibri"/>
              </a:rPr>
              <a:t>selected</a:t>
            </a:r>
            <a:endParaRPr sz="1350">
              <a:latin typeface="Calibri"/>
              <a:cs typeface="Calibri"/>
            </a:endParaRPr>
          </a:p>
          <a:p>
            <a:pPr marL="640715" marR="3641090" indent="-169545">
              <a:lnSpc>
                <a:spcPct val="92000"/>
              </a:lnSpc>
              <a:spcBef>
                <a:spcPts val="450"/>
              </a:spcBef>
              <a:buClr>
                <a:srgbClr val="266E8B"/>
              </a:buClr>
              <a:buAutoNum type="arabicPeriod" startAt="8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"Other"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selected, </a:t>
            </a: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specific </a:t>
            </a:r>
            <a:r>
              <a:rPr dirty="0" sz="1550">
                <a:latin typeface="Calibri"/>
                <a:cs typeface="Calibri"/>
              </a:rPr>
              <a:t>criterion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Notes field</a:t>
            </a:r>
            <a:endParaRPr sz="1550">
              <a:latin typeface="Calibri"/>
              <a:cs typeface="Calibri"/>
            </a:endParaRPr>
          </a:p>
          <a:p>
            <a:pPr marL="641985" indent="-256540">
              <a:lnSpc>
                <a:spcPct val="100000"/>
              </a:lnSpc>
              <a:spcBef>
                <a:spcPts val="340"/>
              </a:spcBef>
              <a:buClr>
                <a:srgbClr val="266E8B"/>
              </a:buClr>
              <a:buAutoNum type="arabicPeriod" startAt="8"/>
              <a:tabLst>
                <a:tab pos="64262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OK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477767" y="1578102"/>
            <a:ext cx="3167380" cy="2524125"/>
            <a:chOff x="3477767" y="1578102"/>
            <a:chExt cx="3167380" cy="25241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767" y="1578102"/>
              <a:ext cx="3166872" cy="25237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512057" y="1876044"/>
              <a:ext cx="215900" cy="1854835"/>
            </a:xfrm>
            <a:custGeom>
              <a:avLst/>
              <a:gdLst/>
              <a:ahLst/>
              <a:cxnLst/>
              <a:rect l="l" t="t" r="r" b="b"/>
              <a:pathLst>
                <a:path w="215900" h="1854835">
                  <a:moveTo>
                    <a:pt x="0" y="35814"/>
                  </a:moveTo>
                  <a:lnTo>
                    <a:pt x="2928" y="21859"/>
                  </a:lnTo>
                  <a:lnTo>
                    <a:pt x="10858" y="10477"/>
                  </a:lnTo>
                  <a:lnTo>
                    <a:pt x="22502" y="2809"/>
                  </a:lnTo>
                  <a:lnTo>
                    <a:pt x="36576" y="0"/>
                  </a:lnTo>
                  <a:lnTo>
                    <a:pt x="179832" y="0"/>
                  </a:lnTo>
                  <a:lnTo>
                    <a:pt x="193786" y="2809"/>
                  </a:lnTo>
                  <a:lnTo>
                    <a:pt x="205168" y="10477"/>
                  </a:lnTo>
                  <a:lnTo>
                    <a:pt x="212836" y="21859"/>
                  </a:lnTo>
                  <a:lnTo>
                    <a:pt x="215646" y="35814"/>
                  </a:lnTo>
                  <a:lnTo>
                    <a:pt x="215646" y="1818894"/>
                  </a:lnTo>
                  <a:lnTo>
                    <a:pt x="212836" y="1832848"/>
                  </a:lnTo>
                  <a:lnTo>
                    <a:pt x="205168" y="1844230"/>
                  </a:lnTo>
                  <a:lnTo>
                    <a:pt x="193786" y="1851898"/>
                  </a:lnTo>
                  <a:lnTo>
                    <a:pt x="179832" y="1854708"/>
                  </a:lnTo>
                  <a:lnTo>
                    <a:pt x="36576" y="1854708"/>
                  </a:lnTo>
                  <a:lnTo>
                    <a:pt x="22502" y="1851898"/>
                  </a:lnTo>
                  <a:lnTo>
                    <a:pt x="10858" y="1844230"/>
                  </a:lnTo>
                  <a:lnTo>
                    <a:pt x="2928" y="1832848"/>
                  </a:lnTo>
                  <a:lnTo>
                    <a:pt x="0" y="1818894"/>
                  </a:lnTo>
                  <a:lnTo>
                    <a:pt x="0" y="35814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523990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Goals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Evaluation </a:t>
            </a:r>
            <a:r>
              <a:rPr dirty="0" sz="1150" spc="-10" b="1">
                <a:latin typeface="Calibri"/>
                <a:cs typeface="Calibri"/>
              </a:rPr>
              <a:t>Criteria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629920" indent="-188595">
              <a:lnSpc>
                <a:spcPct val="100000"/>
              </a:lnSpc>
              <a:buAutoNum type="arabicPeriod" startAt="8"/>
              <a:tabLst>
                <a:tab pos="63055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selected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8"/>
            </a:pPr>
            <a:endParaRPr sz="1100">
              <a:latin typeface="Calibri"/>
              <a:cs typeface="Calibri"/>
            </a:endParaRPr>
          </a:p>
          <a:p>
            <a:pPr marL="629920" indent="-188595">
              <a:lnSpc>
                <a:spcPct val="100000"/>
              </a:lnSpc>
              <a:buAutoNum type="arabicPeriod" startAt="8"/>
              <a:tabLst>
                <a:tab pos="63055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criterion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Notes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field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8"/>
            </a:pPr>
            <a:endParaRPr sz="1100">
              <a:latin typeface="Calibri"/>
              <a:cs typeface="Calibri"/>
            </a:endParaRPr>
          </a:p>
          <a:p>
            <a:pPr marL="629285" indent="-245745">
              <a:lnSpc>
                <a:spcPct val="100000"/>
              </a:lnSpc>
              <a:buAutoNum type="arabicPeriod" startAt="8"/>
              <a:tabLst>
                <a:tab pos="62992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OK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closes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260985" marR="5080" indent="-24892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600" y="1598606"/>
            <a:ext cx="5428210" cy="98921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Calibri"/>
              <a:cs typeface="Calibri"/>
            </a:endParaRPr>
          </a:p>
          <a:p>
            <a:pPr marL="728345" indent="-342900">
              <a:lnSpc>
                <a:spcPct val="100000"/>
              </a:lnSpc>
              <a:buClr>
                <a:srgbClr val="365F92"/>
              </a:buClr>
              <a:buAutoNum type="arabicPeriod" startAt="11"/>
              <a:tabLst>
                <a:tab pos="7289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post‐secondary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box</a:t>
            </a:r>
            <a:endParaRPr sz="1550">
              <a:latin typeface="Calibri"/>
              <a:cs typeface="Calibri"/>
            </a:endParaRPr>
          </a:p>
          <a:p>
            <a:pPr lvl="1" marL="1009650" indent="-170815">
              <a:lnSpc>
                <a:spcPct val="100000"/>
              </a:lnSpc>
              <a:spcBef>
                <a:spcPts val="140"/>
              </a:spcBef>
              <a:buClr>
                <a:srgbClr val="365F92"/>
              </a:buClr>
              <a:buAutoNum type="alphaLcPeriod"/>
              <a:tabLst>
                <a:tab pos="1009650" algn="l"/>
              </a:tabLst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appropriate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areas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from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menu</a:t>
            </a:r>
            <a:endParaRPr sz="13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365F92"/>
              </a:buClr>
              <a:buFont typeface="Calibri"/>
              <a:buAutoNum type="alphaLcPeriod"/>
            </a:pPr>
            <a:endParaRPr sz="1650">
              <a:latin typeface="Calibri"/>
              <a:cs typeface="Calibri"/>
            </a:endParaRPr>
          </a:p>
          <a:p>
            <a:pPr marL="728345" indent="-342900">
              <a:lnSpc>
                <a:spcPct val="100000"/>
              </a:lnSpc>
              <a:buClr>
                <a:srgbClr val="365F92"/>
              </a:buClr>
              <a:buAutoNum type="arabicPeriod" startAt="11"/>
              <a:tabLst>
                <a:tab pos="7289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addressed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during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30">
                <a:latin typeface="Calibri"/>
                <a:cs typeface="Calibri"/>
              </a:rPr>
              <a:t>ESY,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box</a:t>
            </a:r>
            <a:endParaRPr sz="1550">
              <a:latin typeface="Calibri"/>
              <a:cs typeface="Calibri"/>
            </a:endParaRPr>
          </a:p>
          <a:p>
            <a:pPr lvl="1" marL="1009650" indent="-170815">
              <a:lnSpc>
                <a:spcPct val="100000"/>
              </a:lnSpc>
              <a:spcBef>
                <a:spcPts val="135"/>
              </a:spcBef>
              <a:buClr>
                <a:srgbClr val="365F92"/>
              </a:buClr>
              <a:buAutoNum type="alphaLcPeriod"/>
              <a:tabLst>
                <a:tab pos="1009650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statement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prints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goal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page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296161" y="1906523"/>
            <a:ext cx="2651760" cy="290830"/>
          </a:xfrm>
          <a:custGeom>
            <a:avLst/>
            <a:gdLst/>
            <a:ahLst/>
            <a:cxnLst/>
            <a:rect l="l" t="t" r="r" b="b"/>
            <a:pathLst>
              <a:path w="2651760" h="290830">
                <a:moveTo>
                  <a:pt x="2598420" y="233934"/>
                </a:moveTo>
                <a:lnTo>
                  <a:pt x="2596632" y="252829"/>
                </a:lnTo>
                <a:lnTo>
                  <a:pt x="2606040" y="253746"/>
                </a:lnTo>
                <a:lnTo>
                  <a:pt x="2603754" y="272796"/>
                </a:lnTo>
                <a:lnTo>
                  <a:pt x="2594743" y="272796"/>
                </a:lnTo>
                <a:lnTo>
                  <a:pt x="2593086" y="290322"/>
                </a:lnTo>
                <a:lnTo>
                  <a:pt x="2638069" y="272796"/>
                </a:lnTo>
                <a:lnTo>
                  <a:pt x="2603754" y="272796"/>
                </a:lnTo>
                <a:lnTo>
                  <a:pt x="2594826" y="271925"/>
                </a:lnTo>
                <a:lnTo>
                  <a:pt x="2640302" y="271925"/>
                </a:lnTo>
                <a:lnTo>
                  <a:pt x="2651760" y="267462"/>
                </a:lnTo>
                <a:lnTo>
                  <a:pt x="2598420" y="233934"/>
                </a:lnTo>
                <a:close/>
              </a:path>
              <a:path w="2651760" h="290830">
                <a:moveTo>
                  <a:pt x="2596632" y="252829"/>
                </a:moveTo>
                <a:lnTo>
                  <a:pt x="2594826" y="271925"/>
                </a:lnTo>
                <a:lnTo>
                  <a:pt x="2603754" y="272796"/>
                </a:lnTo>
                <a:lnTo>
                  <a:pt x="2606040" y="253746"/>
                </a:lnTo>
                <a:lnTo>
                  <a:pt x="2596632" y="252829"/>
                </a:lnTo>
                <a:close/>
              </a:path>
              <a:path w="2651760" h="290830">
                <a:moveTo>
                  <a:pt x="2286" y="0"/>
                </a:moveTo>
                <a:lnTo>
                  <a:pt x="0" y="19050"/>
                </a:lnTo>
                <a:lnTo>
                  <a:pt x="2594826" y="271925"/>
                </a:lnTo>
                <a:lnTo>
                  <a:pt x="2596632" y="252829"/>
                </a:lnTo>
                <a:lnTo>
                  <a:pt x="2286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3663" y="4627117"/>
            <a:ext cx="6571615" cy="2259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Enter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Goal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Post‐secondary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25" b="1">
                <a:latin typeface="Calibri"/>
                <a:cs typeface="Calibri"/>
              </a:rPr>
              <a:t> ESY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502920" marR="5080" indent="-245745">
              <a:lnSpc>
                <a:spcPct val="100000"/>
              </a:lnSpc>
              <a:buAutoNum type="arabicPeriod" startAt="11"/>
              <a:tabLst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C),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supports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more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>
                <a:latin typeface="Calibri"/>
                <a:cs typeface="Calibri"/>
              </a:rPr>
              <a:t> goals,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 the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box.</a:t>
            </a:r>
            <a:endParaRPr sz="1150">
              <a:latin typeface="Calibri"/>
              <a:cs typeface="Calibri"/>
            </a:endParaRPr>
          </a:p>
          <a:p>
            <a:pPr lvl="1" marL="996315" indent="-246379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996315" algn="l"/>
                <a:tab pos="996950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area/s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menu.</a:t>
            </a:r>
            <a:endParaRPr sz="1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AutoNum type="alphaLcPeriod"/>
            </a:pPr>
            <a:endParaRPr sz="1100">
              <a:latin typeface="Calibri"/>
              <a:cs typeface="Calibri"/>
            </a:endParaRPr>
          </a:p>
          <a:p>
            <a:pPr marL="502920" indent="-245745">
              <a:lnSpc>
                <a:spcPct val="100000"/>
              </a:lnSpc>
              <a:buAutoNum type="arabicPeriod" startAt="11"/>
              <a:tabLst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box</a:t>
            </a:r>
            <a:endParaRPr sz="1150">
              <a:latin typeface="Calibri"/>
              <a:cs typeface="Calibri"/>
            </a:endParaRPr>
          </a:p>
          <a:p>
            <a:pPr lvl="1" marL="996315" indent="-246379">
              <a:lnSpc>
                <a:spcPct val="100000"/>
              </a:lnSpc>
              <a:buAutoNum type="alphaLcPeriod"/>
              <a:tabLst>
                <a:tab pos="996315" algn="l"/>
                <a:tab pos="99695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statement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lvl="1" marL="996315" marR="292735" indent="-245745">
              <a:lnSpc>
                <a:spcPct val="100000"/>
              </a:lnSpc>
              <a:buAutoNum type="alphaLcPeriod"/>
              <a:tabLst>
                <a:tab pos="995680" algn="l"/>
                <a:tab pos="99631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are </a:t>
            </a:r>
            <a:r>
              <a:rPr dirty="0" sz="1150">
                <a:latin typeface="Calibri"/>
                <a:cs typeface="Calibri"/>
              </a:rPr>
              <a:t>selected,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</a:t>
            </a:r>
            <a:r>
              <a:rPr dirty="0" sz="1150" spc="-10">
                <a:latin typeface="Calibri"/>
                <a:cs typeface="Calibri"/>
              </a:rPr>
              <a:t>completed.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260350" marR="52069" indent="-24765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checkboxes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them,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size.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Goals</a:t>
            </a:r>
            <a:r>
              <a:rPr dirty="0" spc="30"/>
              <a:t> </a:t>
            </a:r>
            <a:r>
              <a:rPr dirty="0"/>
              <a:t>–</a:t>
            </a:r>
            <a:r>
              <a:rPr dirty="0" spc="40"/>
              <a:t> </a:t>
            </a:r>
            <a:r>
              <a:rPr dirty="0"/>
              <a:t>Adding</a:t>
            </a:r>
            <a:r>
              <a:rPr dirty="0" spc="35"/>
              <a:t> </a:t>
            </a:r>
            <a:r>
              <a:rPr dirty="0" spc="-10"/>
              <a:t>Objectives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47063" y="3107534"/>
            <a:ext cx="2900680" cy="108394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0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+Add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Objective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goal</a:t>
            </a:r>
            <a:endParaRPr sz="1550">
              <a:latin typeface="Calibri"/>
              <a:cs typeface="Calibri"/>
            </a:endParaRPr>
          </a:p>
          <a:p>
            <a:pPr marL="266700" marR="57785" indent="-254635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Objective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Title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usually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15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Objective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Text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8170" y="3107554"/>
            <a:ext cx="2350770" cy="108394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0"/>
              </a:spcBef>
              <a:buClr>
                <a:srgbClr val="266E8B"/>
              </a:buClr>
              <a:buAutoNum type="arabicPeriod" startAt="4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Edit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necessary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4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Measure</a:t>
            </a:r>
            <a:endParaRPr sz="1550">
              <a:latin typeface="Calibri"/>
              <a:cs typeface="Calibri"/>
            </a:endParaRPr>
          </a:p>
          <a:p>
            <a:pPr marL="266700" marR="5080" indent="-254635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AutoNum type="arabicPeriod" startAt="4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Baseline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Target </a:t>
            </a:r>
            <a:r>
              <a:rPr dirty="0" sz="1550" spc="-10">
                <a:latin typeface="Calibri"/>
                <a:cs typeface="Calibri"/>
              </a:rPr>
              <a:t>scores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6313" y="1517696"/>
              <a:ext cx="4731230" cy="160574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04950" y="1483613"/>
              <a:ext cx="4754880" cy="1642110"/>
            </a:xfrm>
            <a:custGeom>
              <a:avLst/>
              <a:gdLst/>
              <a:ahLst/>
              <a:cxnLst/>
              <a:rect l="l" t="t" r="r" b="b"/>
              <a:pathLst>
                <a:path w="4754880" h="1642110">
                  <a:moveTo>
                    <a:pt x="0" y="0"/>
                  </a:moveTo>
                  <a:lnTo>
                    <a:pt x="4754880" y="0"/>
                  </a:lnTo>
                  <a:lnTo>
                    <a:pt x="4754880" y="1642110"/>
                  </a:lnTo>
                  <a:lnTo>
                    <a:pt x="0" y="1642110"/>
                  </a:lnTo>
                  <a:lnTo>
                    <a:pt x="0" y="0"/>
                  </a:lnTo>
                  <a:close/>
                </a:path>
              </a:pathLst>
            </a:custGeom>
            <a:ln w="471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7651" y="4627117"/>
            <a:ext cx="6610350" cy="419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Adding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Objectives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Objectives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students</a:t>
            </a:r>
            <a:r>
              <a:rPr dirty="0" sz="1150" spc="-10">
                <a:latin typeface="Calibri"/>
                <a:cs typeface="Calibri"/>
              </a:rPr>
              <a:t> participating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alternative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assessment</a:t>
            </a:r>
            <a:r>
              <a:rPr dirty="0" sz="1150" spc="-10">
                <a:latin typeface="Calibri"/>
                <a:cs typeface="Calibri"/>
              </a:rPr>
              <a:t> (MAP‐A)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</a:t>
            </a:r>
            <a:r>
              <a:rPr dirty="0" sz="1150" b="1">
                <a:latin typeface="Calibri"/>
                <a:cs typeface="Calibri"/>
              </a:rPr>
              <a:t>+Add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Objective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this </a:t>
            </a:r>
            <a:r>
              <a:rPr dirty="0" sz="1150" spc="-10" b="1">
                <a:latin typeface="Calibri"/>
                <a:cs typeface="Calibri"/>
              </a:rPr>
              <a:t>Goal</a:t>
            </a:r>
            <a:r>
              <a:rPr dirty="0" sz="1150" spc="-10">
                <a:latin typeface="Calibri"/>
                <a:cs typeface="Calibri"/>
              </a:rPr>
              <a:t>"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Objective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Title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usually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number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letter</a:t>
            </a:r>
            <a:endParaRPr sz="1150">
              <a:latin typeface="Calibri"/>
              <a:cs typeface="Calibri"/>
            </a:endParaRPr>
          </a:p>
          <a:p>
            <a:pPr marL="566420" marR="5080" indent="-1822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Objective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Text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pasted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"paste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plain text"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Edit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necessary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Measure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menu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Baseline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Target </a:t>
            </a:r>
            <a:r>
              <a:rPr dirty="0" sz="1150" spc="-10">
                <a:latin typeface="Calibri"/>
                <a:cs typeface="Calibri"/>
              </a:rPr>
              <a:t>scores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algn="just" marL="19431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"Sync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feature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always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work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designed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algn="just" marL="194310" marR="13906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objective,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+Add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Objective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above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steps.</a:t>
            </a:r>
            <a:r>
              <a:rPr dirty="0" sz="1150" spc="-25">
                <a:latin typeface="Calibri"/>
                <a:cs typeface="Calibri"/>
              </a:rPr>
              <a:t> It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necessary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scroll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objective.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algn="just" marL="19431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objective,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0">
                <a:latin typeface="Calibri"/>
                <a:cs typeface="Calibri"/>
              </a:rPr>
              <a:t> button.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algn="just" marL="194310" marR="94615" indent="-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Objectives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(sorted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begin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 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same).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objectives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0">
                <a:latin typeface="Calibri"/>
                <a:cs typeface="Calibri"/>
              </a:rPr>
              <a:t> feature. </a:t>
            </a:r>
            <a:r>
              <a:rPr dirty="0" sz="1150">
                <a:latin typeface="Calibri"/>
                <a:cs typeface="Calibri"/>
              </a:rPr>
              <a:t>Grab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cross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objective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Progress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Reporting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Section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753110" indent="-135890">
              <a:lnSpc>
                <a:spcPct val="100000"/>
              </a:lnSpc>
              <a:spcBef>
                <a:spcPts val="1645"/>
              </a:spcBef>
              <a:buClr>
                <a:srgbClr val="266E8B"/>
              </a:buClr>
              <a:buFont typeface="Arial"/>
              <a:buChar char="•"/>
              <a:tabLst>
                <a:tab pos="753745" algn="l"/>
              </a:tabLst>
            </a:pPr>
            <a:r>
              <a:rPr dirty="0" sz="1550">
                <a:latin typeface="Calibri"/>
                <a:cs typeface="Calibri"/>
              </a:rPr>
              <a:t>Progress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Reporting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complete</a:t>
            </a:r>
            <a:endParaRPr sz="1550">
              <a:latin typeface="Calibri"/>
              <a:cs typeface="Calibri"/>
            </a:endParaRPr>
          </a:p>
          <a:p>
            <a:pPr marL="753110" indent="-135890">
              <a:lnSpc>
                <a:spcPct val="100000"/>
              </a:lnSpc>
              <a:spcBef>
                <a:spcPts val="420"/>
              </a:spcBef>
              <a:buClr>
                <a:srgbClr val="266E8B"/>
              </a:buClr>
              <a:buFont typeface="Arial"/>
              <a:buChar char="•"/>
              <a:tabLst>
                <a:tab pos="753745" algn="l"/>
              </a:tabLst>
            </a:pPr>
            <a:r>
              <a:rPr dirty="0" sz="1550">
                <a:latin typeface="Calibri"/>
                <a:cs typeface="Calibri"/>
              </a:rPr>
              <a:t>Do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make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changes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236" y="1888235"/>
            <a:ext cx="4750308" cy="11788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4924425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Goals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Progress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Reporting</a:t>
            </a:r>
            <a:r>
              <a:rPr dirty="0" sz="1150" spc="-10" b="1">
                <a:latin typeface="Calibri"/>
                <a:cs typeface="Calibri"/>
              </a:rPr>
              <a:t> Section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changed.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Save</a:t>
            </a:r>
            <a:r>
              <a:rPr dirty="0" sz="215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006FC0"/>
                </a:solidFill>
                <a:latin typeface="Calibri"/>
                <a:cs typeface="Calibri"/>
              </a:rPr>
              <a:t>Goal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details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entered,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Save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93697" y="1510283"/>
            <a:ext cx="4985385" cy="2183130"/>
            <a:chOff x="1393697" y="1510283"/>
            <a:chExt cx="4985385" cy="21831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3697" y="1510283"/>
              <a:ext cx="4976622" cy="21610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964174" y="3483101"/>
              <a:ext cx="407670" cy="203200"/>
            </a:xfrm>
            <a:custGeom>
              <a:avLst/>
              <a:gdLst/>
              <a:ahLst/>
              <a:cxnLst/>
              <a:rect l="l" t="t" r="r" b="b"/>
              <a:pathLst>
                <a:path w="407670" h="203200">
                  <a:moveTo>
                    <a:pt x="0" y="33527"/>
                  </a:moveTo>
                  <a:lnTo>
                    <a:pt x="2678" y="20573"/>
                  </a:lnTo>
                  <a:lnTo>
                    <a:pt x="10001" y="9905"/>
                  </a:lnTo>
                  <a:lnTo>
                    <a:pt x="20895" y="2666"/>
                  </a:lnTo>
                  <a:lnTo>
                    <a:pt x="34290" y="0"/>
                  </a:lnTo>
                  <a:lnTo>
                    <a:pt x="373380" y="0"/>
                  </a:lnTo>
                  <a:lnTo>
                    <a:pt x="386774" y="2666"/>
                  </a:lnTo>
                  <a:lnTo>
                    <a:pt x="397668" y="9905"/>
                  </a:lnTo>
                  <a:lnTo>
                    <a:pt x="404991" y="20573"/>
                  </a:lnTo>
                  <a:lnTo>
                    <a:pt x="407670" y="33527"/>
                  </a:lnTo>
                  <a:lnTo>
                    <a:pt x="407670" y="169163"/>
                  </a:lnTo>
                  <a:lnTo>
                    <a:pt x="404991" y="182117"/>
                  </a:lnTo>
                  <a:lnTo>
                    <a:pt x="397668" y="192785"/>
                  </a:lnTo>
                  <a:lnTo>
                    <a:pt x="386774" y="200024"/>
                  </a:lnTo>
                  <a:lnTo>
                    <a:pt x="373380" y="202691"/>
                  </a:lnTo>
                  <a:lnTo>
                    <a:pt x="34290" y="202691"/>
                  </a:lnTo>
                  <a:lnTo>
                    <a:pt x="20895" y="200024"/>
                  </a:lnTo>
                  <a:lnTo>
                    <a:pt x="10001" y="192785"/>
                  </a:lnTo>
                  <a:lnTo>
                    <a:pt x="2678" y="182117"/>
                  </a:lnTo>
                  <a:lnTo>
                    <a:pt x="0" y="169163"/>
                  </a:lnTo>
                  <a:lnTo>
                    <a:pt x="0" y="33527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94805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Goals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Save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Goal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Save</a:t>
            </a:r>
            <a:r>
              <a:rPr dirty="0" sz="1150" spc="-1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532382"/>
            <a:ext cx="5429249" cy="15590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Reordering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marL="499745" marR="563880" indent="-113664">
              <a:lnSpc>
                <a:spcPts val="172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panel,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changed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0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hold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cross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icon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wish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move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Drag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goal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desired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drop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202436" y="2302001"/>
            <a:ext cx="181610" cy="316230"/>
          </a:xfrm>
          <a:custGeom>
            <a:avLst/>
            <a:gdLst/>
            <a:ahLst/>
            <a:cxnLst/>
            <a:rect l="l" t="t" r="r" b="b"/>
            <a:pathLst>
              <a:path w="181609" h="316230">
                <a:moveTo>
                  <a:pt x="0" y="29718"/>
                </a:moveTo>
                <a:lnTo>
                  <a:pt x="2405" y="18002"/>
                </a:lnTo>
                <a:lnTo>
                  <a:pt x="8953" y="8572"/>
                </a:lnTo>
                <a:lnTo>
                  <a:pt x="18645" y="2286"/>
                </a:lnTo>
                <a:lnTo>
                  <a:pt x="30480" y="0"/>
                </a:lnTo>
                <a:lnTo>
                  <a:pt x="150876" y="0"/>
                </a:lnTo>
                <a:lnTo>
                  <a:pt x="162710" y="2286"/>
                </a:lnTo>
                <a:lnTo>
                  <a:pt x="172402" y="8572"/>
                </a:lnTo>
                <a:lnTo>
                  <a:pt x="178950" y="18002"/>
                </a:lnTo>
                <a:lnTo>
                  <a:pt x="181356" y="29718"/>
                </a:lnTo>
                <a:lnTo>
                  <a:pt x="181356" y="286512"/>
                </a:lnTo>
                <a:lnTo>
                  <a:pt x="178950" y="298227"/>
                </a:lnTo>
                <a:lnTo>
                  <a:pt x="172402" y="307657"/>
                </a:lnTo>
                <a:lnTo>
                  <a:pt x="162710" y="313944"/>
                </a:lnTo>
                <a:lnTo>
                  <a:pt x="150876" y="316230"/>
                </a:lnTo>
                <a:lnTo>
                  <a:pt x="30480" y="316230"/>
                </a:lnTo>
                <a:lnTo>
                  <a:pt x="18645" y="313944"/>
                </a:lnTo>
                <a:lnTo>
                  <a:pt x="8953" y="307657"/>
                </a:lnTo>
                <a:lnTo>
                  <a:pt x="2405" y="298227"/>
                </a:lnTo>
                <a:lnTo>
                  <a:pt x="0" y="286512"/>
                </a:lnTo>
                <a:lnTo>
                  <a:pt x="0" y="29718"/>
                </a:lnTo>
                <a:close/>
              </a:path>
            </a:pathLst>
          </a:custGeom>
          <a:ln w="14135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7651" y="4627117"/>
            <a:ext cx="6156960" cy="1749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Reordering</a:t>
            </a:r>
            <a:r>
              <a:rPr dirty="0" sz="1150" spc="-5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Goals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 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 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list.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However, 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rearranged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drop.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cross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desired</a:t>
            </a:r>
            <a:r>
              <a:rPr dirty="0" sz="1150" spc="-10">
                <a:latin typeface="Calibri"/>
                <a:cs typeface="Calibri"/>
              </a:rPr>
              <a:t> location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</a:t>
            </a:r>
            <a:endParaRPr sz="1150">
              <a:latin typeface="Calibri"/>
              <a:cs typeface="Calibri"/>
            </a:endParaRPr>
          </a:p>
          <a:p>
            <a:pPr marL="567055" indent="-18351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769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automatically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88313" y="1037545"/>
            <a:ext cx="5815330" cy="3263265"/>
            <a:chOff x="988313" y="1037545"/>
            <a:chExt cx="5815330" cy="3263265"/>
          </a:xfrm>
        </p:grpSpPr>
        <p:sp>
          <p:nvSpPr>
            <p:cNvPr id="3" name="object 3" descr=""/>
            <p:cNvSpPr/>
            <p:nvPr/>
          </p:nvSpPr>
          <p:spPr>
            <a:xfrm>
              <a:off x="998219" y="1046988"/>
              <a:ext cx="5800725" cy="3244215"/>
            </a:xfrm>
            <a:custGeom>
              <a:avLst/>
              <a:gdLst/>
              <a:ahLst/>
              <a:cxnLst/>
              <a:rect l="l" t="t" r="r" b="b"/>
              <a:pathLst>
                <a:path w="5800725" h="3244215">
                  <a:moveTo>
                    <a:pt x="0" y="0"/>
                  </a:moveTo>
                  <a:lnTo>
                    <a:pt x="5800344" y="0"/>
                  </a:lnTo>
                </a:path>
                <a:path w="5800725" h="3244215">
                  <a:moveTo>
                    <a:pt x="0" y="0"/>
                  </a:moveTo>
                  <a:lnTo>
                    <a:pt x="0" y="3243834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3992" y="1040130"/>
              <a:ext cx="0" cy="3251200"/>
            </a:xfrm>
            <a:custGeom>
              <a:avLst/>
              <a:gdLst/>
              <a:ahLst/>
              <a:cxnLst/>
              <a:rect l="l" t="t" r="r" b="b"/>
              <a:pathLst>
                <a:path w="0" h="3251200">
                  <a:moveTo>
                    <a:pt x="0" y="0"/>
                  </a:moveTo>
                  <a:lnTo>
                    <a:pt x="0" y="3250692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88313" y="4290822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516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1060" y="979932"/>
            <a:ext cx="6043930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4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Notice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Field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Colors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Calibri"/>
              <a:cs typeface="Calibri"/>
            </a:endParaRPr>
          </a:p>
          <a:p>
            <a:pPr marL="500380" indent="-114300">
              <a:lnSpc>
                <a:spcPct val="100000"/>
              </a:lnSpc>
              <a:spcBef>
                <a:spcPts val="5"/>
              </a:spcBef>
              <a:buClr>
                <a:srgbClr val="266E8B"/>
              </a:buClr>
              <a:buFont typeface="Arial"/>
              <a:buChar char="•"/>
              <a:tabLst>
                <a:tab pos="501015" algn="l"/>
              </a:tabLst>
            </a:pPr>
            <a:r>
              <a:rPr dirty="0" sz="1550">
                <a:latin typeface="Calibri"/>
                <a:cs typeface="Calibri"/>
              </a:rPr>
              <a:t>Colors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fields</a:t>
            </a:r>
            <a:endParaRPr sz="1550">
              <a:latin typeface="Calibri"/>
              <a:cs typeface="Calibri"/>
            </a:endParaRPr>
          </a:p>
          <a:p>
            <a:pPr lvl="1" marL="726440" indent="-11303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Font typeface="Arial"/>
              <a:buChar char="•"/>
              <a:tabLst>
                <a:tab pos="727075" algn="l"/>
              </a:tabLst>
            </a:pPr>
            <a:r>
              <a:rPr dirty="0" sz="1350">
                <a:latin typeface="Calibri"/>
                <a:cs typeface="Calibri"/>
              </a:rPr>
              <a:t>Green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text: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Prefilled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non‐editable</a:t>
            </a:r>
            <a:endParaRPr sz="1350">
              <a:latin typeface="Calibri"/>
              <a:cs typeface="Calibri"/>
            </a:endParaRPr>
          </a:p>
          <a:p>
            <a:pPr lvl="1" marL="726440" indent="-11303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7075" algn="l"/>
              </a:tabLst>
            </a:pPr>
            <a:r>
              <a:rPr dirty="0" sz="1350">
                <a:latin typeface="Calibri"/>
                <a:cs typeface="Calibri"/>
              </a:rPr>
              <a:t>Red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outline: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field</a:t>
            </a:r>
            <a:endParaRPr sz="1350">
              <a:latin typeface="Calibri"/>
              <a:cs typeface="Calibri"/>
            </a:endParaRPr>
          </a:p>
          <a:p>
            <a:pPr lvl="1" marL="726440" indent="-11303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7075" algn="l"/>
              </a:tabLst>
            </a:pPr>
            <a:r>
              <a:rPr dirty="0" sz="1350">
                <a:latin typeface="Calibri"/>
                <a:cs typeface="Calibri"/>
              </a:rPr>
              <a:t>Blue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outline: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field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been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completed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but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editable</a:t>
            </a:r>
            <a:endParaRPr sz="1350">
              <a:latin typeface="Calibri"/>
              <a:cs typeface="Calibri"/>
            </a:endParaRPr>
          </a:p>
          <a:p>
            <a:pPr lvl="1" marL="726440" indent="-11303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Font typeface="Arial"/>
              <a:buChar char="•"/>
              <a:tabLst>
                <a:tab pos="727075" algn="l"/>
              </a:tabLst>
            </a:pPr>
            <a:r>
              <a:rPr dirty="0" sz="1350">
                <a:latin typeface="Calibri"/>
                <a:cs typeface="Calibri"/>
              </a:rPr>
              <a:t>Grey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outline: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required,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editable</a:t>
            </a:r>
            <a:endParaRPr sz="1350">
              <a:latin typeface="Calibri"/>
              <a:cs typeface="Calibri"/>
            </a:endParaRPr>
          </a:p>
          <a:p>
            <a:pPr lvl="1" marL="726440" indent="-113030">
              <a:lnSpc>
                <a:spcPct val="100000"/>
              </a:lnSpc>
              <a:spcBef>
                <a:spcPts val="135"/>
              </a:spcBef>
              <a:buClr>
                <a:srgbClr val="266E8B"/>
              </a:buClr>
              <a:buFont typeface="Arial"/>
              <a:buChar char="•"/>
              <a:tabLst>
                <a:tab pos="727075" algn="l"/>
              </a:tabLst>
            </a:pPr>
            <a:r>
              <a:rPr dirty="0" sz="1350">
                <a:latin typeface="Calibri"/>
                <a:cs typeface="Calibri"/>
              </a:rPr>
              <a:t>Grey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fill: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disabled/inactive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until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action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taken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turn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on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516" y="1538477"/>
            <a:ext cx="4078224" cy="128549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651" y="4627117"/>
            <a:ext cx="6589395" cy="2212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Notice of Meeting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 Field</a:t>
            </a:r>
            <a:r>
              <a:rPr dirty="0" sz="1150" spc="-10" b="1">
                <a:latin typeface="Calibri"/>
                <a:cs typeface="Calibri"/>
              </a:rPr>
              <a:t> Colors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Colors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form:</a:t>
            </a:r>
            <a:endParaRPr sz="1150">
              <a:latin typeface="Calibri"/>
              <a:cs typeface="Calibri"/>
            </a:endParaRPr>
          </a:p>
          <a:p>
            <a:pPr marL="670560" indent="-1797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dirty="0" sz="1150" b="1">
                <a:latin typeface="Calibri"/>
                <a:cs typeface="Calibri"/>
              </a:rPr>
              <a:t>Green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text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prefilled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editable</a:t>
            </a:r>
            <a:endParaRPr sz="1150">
              <a:latin typeface="Calibri"/>
              <a:cs typeface="Calibri"/>
            </a:endParaRPr>
          </a:p>
          <a:p>
            <a:pPr marL="670560" indent="-17970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dirty="0" sz="1150" b="1">
                <a:latin typeface="Calibri"/>
                <a:cs typeface="Calibri"/>
              </a:rPr>
              <a:t>Red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outline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any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blank</a:t>
            </a:r>
            <a:endParaRPr sz="1150">
              <a:latin typeface="Calibri"/>
              <a:cs typeface="Calibri"/>
            </a:endParaRPr>
          </a:p>
          <a:p>
            <a:pPr marL="671195" indent="-17970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dirty="0" sz="1150" b="1">
                <a:latin typeface="Calibri"/>
                <a:cs typeface="Calibri"/>
              </a:rPr>
              <a:t>Blue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outline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editable</a:t>
            </a:r>
            <a:endParaRPr sz="1150">
              <a:latin typeface="Calibri"/>
              <a:cs typeface="Calibri"/>
            </a:endParaRPr>
          </a:p>
          <a:p>
            <a:pPr marL="671195" indent="-17970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dirty="0" sz="1150" b="1">
                <a:latin typeface="Calibri"/>
                <a:cs typeface="Calibri"/>
              </a:rPr>
              <a:t>Grey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outline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required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DESE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compliance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editable</a:t>
            </a:r>
            <a:endParaRPr sz="1150">
              <a:latin typeface="Calibri"/>
              <a:cs typeface="Calibri"/>
            </a:endParaRPr>
          </a:p>
          <a:p>
            <a:pPr marL="670560" marR="5080" indent="-17970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dirty="0" sz="1150" b="1">
                <a:latin typeface="Calibri"/>
                <a:cs typeface="Calibri"/>
              </a:rPr>
              <a:t>Grey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filled fields</a:t>
            </a:r>
            <a:r>
              <a:rPr dirty="0" sz="1150">
                <a:latin typeface="Calibri"/>
                <a:cs typeface="Calibri"/>
              </a:rPr>
              <a:t>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Disabled/inactive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something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in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example,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Role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becomes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254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 field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a </a:t>
            </a:r>
            <a:r>
              <a:rPr dirty="0" sz="1150">
                <a:latin typeface="Calibri"/>
                <a:cs typeface="Calibri"/>
              </a:rPr>
              <a:t>non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0">
                <a:latin typeface="Calibri"/>
                <a:cs typeface="Calibri"/>
              </a:rPr>
              <a:t> participant.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Deleting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Goals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554990" marR="956310" indent="-114935">
              <a:lnSpc>
                <a:spcPts val="1720"/>
              </a:lnSpc>
              <a:buClr>
                <a:srgbClr val="266E8B"/>
              </a:buClr>
              <a:buFont typeface="Arial"/>
              <a:buChar char="•"/>
              <a:tabLst>
                <a:tab pos="555625" algn="l"/>
              </a:tabLst>
            </a:pPr>
            <a:r>
              <a:rPr dirty="0" sz="1550">
                <a:latin typeface="Calibri"/>
                <a:cs typeface="Calibri"/>
              </a:rPr>
              <a:t>Goals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locked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Correction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progress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reports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completed</a:t>
            </a:r>
            <a:endParaRPr sz="1550">
              <a:latin typeface="Calibri"/>
              <a:cs typeface="Calibri"/>
            </a:endParaRPr>
          </a:p>
          <a:p>
            <a:pPr marL="554990" indent="-114935">
              <a:lnSpc>
                <a:spcPct val="100000"/>
              </a:lnSpc>
              <a:spcBef>
                <a:spcPts val="305"/>
              </a:spcBef>
              <a:buClr>
                <a:srgbClr val="266E8B"/>
              </a:buClr>
              <a:buFont typeface="Arial"/>
              <a:buChar char="•"/>
              <a:tabLst>
                <a:tab pos="55562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icon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167383" y="1673351"/>
            <a:ext cx="5429250" cy="1558290"/>
            <a:chOff x="1167383" y="1673351"/>
            <a:chExt cx="5429250" cy="15582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383" y="1673351"/>
              <a:ext cx="5429249" cy="15582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390131" y="2426969"/>
              <a:ext cx="154940" cy="361950"/>
            </a:xfrm>
            <a:custGeom>
              <a:avLst/>
              <a:gdLst/>
              <a:ahLst/>
              <a:cxnLst/>
              <a:rect l="l" t="t" r="r" b="b"/>
              <a:pathLst>
                <a:path w="154940" h="361950">
                  <a:moveTo>
                    <a:pt x="0" y="25907"/>
                  </a:moveTo>
                  <a:lnTo>
                    <a:pt x="2012" y="15751"/>
                  </a:lnTo>
                  <a:lnTo>
                    <a:pt x="7524" y="7524"/>
                  </a:lnTo>
                  <a:lnTo>
                    <a:pt x="15751" y="2012"/>
                  </a:lnTo>
                  <a:lnTo>
                    <a:pt x="25908" y="0"/>
                  </a:lnTo>
                  <a:lnTo>
                    <a:pt x="128778" y="0"/>
                  </a:lnTo>
                  <a:lnTo>
                    <a:pt x="138934" y="2012"/>
                  </a:lnTo>
                  <a:lnTo>
                    <a:pt x="147161" y="7524"/>
                  </a:lnTo>
                  <a:lnTo>
                    <a:pt x="152673" y="15751"/>
                  </a:lnTo>
                  <a:lnTo>
                    <a:pt x="154686" y="25907"/>
                  </a:lnTo>
                  <a:lnTo>
                    <a:pt x="154686" y="336041"/>
                  </a:lnTo>
                  <a:lnTo>
                    <a:pt x="152673" y="346198"/>
                  </a:lnTo>
                  <a:lnTo>
                    <a:pt x="147161" y="354425"/>
                  </a:lnTo>
                  <a:lnTo>
                    <a:pt x="138934" y="359937"/>
                  </a:lnTo>
                  <a:lnTo>
                    <a:pt x="128778" y="361949"/>
                  </a:lnTo>
                  <a:lnTo>
                    <a:pt x="25908" y="361949"/>
                  </a:lnTo>
                  <a:lnTo>
                    <a:pt x="15751" y="359937"/>
                  </a:lnTo>
                  <a:lnTo>
                    <a:pt x="7524" y="354425"/>
                  </a:lnTo>
                  <a:lnTo>
                    <a:pt x="2012" y="346198"/>
                  </a:lnTo>
                  <a:lnTo>
                    <a:pt x="0" y="336041"/>
                  </a:lnTo>
                  <a:lnTo>
                    <a:pt x="0" y="2590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718934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Goals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Deleting a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Goal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066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However, 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never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any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8732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addressed,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last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was/will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addressed.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ensure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 </a:t>
            </a:r>
            <a:r>
              <a:rPr dirty="0" sz="1150">
                <a:latin typeface="Calibri"/>
                <a:cs typeface="Calibri"/>
              </a:rPr>
              <a:t>further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created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(progress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created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active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only).</a:t>
            </a: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200400"/>
              </a:lnSpc>
              <a:spcBef>
                <a:spcPts val="10"/>
              </a:spcBef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Correction,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never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addressed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progress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deleted.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icon.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Confirm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Delete</a:t>
            </a:r>
            <a:endParaRPr sz="2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8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"Yes"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confirm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delete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226564" y="2111501"/>
            <a:ext cx="3393440" cy="1905635"/>
            <a:chOff x="2226564" y="2111501"/>
            <a:chExt cx="3393440" cy="19056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6564" y="2111501"/>
              <a:ext cx="3393186" cy="190423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76166" y="3692651"/>
              <a:ext cx="679450" cy="317500"/>
            </a:xfrm>
            <a:custGeom>
              <a:avLst/>
              <a:gdLst/>
              <a:ahLst/>
              <a:cxnLst/>
              <a:rect l="l" t="t" r="r" b="b"/>
              <a:pathLst>
                <a:path w="679450" h="317500">
                  <a:moveTo>
                    <a:pt x="0" y="53339"/>
                  </a:moveTo>
                  <a:lnTo>
                    <a:pt x="4155" y="32468"/>
                  </a:lnTo>
                  <a:lnTo>
                    <a:pt x="15525" y="15525"/>
                  </a:lnTo>
                  <a:lnTo>
                    <a:pt x="32468" y="4155"/>
                  </a:lnTo>
                  <a:lnTo>
                    <a:pt x="53340" y="0"/>
                  </a:lnTo>
                  <a:lnTo>
                    <a:pt x="626364" y="0"/>
                  </a:lnTo>
                  <a:lnTo>
                    <a:pt x="646795" y="4155"/>
                  </a:lnTo>
                  <a:lnTo>
                    <a:pt x="663511" y="15525"/>
                  </a:lnTo>
                  <a:lnTo>
                    <a:pt x="674798" y="32468"/>
                  </a:lnTo>
                  <a:lnTo>
                    <a:pt x="678942" y="53339"/>
                  </a:lnTo>
                  <a:lnTo>
                    <a:pt x="678942" y="264413"/>
                  </a:lnTo>
                  <a:lnTo>
                    <a:pt x="674798" y="284845"/>
                  </a:lnTo>
                  <a:lnTo>
                    <a:pt x="663511" y="301561"/>
                  </a:lnTo>
                  <a:lnTo>
                    <a:pt x="646795" y="312848"/>
                  </a:lnTo>
                  <a:lnTo>
                    <a:pt x="626364" y="316991"/>
                  </a:lnTo>
                  <a:lnTo>
                    <a:pt x="53340" y="316991"/>
                  </a:lnTo>
                  <a:lnTo>
                    <a:pt x="32468" y="312848"/>
                  </a:lnTo>
                  <a:lnTo>
                    <a:pt x="15525" y="301561"/>
                  </a:lnTo>
                  <a:lnTo>
                    <a:pt x="4155" y="284845"/>
                  </a:lnTo>
                  <a:lnTo>
                    <a:pt x="0" y="264413"/>
                  </a:lnTo>
                  <a:lnTo>
                    <a:pt x="0" y="5333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90995" cy="1078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Confirm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Delete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delete.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Pressing</a:t>
            </a:r>
            <a:r>
              <a:rPr dirty="0" sz="1150" spc="-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“Enter” 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keyboard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close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goal.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“Yes”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delete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goal.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Services</a:t>
            </a:r>
            <a:r>
              <a:rPr dirty="0" spc="30"/>
              <a:t> </a:t>
            </a:r>
            <a:r>
              <a:rPr dirty="0"/>
              <a:t>Screen</a:t>
            </a:r>
            <a:r>
              <a:rPr dirty="0" spc="30"/>
              <a:t> </a:t>
            </a:r>
            <a:r>
              <a:rPr dirty="0"/>
              <a:t>–</a:t>
            </a:r>
            <a:r>
              <a:rPr dirty="0" spc="45"/>
              <a:t> </a:t>
            </a:r>
            <a:r>
              <a:rPr dirty="0"/>
              <a:t>Add</a:t>
            </a:r>
            <a:r>
              <a:rPr dirty="0" spc="50"/>
              <a:t> </a:t>
            </a:r>
            <a:r>
              <a:rPr dirty="0"/>
              <a:t>Multiple</a:t>
            </a:r>
            <a:r>
              <a:rPr dirty="0" spc="40"/>
              <a:t> </a:t>
            </a:r>
            <a:r>
              <a:rPr dirty="0" spc="-10"/>
              <a:t>Services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26133" y="3052816"/>
            <a:ext cx="2454910" cy="982344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66700" marR="5080" indent="-254635">
              <a:lnSpc>
                <a:spcPts val="1720"/>
              </a:lnSpc>
              <a:spcBef>
                <a:spcPts val="305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School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school</a:t>
            </a:r>
            <a:endParaRPr sz="1550">
              <a:latin typeface="Calibri"/>
              <a:cs typeface="Calibri"/>
            </a:endParaRPr>
          </a:p>
          <a:p>
            <a:pPr marL="266700" marR="438150" indent="-254635">
              <a:lnSpc>
                <a:spcPts val="1720"/>
              </a:lnSpc>
              <a:spcBef>
                <a:spcPts val="480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School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Year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35">
                <a:latin typeface="Calibri"/>
                <a:cs typeface="Calibri"/>
              </a:rPr>
              <a:t>is </a:t>
            </a:r>
            <a:r>
              <a:rPr dirty="0" sz="1550" spc="-10">
                <a:latin typeface="Calibri"/>
                <a:cs typeface="Calibri"/>
              </a:rPr>
              <a:t>selected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5020" y="3013808"/>
            <a:ext cx="1960880" cy="5867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0"/>
              </a:spcBef>
              <a:buClr>
                <a:srgbClr val="266E8B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Group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Search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icon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384" y="1592580"/>
              <a:ext cx="5429249" cy="12329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Services</a:t>
            </a:r>
            <a:r>
              <a:rPr dirty="0" spc="-5"/>
              <a:t> </a:t>
            </a:r>
            <a:r>
              <a:rPr dirty="0"/>
              <a:t>Screen</a:t>
            </a:r>
            <a:r>
              <a:rPr dirty="0" spc="250"/>
              <a:t> </a:t>
            </a:r>
            <a:r>
              <a:rPr dirty="0"/>
              <a:t>‐</a:t>
            </a:r>
            <a:r>
              <a:rPr dirty="0" spc="-10"/>
              <a:t> </a:t>
            </a:r>
            <a:r>
              <a:rPr dirty="0"/>
              <a:t>Add</a:t>
            </a:r>
            <a:r>
              <a:rPr dirty="0" spc="-5"/>
              <a:t> </a:t>
            </a:r>
            <a:r>
              <a:rPr dirty="0"/>
              <a:t>Multiple</a:t>
            </a:r>
            <a:r>
              <a:rPr dirty="0" spc="10"/>
              <a:t> </a:t>
            </a:r>
            <a:r>
              <a:rPr dirty="0" spc="-10"/>
              <a:t>Services</a:t>
            </a:r>
          </a:p>
          <a:p>
            <a:pPr marL="12700" marR="1623695" indent="-635">
              <a:lnSpc>
                <a:spcPct val="200400"/>
              </a:lnSpc>
            </a:pPr>
            <a:r>
              <a:rPr dirty="0" b="0">
                <a:latin typeface="Calibri"/>
                <a:cs typeface="Calibri"/>
              </a:rPr>
              <a:t>Services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are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entered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Services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screen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print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Services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Summary </a:t>
            </a:r>
            <a:r>
              <a:rPr dirty="0" spc="-10" b="0">
                <a:latin typeface="Calibri"/>
                <a:cs typeface="Calibri"/>
              </a:rPr>
              <a:t>form. </a:t>
            </a:r>
            <a:r>
              <a:rPr dirty="0" b="0">
                <a:latin typeface="Calibri"/>
                <a:cs typeface="Calibri"/>
              </a:rPr>
              <a:t>It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possible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select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add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multiple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services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plan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same</a:t>
            </a:r>
            <a:r>
              <a:rPr dirty="0" spc="-10" b="0">
                <a:latin typeface="Calibri"/>
                <a:cs typeface="Calibri"/>
              </a:rPr>
              <a:t> time.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buAutoNum type="arabicPeriod"/>
              <a:tabLst>
                <a:tab pos="569595" algn="l"/>
              </a:tabLst>
            </a:pPr>
            <a:r>
              <a:rPr dirty="0" b="0">
                <a:latin typeface="Calibri"/>
                <a:cs typeface="Calibri"/>
              </a:rPr>
              <a:t>Check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/>
              <a:t>Servicing</a:t>
            </a:r>
            <a:r>
              <a:rPr dirty="0" spc="5"/>
              <a:t> </a:t>
            </a:r>
            <a:r>
              <a:rPr dirty="0"/>
              <a:t>School</a:t>
            </a:r>
            <a:r>
              <a:rPr dirty="0" spc="-10"/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top</a:t>
            </a:r>
          </a:p>
          <a:p>
            <a:pPr lvl="1" marL="876300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school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Autofills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Restrictive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Environment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Placement)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down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Select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correct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/>
              <a:t>Service</a:t>
            </a:r>
            <a:r>
              <a:rPr dirty="0" spc="-10"/>
              <a:t> </a:t>
            </a:r>
            <a:r>
              <a:rPr dirty="0"/>
              <a:t>Group</a:t>
            </a:r>
            <a:r>
              <a:rPr dirty="0" spc="-25"/>
              <a:t> </a:t>
            </a:r>
            <a:r>
              <a:rPr dirty="0" spc="-20"/>
              <a:t>Type</a:t>
            </a:r>
          </a:p>
          <a:p>
            <a:pPr lvl="1" marL="875665" marR="33718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 Service 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default setting</a:t>
            </a:r>
            <a:endParaRPr sz="1150">
              <a:latin typeface="Calibri"/>
              <a:cs typeface="Calibri"/>
            </a:endParaRPr>
          </a:p>
          <a:p>
            <a:pPr lvl="1" marL="875665" marR="5080" indent="-24765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provided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one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 spc="-20">
                <a:latin typeface="Calibri"/>
                <a:cs typeface="Calibri"/>
              </a:rPr>
              <a:t>SSD.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>
                <a:latin typeface="Calibri"/>
                <a:cs typeface="Calibri"/>
              </a:rPr>
              <a:t> –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 by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SSD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Select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/>
              <a:t>Service</a:t>
            </a:r>
            <a:r>
              <a:rPr dirty="0" spc="-10"/>
              <a:t> Group</a:t>
            </a:r>
          </a:p>
          <a:p>
            <a:pPr lvl="1" marL="875665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every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10">
                <a:latin typeface="Calibri"/>
                <a:cs typeface="Calibri"/>
              </a:rPr>
              <a:t> service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0">
                <a:latin typeface="Calibri"/>
                <a:cs typeface="Calibri"/>
              </a:rPr>
              <a:t> Services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 spc="-10">
                <a:latin typeface="Calibri"/>
                <a:cs typeface="Calibri"/>
              </a:rPr>
              <a:t>Supplementary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Aids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Supports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Personnel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Click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/>
              <a:t>Search</a:t>
            </a:r>
            <a:r>
              <a:rPr dirty="0" spc="-15"/>
              <a:t> </a:t>
            </a:r>
            <a:r>
              <a:rPr dirty="0" spc="-20" b="0">
                <a:latin typeface="Calibri"/>
                <a:cs typeface="Calibri"/>
              </a:rPr>
              <a:t>icon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Screen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Select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Multiple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726440" indent="-254635">
              <a:lnSpc>
                <a:spcPct val="100000"/>
              </a:lnSpc>
              <a:spcBef>
                <a:spcPts val="1840"/>
              </a:spcBef>
              <a:buClr>
                <a:srgbClr val="266E8B"/>
              </a:buClr>
              <a:buAutoNum type="arabicPeriod" startAt="6"/>
              <a:tabLst>
                <a:tab pos="72707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desired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services</a:t>
            </a:r>
            <a:endParaRPr sz="1550">
              <a:latin typeface="Calibri"/>
              <a:cs typeface="Calibri"/>
            </a:endParaRPr>
          </a:p>
          <a:p>
            <a:pPr marL="726440" indent="-254635">
              <a:lnSpc>
                <a:spcPct val="100000"/>
              </a:lnSpc>
              <a:spcBef>
                <a:spcPts val="155"/>
              </a:spcBef>
              <a:buClr>
                <a:srgbClr val="266E8B"/>
              </a:buClr>
              <a:buAutoNum type="arabicPeriod" startAt="6"/>
              <a:tabLst>
                <a:tab pos="727075" algn="l"/>
              </a:tabLst>
            </a:pPr>
            <a:r>
              <a:rPr dirty="0" sz="1550">
                <a:latin typeface="Calibri"/>
                <a:cs typeface="Calibri"/>
              </a:rPr>
              <a:t>Scroll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additional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list</a:t>
            </a:r>
            <a:endParaRPr sz="1550">
              <a:latin typeface="Calibri"/>
              <a:cs typeface="Calibri"/>
            </a:endParaRPr>
          </a:p>
          <a:p>
            <a:pPr marL="726440" indent="-254635">
              <a:lnSpc>
                <a:spcPct val="100000"/>
              </a:lnSpc>
              <a:spcBef>
                <a:spcPts val="155"/>
              </a:spcBef>
              <a:buClr>
                <a:srgbClr val="266E8B"/>
              </a:buClr>
              <a:buAutoNum type="arabicPeriod" startAt="6"/>
              <a:tabLst>
                <a:tab pos="727075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326" y="1480947"/>
            <a:ext cx="4072128" cy="184975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525259" cy="248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Services Screen</a:t>
            </a:r>
            <a:r>
              <a:rPr dirty="0" sz="1150" spc="25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‐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Multiple</a:t>
            </a:r>
            <a:r>
              <a:rPr dirty="0" sz="1150" spc="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613410" indent="-240665">
              <a:lnSpc>
                <a:spcPct val="100000"/>
              </a:lnSpc>
              <a:buAutoNum type="arabicPeriod" startAt="6"/>
              <a:tabLst>
                <a:tab pos="612775" algn="l"/>
                <a:tab pos="61404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6"/>
            </a:pPr>
            <a:endParaRPr sz="1100">
              <a:latin typeface="Calibri"/>
              <a:cs typeface="Calibri"/>
            </a:endParaRPr>
          </a:p>
          <a:p>
            <a:pPr marL="610235" indent="-237490">
              <a:lnSpc>
                <a:spcPct val="100000"/>
              </a:lnSpc>
              <a:buAutoNum type="arabicPeriod" startAt="6"/>
              <a:tabLst>
                <a:tab pos="61087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continues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below.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Scroll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 startAt="6"/>
            </a:pPr>
            <a:endParaRPr sz="1100">
              <a:latin typeface="Calibri"/>
              <a:cs typeface="Calibri"/>
            </a:endParaRPr>
          </a:p>
          <a:p>
            <a:pPr marL="610235" indent="-237490">
              <a:lnSpc>
                <a:spcPct val="100000"/>
              </a:lnSpc>
              <a:buAutoNum type="arabicPeriod" startAt="6"/>
              <a:tabLst>
                <a:tab pos="610870" algn="l"/>
              </a:tabLst>
            </a:pP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added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table.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again.</a:t>
            </a:r>
            <a:r>
              <a:rPr dirty="0" sz="1150" spc="2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don’t,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No</a:t>
            </a:r>
            <a:r>
              <a:rPr dirty="0" sz="1150" spc="-25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includes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Group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additional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repeat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steps.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Services</a:t>
            </a:r>
            <a:r>
              <a:rPr dirty="0" spc="30"/>
              <a:t> </a:t>
            </a:r>
            <a:r>
              <a:rPr dirty="0"/>
              <a:t>Screen</a:t>
            </a:r>
            <a:r>
              <a:rPr dirty="0" spc="25"/>
              <a:t> </a:t>
            </a:r>
            <a:r>
              <a:rPr dirty="0"/>
              <a:t>–</a:t>
            </a:r>
            <a:r>
              <a:rPr dirty="0" spc="45"/>
              <a:t> </a:t>
            </a:r>
            <a:r>
              <a:rPr dirty="0"/>
              <a:t>Add</a:t>
            </a:r>
            <a:r>
              <a:rPr dirty="0" spc="45"/>
              <a:t> </a:t>
            </a:r>
            <a:r>
              <a:rPr dirty="0"/>
              <a:t>One</a:t>
            </a:r>
            <a:r>
              <a:rPr dirty="0" spc="40"/>
              <a:t> </a:t>
            </a:r>
            <a:r>
              <a:rPr dirty="0" spc="-10"/>
              <a:t>Service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26133" y="3052816"/>
            <a:ext cx="2454910" cy="982344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66700" marR="5080" indent="-254635">
              <a:lnSpc>
                <a:spcPts val="1720"/>
              </a:lnSpc>
              <a:spcBef>
                <a:spcPts val="305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School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school</a:t>
            </a:r>
            <a:endParaRPr sz="1550">
              <a:latin typeface="Calibri"/>
              <a:cs typeface="Calibri"/>
            </a:endParaRPr>
          </a:p>
          <a:p>
            <a:pPr marL="266700" marR="438150" indent="-254635">
              <a:lnSpc>
                <a:spcPts val="1720"/>
              </a:lnSpc>
              <a:spcBef>
                <a:spcPts val="480"/>
              </a:spcBef>
              <a:buClr>
                <a:srgbClr val="266E8B"/>
              </a:buClr>
              <a:buAutoNum type="arabicPeriod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School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Year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35">
                <a:latin typeface="Calibri"/>
                <a:cs typeface="Calibri"/>
              </a:rPr>
              <a:t>is </a:t>
            </a:r>
            <a:r>
              <a:rPr dirty="0" sz="1550" spc="-10">
                <a:latin typeface="Calibri"/>
                <a:cs typeface="Calibri"/>
              </a:rPr>
              <a:t>selected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45020" y="3013808"/>
            <a:ext cx="1960880" cy="868044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0"/>
              </a:spcBef>
              <a:buClr>
                <a:srgbClr val="266E8B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Group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Type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3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Search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icon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9" y="1671828"/>
              <a:ext cx="5429250" cy="123367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Services</a:t>
            </a:r>
            <a:r>
              <a:rPr dirty="0" spc="-5"/>
              <a:t> </a:t>
            </a:r>
            <a:r>
              <a:rPr dirty="0"/>
              <a:t>Screen</a:t>
            </a:r>
            <a:r>
              <a:rPr dirty="0" spc="250"/>
              <a:t> </a:t>
            </a:r>
            <a:r>
              <a:rPr dirty="0"/>
              <a:t>‐</a:t>
            </a:r>
            <a:r>
              <a:rPr dirty="0" spc="-10"/>
              <a:t> </a:t>
            </a:r>
            <a:r>
              <a:rPr dirty="0"/>
              <a:t>Add</a:t>
            </a:r>
            <a:r>
              <a:rPr dirty="0" spc="-5"/>
              <a:t> </a:t>
            </a:r>
            <a:r>
              <a:rPr dirty="0"/>
              <a:t>One </a:t>
            </a:r>
            <a:r>
              <a:rPr dirty="0" spc="-10"/>
              <a:t>Service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b="0">
                <a:latin typeface="Calibri"/>
                <a:cs typeface="Calibri"/>
              </a:rPr>
              <a:t>Services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are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entered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Services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screen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print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Services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Summary </a:t>
            </a:r>
            <a:r>
              <a:rPr dirty="0" spc="-10" b="0">
                <a:latin typeface="Calibri"/>
                <a:cs typeface="Calibri"/>
              </a:rPr>
              <a:t>form.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b="0">
                <a:latin typeface="Calibri"/>
                <a:cs typeface="Calibri"/>
              </a:rPr>
              <a:t>Services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can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added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plan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time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or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multiple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once.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These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steps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are to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add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one</a:t>
            </a:r>
            <a:r>
              <a:rPr dirty="0" spc="-10" b="0">
                <a:latin typeface="Calibri"/>
                <a:cs typeface="Calibri"/>
              </a:rPr>
              <a:t> service.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69595" algn="l"/>
              </a:tabLst>
            </a:pPr>
            <a:r>
              <a:rPr dirty="0" b="0">
                <a:latin typeface="Calibri"/>
                <a:cs typeface="Calibri"/>
              </a:rPr>
              <a:t>Check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/>
              <a:t>Servicing</a:t>
            </a:r>
            <a:r>
              <a:rPr dirty="0" spc="5"/>
              <a:t> </a:t>
            </a:r>
            <a:r>
              <a:rPr dirty="0"/>
              <a:t>School</a:t>
            </a:r>
            <a:r>
              <a:rPr dirty="0" spc="-10"/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top</a:t>
            </a:r>
          </a:p>
          <a:p>
            <a:pPr lvl="1" marL="876300" indent="-248285">
              <a:lnSpc>
                <a:spcPct val="100000"/>
              </a:lnSpc>
              <a:buAutoNum type="alphaLcPeriod"/>
              <a:tabLst>
                <a:tab pos="875665" algn="l"/>
                <a:tab pos="876935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school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Autofills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876300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Restrictive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Environment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Placement)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down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Select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correct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/>
              <a:t>Service</a:t>
            </a:r>
            <a:r>
              <a:rPr dirty="0" spc="-10"/>
              <a:t> </a:t>
            </a:r>
            <a:r>
              <a:rPr dirty="0"/>
              <a:t>Group</a:t>
            </a:r>
            <a:r>
              <a:rPr dirty="0" spc="-25"/>
              <a:t> </a:t>
            </a:r>
            <a:r>
              <a:rPr dirty="0" spc="-20"/>
              <a:t>Type</a:t>
            </a:r>
          </a:p>
          <a:p>
            <a:pPr lvl="1" marL="875665" marR="337185" indent="-247650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 Service 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default setting</a:t>
            </a:r>
            <a:endParaRPr sz="1150">
              <a:latin typeface="Calibri"/>
              <a:cs typeface="Calibri"/>
            </a:endParaRPr>
          </a:p>
          <a:p>
            <a:pPr lvl="1" marL="875665" marR="5080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provided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during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one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Phoenix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required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and </a:t>
            </a:r>
            <a:r>
              <a:rPr dirty="0" sz="1150" spc="-20">
                <a:latin typeface="Calibri"/>
                <a:cs typeface="Calibri"/>
              </a:rPr>
              <a:t>SSD.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>
                <a:latin typeface="Calibri"/>
                <a:cs typeface="Calibri"/>
              </a:rPr>
              <a:t> –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 by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SSD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Select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/>
              <a:t>Service</a:t>
            </a:r>
            <a:r>
              <a:rPr dirty="0" spc="-10"/>
              <a:t> Group</a:t>
            </a:r>
          </a:p>
          <a:p>
            <a:pPr lvl="1" marL="875665" indent="-248285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every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10">
                <a:latin typeface="Calibri"/>
                <a:cs typeface="Calibri"/>
              </a:rPr>
              <a:t> service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0">
                <a:latin typeface="Calibri"/>
                <a:cs typeface="Calibri"/>
              </a:rPr>
              <a:t> Services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 spc="-10">
                <a:latin typeface="Calibri"/>
                <a:cs typeface="Calibri"/>
              </a:rPr>
              <a:t>Supplementary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Aids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875665" indent="-248285">
              <a:lnSpc>
                <a:spcPct val="100000"/>
              </a:lnSpc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Supports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Personnel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Select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/>
              <a:t>Service</a:t>
            </a:r>
            <a:r>
              <a:rPr dirty="0" spc="-10"/>
              <a:t> </a:t>
            </a:r>
            <a:r>
              <a:rPr dirty="0" spc="-20"/>
              <a:t>Type</a:t>
            </a:r>
          </a:p>
          <a:p>
            <a:pPr lvl="1" marL="875665" indent="-24828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875665" algn="l"/>
                <a:tab pos="876300" algn="l"/>
              </a:tabLst>
            </a:pPr>
            <a:r>
              <a:rPr dirty="0" sz="1150">
                <a:latin typeface="Calibri"/>
                <a:cs typeface="Calibri"/>
              </a:rPr>
              <a:t>Options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Group</a:t>
            </a:r>
            <a:endParaRPr sz="1150">
              <a:latin typeface="Calibri"/>
              <a:cs typeface="Calibri"/>
            </a:endParaRPr>
          </a:p>
          <a:p>
            <a:pPr marL="508634" indent="-2482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08634" algn="l"/>
                <a:tab pos="509270" algn="l"/>
              </a:tabLst>
            </a:pPr>
            <a:r>
              <a:rPr dirty="0" b="0">
                <a:latin typeface="Calibri"/>
                <a:cs typeface="Calibri"/>
              </a:rPr>
              <a:t>Click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/>
              <a:t>Search</a:t>
            </a:r>
            <a:r>
              <a:rPr dirty="0" spc="-15"/>
              <a:t> </a:t>
            </a:r>
            <a:r>
              <a:rPr dirty="0" spc="-20" b="0">
                <a:latin typeface="Calibri"/>
                <a:cs typeface="Calibri"/>
              </a:rPr>
              <a:t>icon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Select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buClr>
                <a:srgbClr val="266E8B"/>
              </a:buClr>
              <a:buAutoNum type="arabicPeriod" startAt="6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</a:t>
            </a:r>
            <a:endParaRPr sz="155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AutoNum type="arabicPeriod" startAt="6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769" y="1725167"/>
            <a:ext cx="5429250" cy="15521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53530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Select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Search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Result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504190" indent="-186690">
              <a:lnSpc>
                <a:spcPct val="100000"/>
              </a:lnSpc>
              <a:buAutoNum type="arabicPeriod" startAt="6"/>
              <a:tabLst>
                <a:tab pos="50482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Service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6"/>
            </a:pPr>
            <a:endParaRPr sz="1100">
              <a:latin typeface="Calibri"/>
              <a:cs typeface="Calibri"/>
            </a:endParaRPr>
          </a:p>
          <a:p>
            <a:pPr marL="504190" indent="-186690">
              <a:lnSpc>
                <a:spcPct val="100000"/>
              </a:lnSpc>
              <a:buAutoNum type="arabicPeriod" startAt="6"/>
              <a:tabLst>
                <a:tab pos="504825" algn="l"/>
              </a:tabLst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table.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3271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again.</a:t>
            </a:r>
            <a:r>
              <a:rPr dirty="0" sz="1150" spc="2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don’t,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No</a:t>
            </a:r>
            <a:r>
              <a:rPr dirty="0" sz="1150" spc="-25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Tip: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small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difficult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zoom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increase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size.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+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Command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+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441" y="978408"/>
            <a:ext cx="6033770" cy="3394075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row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Details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432" y="1716023"/>
            <a:ext cx="5429250" cy="170611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6033" y="4627117"/>
            <a:ext cx="654558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Services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on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0" b="1">
                <a:latin typeface="Calibri"/>
                <a:cs typeface="Calibri"/>
              </a:rPr>
              <a:t> 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added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panel.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needed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more than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once,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example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Instruction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both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settings,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repeat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steps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254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again.</a:t>
            </a:r>
            <a:r>
              <a:rPr dirty="0" sz="1150" spc="2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>
                <a:latin typeface="Calibri"/>
                <a:cs typeface="Calibri"/>
              </a:rPr>
              <a:t>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don’t,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No</a:t>
            </a:r>
            <a:r>
              <a:rPr dirty="0" sz="1150" spc="-25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ready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row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88313" y="1037545"/>
            <a:ext cx="5815330" cy="3263265"/>
            <a:chOff x="988313" y="1037545"/>
            <a:chExt cx="5815330" cy="3263265"/>
          </a:xfrm>
        </p:grpSpPr>
        <p:sp>
          <p:nvSpPr>
            <p:cNvPr id="3" name="object 3" descr=""/>
            <p:cNvSpPr/>
            <p:nvPr/>
          </p:nvSpPr>
          <p:spPr>
            <a:xfrm>
              <a:off x="998219" y="1046988"/>
              <a:ext cx="5800725" cy="3244215"/>
            </a:xfrm>
            <a:custGeom>
              <a:avLst/>
              <a:gdLst/>
              <a:ahLst/>
              <a:cxnLst/>
              <a:rect l="l" t="t" r="r" b="b"/>
              <a:pathLst>
                <a:path w="5800725" h="3244215">
                  <a:moveTo>
                    <a:pt x="0" y="0"/>
                  </a:moveTo>
                  <a:lnTo>
                    <a:pt x="5800344" y="0"/>
                  </a:lnTo>
                </a:path>
                <a:path w="5800725" h="3244215">
                  <a:moveTo>
                    <a:pt x="0" y="0"/>
                  </a:moveTo>
                  <a:lnTo>
                    <a:pt x="0" y="3243834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93992" y="1040130"/>
              <a:ext cx="0" cy="3251200"/>
            </a:xfrm>
            <a:custGeom>
              <a:avLst/>
              <a:gdLst/>
              <a:ahLst/>
              <a:cxnLst/>
              <a:rect l="l" t="t" r="r" b="b"/>
              <a:pathLst>
                <a:path w="0" h="3251200">
                  <a:moveTo>
                    <a:pt x="0" y="0"/>
                  </a:moveTo>
                  <a:lnTo>
                    <a:pt x="0" y="3250692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88313" y="4290822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344" y="0"/>
                  </a:lnTo>
                </a:path>
              </a:pathLst>
            </a:custGeom>
            <a:ln w="18884">
              <a:solidFill>
                <a:srgbClr val="3393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516" y="1104064"/>
              <a:ext cx="569692" cy="24509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61060" y="979932"/>
            <a:ext cx="6043930" cy="339979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140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Screen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Details:</a:t>
            </a:r>
            <a:r>
              <a:rPr dirty="0" sz="215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Dates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Calibri"/>
              <a:cs typeface="Calibri"/>
            </a:endParaRPr>
          </a:p>
          <a:p>
            <a:pPr marL="600710" indent="-255904">
              <a:lnSpc>
                <a:spcPct val="100000"/>
              </a:lnSpc>
              <a:buClr>
                <a:srgbClr val="266E8B"/>
              </a:buClr>
              <a:buAutoNum type="arabicPeriod"/>
              <a:tabLst>
                <a:tab pos="601345" algn="l"/>
              </a:tabLst>
            </a:pPr>
            <a:r>
              <a:rPr dirty="0" sz="1450">
                <a:latin typeface="Calibri"/>
                <a:cs typeface="Calibri"/>
              </a:rPr>
              <a:t>Dates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are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prefilled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from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the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Plan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Date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form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but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can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edited</a:t>
            </a:r>
            <a:endParaRPr sz="1450">
              <a:latin typeface="Calibri"/>
              <a:cs typeface="Calibri"/>
            </a:endParaRPr>
          </a:p>
          <a:p>
            <a:pPr lvl="1" marL="912494" indent="-114300">
              <a:lnSpc>
                <a:spcPct val="100000"/>
              </a:lnSpc>
              <a:spcBef>
                <a:spcPts val="175"/>
              </a:spcBef>
              <a:buClr>
                <a:srgbClr val="266E8B"/>
              </a:buClr>
              <a:buFont typeface="Arial"/>
              <a:buChar char="•"/>
              <a:tabLst>
                <a:tab pos="913130" algn="l"/>
              </a:tabLst>
            </a:pP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lvl="1" marL="912494" indent="-114300">
              <a:lnSpc>
                <a:spcPct val="100000"/>
              </a:lnSpc>
              <a:spcBef>
                <a:spcPts val="150"/>
              </a:spcBef>
              <a:buClr>
                <a:srgbClr val="266E8B"/>
              </a:buClr>
              <a:buFont typeface="Arial"/>
              <a:buChar char="•"/>
              <a:tabLst>
                <a:tab pos="913130" algn="l"/>
              </a:tabLst>
            </a:pP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Date</a:t>
            </a:r>
            <a:endParaRPr sz="1150">
              <a:latin typeface="Calibri"/>
              <a:cs typeface="Calibri"/>
            </a:endParaRPr>
          </a:p>
          <a:p>
            <a:pPr lvl="1" marL="912494" indent="-114300">
              <a:lnSpc>
                <a:spcPct val="100000"/>
              </a:lnSpc>
              <a:spcBef>
                <a:spcPts val="155"/>
              </a:spcBef>
              <a:buClr>
                <a:srgbClr val="266E8B"/>
              </a:buClr>
              <a:buFont typeface="Arial"/>
              <a:buChar char="•"/>
              <a:tabLst>
                <a:tab pos="913130" algn="l"/>
              </a:tabLst>
            </a:pPr>
            <a:r>
              <a:rPr dirty="0" sz="1150">
                <a:latin typeface="Calibri"/>
                <a:cs typeface="Calibri"/>
              </a:rPr>
              <a:t>Revise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transitioning</a:t>
            </a:r>
            <a:r>
              <a:rPr dirty="0" sz="1150" spc="7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6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912494" marR="323215" indent="-113664">
              <a:lnSpc>
                <a:spcPts val="1290"/>
              </a:lnSpc>
              <a:spcBef>
                <a:spcPts val="265"/>
              </a:spcBef>
              <a:buClr>
                <a:srgbClr val="266E8B"/>
              </a:buClr>
              <a:buFont typeface="Arial"/>
              <a:buChar char="•"/>
              <a:tabLst>
                <a:tab pos="913130" algn="l"/>
              </a:tabLst>
            </a:pPr>
            <a:r>
              <a:rPr dirty="0" sz="1150" spc="-10">
                <a:latin typeface="Calibri"/>
                <a:cs typeface="Calibri"/>
              </a:rPr>
              <a:t>To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dates,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calendar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5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calendar</a:t>
            </a:r>
            <a:r>
              <a:rPr dirty="0" sz="1150" spc="7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6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opens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777" y="1500377"/>
            <a:ext cx="4592574" cy="15407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7651" y="4431587"/>
            <a:ext cx="6676390" cy="53092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150" b="1">
                <a:latin typeface="Calibri"/>
                <a:cs typeface="Calibri"/>
              </a:rPr>
              <a:t>Service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Window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Service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prefilled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  <a:p>
            <a:pPr lvl="1" marL="812800" indent="-1854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here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IEP</a:t>
            </a:r>
            <a:endParaRPr sz="1150">
              <a:latin typeface="Calibri"/>
              <a:cs typeface="Calibri"/>
            </a:endParaRPr>
          </a:p>
          <a:p>
            <a:pPr lvl="1" marL="812800" indent="-18542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Range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(between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Date)</a:t>
            </a:r>
            <a:endParaRPr sz="1150">
              <a:latin typeface="Calibri"/>
              <a:cs typeface="Calibri"/>
            </a:endParaRPr>
          </a:p>
          <a:p>
            <a:pPr marL="12700" marR="150495">
              <a:lnSpc>
                <a:spcPct val="100000"/>
              </a:lnSpc>
              <a:spcBef>
                <a:spcPts val="630"/>
              </a:spcBef>
            </a:pP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(from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Dates).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doesn’t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10">
                <a:latin typeface="Calibri"/>
                <a:cs typeface="Calibri"/>
              </a:rPr>
              <a:t> services.</a:t>
            </a:r>
            <a:endParaRPr sz="1150">
              <a:latin typeface="Calibri"/>
              <a:cs typeface="Calibri"/>
            </a:endParaRPr>
          </a:p>
          <a:p>
            <a:pPr marL="12700" marR="415290" indent="-635">
              <a:lnSpc>
                <a:spcPct val="100000"/>
              </a:lnSpc>
              <a:spcBef>
                <a:spcPts val="635"/>
              </a:spcBef>
            </a:pPr>
            <a:r>
              <a:rPr dirty="0" sz="1150">
                <a:latin typeface="Calibri"/>
                <a:cs typeface="Calibri"/>
              </a:rPr>
              <a:t>Pay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particular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transitioning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 </a:t>
            </a:r>
            <a:r>
              <a:rPr dirty="0" sz="1150">
                <a:latin typeface="Calibri"/>
                <a:cs typeface="Calibri"/>
              </a:rPr>
              <a:t>another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(such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moving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elementary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middle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middle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high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school).</a:t>
            </a:r>
            <a:endParaRPr sz="1150">
              <a:latin typeface="Calibri"/>
              <a:cs typeface="Calibri"/>
            </a:endParaRPr>
          </a:p>
          <a:p>
            <a:pPr marL="384175" marR="150495" indent="-1270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84810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two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services, 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each</a:t>
            </a:r>
            <a:r>
              <a:rPr dirty="0" sz="1150" spc="-10">
                <a:latin typeface="Calibri"/>
                <a:cs typeface="Calibri"/>
              </a:rPr>
              <a:t> school/school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the</a:t>
            </a:r>
            <a:r>
              <a:rPr dirty="0" sz="1150" spc="-10">
                <a:latin typeface="Calibri"/>
                <a:cs typeface="Calibri"/>
              </a:rPr>
              <a:t> current school/school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 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same day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 </a:t>
            </a:r>
            <a:r>
              <a:rPr dirty="0" sz="1150" spc="-10">
                <a:latin typeface="Calibri"/>
                <a:cs typeface="Calibri"/>
              </a:rPr>
              <a:t>school/school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must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20">
                <a:latin typeface="Calibri"/>
                <a:cs typeface="Calibri"/>
              </a:rPr>
              <a:t> day.</a:t>
            </a:r>
            <a:endParaRPr sz="1150">
              <a:latin typeface="Calibri"/>
              <a:cs typeface="Calibri"/>
            </a:endParaRPr>
          </a:p>
          <a:p>
            <a:pPr marL="384175" indent="-1270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84810" algn="l"/>
              </a:tabLst>
            </a:pP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carefully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avoid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errors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(placement)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calculated</a:t>
            </a:r>
            <a:endParaRPr sz="1150">
              <a:latin typeface="Calibri"/>
              <a:cs typeface="Calibri"/>
            </a:endParaRPr>
          </a:p>
          <a:p>
            <a:pPr lvl="1" marL="690880" marR="222885" indent="-18732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90880" algn="l"/>
                <a:tab pos="691515" algn="l"/>
              </a:tabLst>
            </a:pP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gap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between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next (use</a:t>
            </a:r>
            <a:r>
              <a:rPr dirty="0" sz="1150" spc="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consecutive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dates)</a:t>
            </a:r>
            <a:endParaRPr sz="1150">
              <a:latin typeface="Calibri"/>
              <a:cs typeface="Calibri"/>
            </a:endParaRPr>
          </a:p>
          <a:p>
            <a:pPr lvl="2" marL="970280" indent="-18669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970280" algn="l"/>
                <a:tab pos="970915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cause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between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years</a:t>
            </a:r>
            <a:endParaRPr sz="1150">
              <a:latin typeface="Calibri"/>
              <a:cs typeface="Calibri"/>
            </a:endParaRPr>
          </a:p>
          <a:p>
            <a:pPr lvl="1" marL="690880" indent="-18669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690245" algn="l"/>
                <a:tab pos="69088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overlap</a:t>
            </a:r>
            <a:endParaRPr sz="1150">
              <a:latin typeface="Calibri"/>
              <a:cs typeface="Calibri"/>
            </a:endParaRPr>
          </a:p>
          <a:p>
            <a:pPr lvl="2" marL="970280" indent="-1866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70280" algn="l"/>
                <a:tab pos="970915" algn="l"/>
              </a:tabLst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next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 </a:t>
            </a:r>
            <a:r>
              <a:rPr dirty="0" sz="1150" spc="-10">
                <a:latin typeface="Calibri"/>
                <a:cs typeface="Calibri"/>
              </a:rPr>
              <a:t>begin</a:t>
            </a:r>
            <a:endParaRPr sz="1150">
              <a:latin typeface="Calibri"/>
              <a:cs typeface="Calibri"/>
            </a:endParaRPr>
          </a:p>
          <a:p>
            <a:pPr lvl="2" marL="970280" indent="-186690">
              <a:lnSpc>
                <a:spcPct val="100000"/>
              </a:lnSpc>
              <a:buFont typeface="Arial"/>
              <a:buChar char="•"/>
              <a:tabLst>
                <a:tab pos="970280" algn="l"/>
                <a:tab pos="970915" algn="l"/>
              </a:tabLst>
            </a:pPr>
            <a:r>
              <a:rPr dirty="0" sz="1150">
                <a:latin typeface="Calibri"/>
                <a:cs typeface="Calibri"/>
              </a:rPr>
              <a:t>Overlap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causes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amount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doubled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begin</a:t>
            </a:r>
            <a:endParaRPr sz="1150">
              <a:latin typeface="Calibri"/>
              <a:cs typeface="Calibri"/>
            </a:endParaRPr>
          </a:p>
          <a:p>
            <a:pPr lvl="3" marL="1367155" indent="-1860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367155" algn="l"/>
                <a:tab pos="1367790" algn="l"/>
              </a:tabLst>
            </a:pP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incorrect</a:t>
            </a:r>
            <a:endParaRPr sz="1150">
              <a:latin typeface="Calibri"/>
              <a:cs typeface="Calibri"/>
            </a:endParaRPr>
          </a:p>
          <a:p>
            <a:pPr lvl="3" marL="1367155" marR="187325" indent="-186055">
              <a:lnSpc>
                <a:spcPct val="100000"/>
              </a:lnSpc>
              <a:buFont typeface="Arial"/>
              <a:buChar char="•"/>
              <a:tabLst>
                <a:tab pos="1367155" algn="l"/>
                <a:tab pos="1367790" algn="l"/>
              </a:tabLst>
            </a:pPr>
            <a:r>
              <a:rPr dirty="0" sz="1150" i="1">
                <a:latin typeface="Calibri"/>
                <a:cs typeface="Calibri"/>
              </a:rPr>
              <a:t>A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service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can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continue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both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years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but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Servicing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School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will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different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the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second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year,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service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must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entered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twice</a:t>
            </a:r>
            <a:endParaRPr sz="1150">
              <a:latin typeface="Calibri"/>
              <a:cs typeface="Calibri"/>
            </a:endParaRPr>
          </a:p>
          <a:p>
            <a:pPr marL="12700" marR="217170" indent="-635">
              <a:lnSpc>
                <a:spcPct val="100000"/>
              </a:lnSpc>
              <a:spcBef>
                <a:spcPts val="640"/>
              </a:spcBef>
            </a:pPr>
            <a:r>
              <a:rPr dirty="0" sz="1150">
                <a:latin typeface="Calibri"/>
                <a:cs typeface="Calibri"/>
              </a:rPr>
              <a:t>Note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High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teachers:</a:t>
            </a:r>
            <a:r>
              <a:rPr dirty="0" sz="1150" spc="22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continue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graduating.</a:t>
            </a:r>
            <a:endParaRPr sz="1150">
              <a:latin typeface="Calibri"/>
              <a:cs typeface="Calibri"/>
            </a:endParaRPr>
          </a:p>
          <a:p>
            <a:pPr lvl="1" marL="688340" marR="415290" indent="-1847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graduates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Secretary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exit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from </a:t>
            </a:r>
            <a:r>
              <a:rPr dirty="0" sz="1150" spc="-10">
                <a:latin typeface="Calibri"/>
                <a:cs typeface="Calibri"/>
              </a:rPr>
              <a:t>Phoenix</a:t>
            </a:r>
            <a:endParaRPr sz="1150">
              <a:latin typeface="Calibri"/>
              <a:cs typeface="Calibri"/>
            </a:endParaRPr>
          </a:p>
          <a:p>
            <a:pPr lvl="1" marL="6883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8340" algn="l"/>
                <a:tab pos="688975" algn="l"/>
              </a:tabLst>
            </a:pPr>
            <a:r>
              <a:rPr dirty="0" sz="1150">
                <a:latin typeface="Calibri"/>
                <a:cs typeface="Calibri"/>
              </a:rPr>
              <a:t>Once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graduate,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no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longer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eligible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receive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Services</a:t>
            </a:r>
            <a:r>
              <a:rPr dirty="0" spc="40"/>
              <a:t> </a:t>
            </a:r>
            <a:r>
              <a:rPr dirty="0"/>
              <a:t>Screen</a:t>
            </a:r>
            <a:r>
              <a:rPr dirty="0" spc="45"/>
              <a:t> </a:t>
            </a:r>
            <a:r>
              <a:rPr dirty="0"/>
              <a:t>–</a:t>
            </a:r>
            <a:r>
              <a:rPr dirty="0" spc="55"/>
              <a:t> </a:t>
            </a:r>
            <a:r>
              <a:rPr dirty="0"/>
              <a:t>Service</a:t>
            </a:r>
            <a:r>
              <a:rPr dirty="0" spc="45"/>
              <a:t> </a:t>
            </a:r>
            <a:r>
              <a:rPr dirty="0" spc="-10"/>
              <a:t>Details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06500" y="3106017"/>
            <a:ext cx="2357755" cy="11468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440"/>
              </a:spcBef>
              <a:buClr>
                <a:srgbClr val="266E8B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Assign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Provider</a:t>
            </a:r>
            <a:r>
              <a:rPr dirty="0" sz="1550">
                <a:latin typeface="Calibri"/>
                <a:cs typeface="Calibri"/>
              </a:rPr>
              <a:t>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known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Duration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Frequency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AutoNum type="arabicPeriod" startAt="2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Setting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62653" y="3144983"/>
            <a:ext cx="2401570" cy="98171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66700" marR="5080" indent="-254635">
              <a:lnSpc>
                <a:spcPct val="92100"/>
              </a:lnSpc>
              <a:spcBef>
                <a:spcPts val="280"/>
              </a:spcBef>
              <a:buClr>
                <a:srgbClr val="266E8B"/>
              </a:buClr>
              <a:buAutoNum type="arabicPeriod" startAt="6"/>
              <a:tabLst>
                <a:tab pos="267335" algn="l"/>
              </a:tabLst>
            </a:pP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Servicing</a:t>
            </a:r>
            <a:r>
              <a:rPr dirty="0" sz="1550" spc="8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School</a:t>
            </a:r>
            <a:r>
              <a:rPr dirty="0" sz="1550" spc="105" b="1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– </a:t>
            </a:r>
            <a:r>
              <a:rPr dirty="0" sz="1550">
                <a:latin typeface="Calibri"/>
                <a:cs typeface="Calibri"/>
              </a:rPr>
              <a:t>school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provided</a:t>
            </a:r>
            <a:endParaRPr sz="15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340"/>
              </a:spcBef>
              <a:buClr>
                <a:srgbClr val="266E8B"/>
              </a:buClr>
              <a:buAutoNum type="arabicPeriod" startAt="6"/>
              <a:tabLst>
                <a:tab pos="267335" algn="l"/>
              </a:tabLst>
            </a:pPr>
            <a:r>
              <a:rPr dirty="0" sz="1550" spc="-20" b="1">
                <a:latin typeface="Calibri"/>
                <a:cs typeface="Calibri"/>
              </a:rPr>
              <a:t>Save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59739" y="973277"/>
            <a:ext cx="6047105" cy="3408045"/>
            <a:chOff x="859739" y="973277"/>
            <a:chExt cx="6047105" cy="340804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8843" y="1480566"/>
              <a:ext cx="5022341" cy="168554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6393" y="979932"/>
              <a:ext cx="6033770" cy="3394710"/>
            </a:xfrm>
            <a:custGeom>
              <a:avLst/>
              <a:gdLst/>
              <a:ahLst/>
              <a:cxnLst/>
              <a:rect l="l" t="t" r="r" b="b"/>
              <a:pathLst>
                <a:path w="6033770" h="3394710">
                  <a:moveTo>
                    <a:pt x="0" y="0"/>
                  </a:moveTo>
                  <a:lnTo>
                    <a:pt x="6033515" y="0"/>
                  </a:lnTo>
                  <a:lnTo>
                    <a:pt x="6033515" y="3394710"/>
                  </a:lnTo>
                  <a:lnTo>
                    <a:pt x="0" y="3394710"/>
                  </a:lnTo>
                  <a:lnTo>
                    <a:pt x="0" y="0"/>
                  </a:lnTo>
                  <a:close/>
                </a:path>
              </a:pathLst>
            </a:custGeom>
            <a:ln w="13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7651" y="4627117"/>
            <a:ext cx="6646545" cy="406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Service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 Window 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Complete Service </a:t>
            </a:r>
            <a:r>
              <a:rPr dirty="0" sz="1150" spc="-10" b="1">
                <a:latin typeface="Calibri"/>
                <a:cs typeface="Calibri"/>
              </a:rPr>
              <a:t>Details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568960" indent="-192405">
              <a:lnSpc>
                <a:spcPct val="100000"/>
              </a:lnSpc>
              <a:buAutoNum type="arabicPeriod" startAt="2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Assign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Provider</a:t>
            </a:r>
            <a:r>
              <a:rPr dirty="0" sz="1150">
                <a:latin typeface="Calibri"/>
                <a:cs typeface="Calibri"/>
              </a:rPr>
              <a:t>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known</a:t>
            </a:r>
            <a:endParaRPr sz="1150">
              <a:latin typeface="Calibri"/>
              <a:cs typeface="Calibri"/>
            </a:endParaRPr>
          </a:p>
          <a:p>
            <a:pPr lvl="1" marL="991235" indent="-245745">
              <a:lnSpc>
                <a:spcPct val="100000"/>
              </a:lnSpc>
              <a:buAutoNum type="alphaLcPeriod"/>
              <a:tabLst>
                <a:tab pos="991235" algn="l"/>
                <a:tab pos="991869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Initiation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easiest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here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Duration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provided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40"/>
              </a:spcBef>
              <a:buAutoNum type="arabicPeriod" startAt="2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Frequency</a:t>
            </a:r>
            <a:endParaRPr sz="1150">
              <a:latin typeface="Calibri"/>
              <a:cs typeface="Calibri"/>
            </a:endParaRPr>
          </a:p>
          <a:p>
            <a:pPr lvl="1" marL="991869" indent="-246379">
              <a:lnSpc>
                <a:spcPct val="100000"/>
              </a:lnSpc>
              <a:buAutoNum type="alphaLcPeriod"/>
              <a:tabLst>
                <a:tab pos="991869" algn="l"/>
                <a:tab pos="992505" algn="l"/>
              </a:tabLst>
            </a:pPr>
            <a:r>
              <a:rPr dirty="0" sz="1150">
                <a:latin typeface="Calibri"/>
                <a:cs typeface="Calibri"/>
              </a:rPr>
              <a:t>Weekly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default</a:t>
            </a:r>
            <a:endParaRPr sz="1150">
              <a:latin typeface="Calibri"/>
              <a:cs typeface="Calibri"/>
            </a:endParaRPr>
          </a:p>
          <a:p>
            <a:pPr lvl="1" marL="991235" indent="-24574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991235" algn="l"/>
                <a:tab pos="991869" algn="l"/>
              </a:tabLst>
            </a:pPr>
            <a:r>
              <a:rPr dirty="0" sz="1150">
                <a:latin typeface="Calibri"/>
                <a:cs typeface="Calibri"/>
              </a:rPr>
              <a:t>Monthly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option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Setting</a:t>
            </a:r>
            <a:endParaRPr sz="1150">
              <a:latin typeface="Calibri"/>
              <a:cs typeface="Calibri"/>
            </a:endParaRPr>
          </a:p>
          <a:p>
            <a:pPr lvl="1" marL="991869" indent="-246379">
              <a:lnSpc>
                <a:spcPct val="100000"/>
              </a:lnSpc>
              <a:buAutoNum type="alphaLcPeriod"/>
              <a:tabLst>
                <a:tab pos="991869" algn="l"/>
                <a:tab pos="992505" algn="l"/>
              </a:tabLst>
            </a:pP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4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Ed</a:t>
            </a:r>
            <a:endParaRPr sz="1150">
              <a:latin typeface="Calibri"/>
              <a:cs typeface="Calibri"/>
            </a:endParaRPr>
          </a:p>
          <a:p>
            <a:pPr lvl="1" marL="991235" indent="-24574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991235" algn="l"/>
                <a:tab pos="991869" algn="l"/>
              </a:tabLst>
            </a:pP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Ed</a:t>
            </a:r>
            <a:endParaRPr sz="1150">
              <a:latin typeface="Calibri"/>
              <a:cs typeface="Calibri"/>
            </a:endParaRPr>
          </a:p>
          <a:p>
            <a:pPr lvl="1" marL="991869" indent="-246379">
              <a:lnSpc>
                <a:spcPct val="100000"/>
              </a:lnSpc>
              <a:buAutoNum type="alphaLcPeriod"/>
              <a:tabLst>
                <a:tab pos="991869" algn="l"/>
                <a:tab pos="992505" algn="l"/>
              </a:tabLst>
            </a:pPr>
            <a:r>
              <a:rPr dirty="0" sz="1150">
                <a:latin typeface="Calibri"/>
                <a:cs typeface="Calibri"/>
              </a:rPr>
              <a:t>Home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20">
                <a:latin typeface="Calibri"/>
                <a:cs typeface="Calibri"/>
              </a:rPr>
              <a:t> only</a:t>
            </a:r>
            <a:endParaRPr sz="1150">
              <a:latin typeface="Calibri"/>
              <a:cs typeface="Calibri"/>
            </a:endParaRPr>
          </a:p>
          <a:p>
            <a:pPr marL="568325" indent="-18986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568960" algn="l"/>
              </a:tabLst>
            </a:pPr>
            <a:r>
              <a:rPr dirty="0" sz="1150" b="1">
                <a:latin typeface="Calibri"/>
                <a:cs typeface="Calibri"/>
              </a:rPr>
              <a:t>Servicing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School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autofills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 lvl="1" marL="991869" indent="-246379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991869" algn="l"/>
                <a:tab pos="992505" algn="l"/>
              </a:tabLst>
            </a:pP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provided</a:t>
            </a:r>
            <a:endParaRPr sz="1150">
              <a:latin typeface="Calibri"/>
              <a:cs typeface="Calibri"/>
            </a:endParaRPr>
          </a:p>
          <a:p>
            <a:pPr lvl="1" marL="991869" marR="83820" indent="-245745">
              <a:lnSpc>
                <a:spcPct val="100000"/>
              </a:lnSpc>
              <a:buAutoNum type="alphaLcPeriod"/>
              <a:tabLst>
                <a:tab pos="991235" algn="l"/>
                <a:tab pos="991869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transitioning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(such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middle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high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would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(middle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school)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(high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for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second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ensures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correctly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0">
                <a:latin typeface="Calibri"/>
                <a:cs typeface="Calibri"/>
              </a:rPr>
              <a:t> school.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417" y="1464563"/>
            <a:ext cx="4885944" cy="18905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2150" spc="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saving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Accept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button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appears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Accept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finalized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4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clicking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arrow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Search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878" y="1656378"/>
            <a:ext cx="194729" cy="19472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63567" y="1673351"/>
            <a:ext cx="1237615" cy="182880"/>
          </a:xfrm>
          <a:prstGeom prst="rect">
            <a:avLst/>
          </a:prstGeom>
          <a:ln w="14135">
            <a:solidFill>
              <a:srgbClr val="BF0000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95"/>
              </a:spcBef>
            </a:pPr>
            <a:r>
              <a:rPr dirty="0" sz="850">
                <a:solidFill>
                  <a:srgbClr val="C00000"/>
                </a:solidFill>
                <a:latin typeface="Arial"/>
                <a:cs typeface="Arial"/>
              </a:rPr>
              <a:t>Add</a:t>
            </a:r>
            <a:r>
              <a:rPr dirty="0" sz="850" spc="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C00000"/>
                </a:solidFill>
                <a:latin typeface="Arial"/>
                <a:cs typeface="Arial"/>
              </a:rPr>
              <a:t>additional</a:t>
            </a:r>
            <a:r>
              <a:rPr dirty="0" sz="850" spc="1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C00000"/>
                </a:solidFill>
                <a:latin typeface="Arial"/>
                <a:cs typeface="Arial"/>
              </a:rPr>
              <a:t>service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27726" y="1725929"/>
            <a:ext cx="659765" cy="324485"/>
            <a:chOff x="5427726" y="1725929"/>
            <a:chExt cx="659765" cy="324485"/>
          </a:xfrm>
        </p:grpSpPr>
        <p:sp>
          <p:nvSpPr>
            <p:cNvPr id="7" name="object 7" descr=""/>
            <p:cNvSpPr/>
            <p:nvPr/>
          </p:nvSpPr>
          <p:spPr>
            <a:xfrm>
              <a:off x="5427726" y="1725929"/>
              <a:ext cx="586105" cy="56515"/>
            </a:xfrm>
            <a:custGeom>
              <a:avLst/>
              <a:gdLst/>
              <a:ahLst/>
              <a:cxnLst/>
              <a:rect l="l" t="t" r="r" b="b"/>
              <a:pathLst>
                <a:path w="586104" h="56514">
                  <a:moveTo>
                    <a:pt x="528827" y="0"/>
                  </a:moveTo>
                  <a:lnTo>
                    <a:pt x="528827" y="56388"/>
                  </a:lnTo>
                  <a:lnTo>
                    <a:pt x="565898" y="38100"/>
                  </a:lnTo>
                  <a:lnTo>
                    <a:pt x="538734" y="38100"/>
                  </a:lnTo>
                  <a:lnTo>
                    <a:pt x="538734" y="19050"/>
                  </a:lnTo>
                  <a:lnTo>
                    <a:pt x="567442" y="19050"/>
                  </a:lnTo>
                  <a:lnTo>
                    <a:pt x="528827" y="0"/>
                  </a:lnTo>
                  <a:close/>
                </a:path>
                <a:path w="586104" h="56514">
                  <a:moveTo>
                    <a:pt x="528827" y="19050"/>
                  </a:moveTo>
                  <a:lnTo>
                    <a:pt x="0" y="19050"/>
                  </a:lnTo>
                  <a:lnTo>
                    <a:pt x="0" y="38100"/>
                  </a:lnTo>
                  <a:lnTo>
                    <a:pt x="528827" y="38100"/>
                  </a:lnTo>
                  <a:lnTo>
                    <a:pt x="528827" y="19050"/>
                  </a:lnTo>
                  <a:close/>
                </a:path>
                <a:path w="586104" h="56514">
                  <a:moveTo>
                    <a:pt x="567442" y="19050"/>
                  </a:moveTo>
                  <a:lnTo>
                    <a:pt x="538734" y="19050"/>
                  </a:lnTo>
                  <a:lnTo>
                    <a:pt x="538734" y="38100"/>
                  </a:lnTo>
                  <a:lnTo>
                    <a:pt x="565898" y="38100"/>
                  </a:lnTo>
                  <a:lnTo>
                    <a:pt x="585977" y="28194"/>
                  </a:lnTo>
                  <a:lnTo>
                    <a:pt x="567442" y="1905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46014" y="1861565"/>
              <a:ext cx="634365" cy="181610"/>
            </a:xfrm>
            <a:custGeom>
              <a:avLst/>
              <a:gdLst/>
              <a:ahLst/>
              <a:cxnLst/>
              <a:rect l="l" t="t" r="r" b="b"/>
              <a:pathLst>
                <a:path w="634364" h="181610">
                  <a:moveTo>
                    <a:pt x="0" y="30479"/>
                  </a:moveTo>
                  <a:lnTo>
                    <a:pt x="2405" y="18645"/>
                  </a:lnTo>
                  <a:lnTo>
                    <a:pt x="8953" y="8953"/>
                  </a:lnTo>
                  <a:lnTo>
                    <a:pt x="18645" y="2405"/>
                  </a:lnTo>
                  <a:lnTo>
                    <a:pt x="30480" y="0"/>
                  </a:lnTo>
                  <a:lnTo>
                    <a:pt x="603504" y="0"/>
                  </a:lnTo>
                  <a:lnTo>
                    <a:pt x="615338" y="2405"/>
                  </a:lnTo>
                  <a:lnTo>
                    <a:pt x="625030" y="8953"/>
                  </a:lnTo>
                  <a:lnTo>
                    <a:pt x="631578" y="18645"/>
                  </a:lnTo>
                  <a:lnTo>
                    <a:pt x="633984" y="30479"/>
                  </a:lnTo>
                  <a:lnTo>
                    <a:pt x="633984" y="150875"/>
                  </a:lnTo>
                  <a:lnTo>
                    <a:pt x="631578" y="162710"/>
                  </a:lnTo>
                  <a:lnTo>
                    <a:pt x="625030" y="172402"/>
                  </a:lnTo>
                  <a:lnTo>
                    <a:pt x="615338" y="178950"/>
                  </a:lnTo>
                  <a:lnTo>
                    <a:pt x="603504" y="181355"/>
                  </a:lnTo>
                  <a:lnTo>
                    <a:pt x="30480" y="181355"/>
                  </a:lnTo>
                  <a:lnTo>
                    <a:pt x="18645" y="178950"/>
                  </a:lnTo>
                  <a:lnTo>
                    <a:pt x="8953" y="172402"/>
                  </a:lnTo>
                  <a:lnTo>
                    <a:pt x="2405" y="162710"/>
                  </a:lnTo>
                  <a:lnTo>
                    <a:pt x="0" y="150875"/>
                  </a:lnTo>
                  <a:lnTo>
                    <a:pt x="0" y="30479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7650" y="4627117"/>
            <a:ext cx="6565265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Plan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every </a:t>
            </a:r>
            <a:r>
              <a:rPr dirty="0" sz="1150" spc="-10">
                <a:latin typeface="Calibri"/>
                <a:cs typeface="Calibri"/>
              </a:rPr>
              <a:t>service.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practice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until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finalized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LRE.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25">
                <a:latin typeface="Calibri"/>
                <a:cs typeface="Calibri"/>
              </a:rPr>
              <a:t>any </a:t>
            </a:r>
            <a:r>
              <a:rPr dirty="0" sz="1150">
                <a:latin typeface="Calibri"/>
                <a:cs typeface="Calibri"/>
              </a:rPr>
              <a:t>changes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made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(service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reappear.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can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just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locking.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"accepted".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132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moves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 Summary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where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actually </a:t>
            </a:r>
            <a:r>
              <a:rPr dirty="0" sz="1150">
                <a:latin typeface="Calibri"/>
                <a:cs typeface="Calibri"/>
              </a:rPr>
              <a:t>"accepted".</a:t>
            </a:r>
            <a:r>
              <a:rPr dirty="0" sz="1150" spc="204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covered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training.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arrow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Search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follow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steps.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NOM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Purpose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Meeting</a:t>
            </a:r>
            <a:endParaRPr sz="2150">
              <a:latin typeface="Calibri"/>
              <a:cs typeface="Calibri"/>
            </a:endParaRPr>
          </a:p>
          <a:p>
            <a:pPr marL="1296670" indent="-172085">
              <a:lnSpc>
                <a:spcPct val="100000"/>
              </a:lnSpc>
              <a:spcBef>
                <a:spcPts val="610"/>
              </a:spcBef>
              <a:buClr>
                <a:srgbClr val="365F92"/>
              </a:buClr>
              <a:buChar char="•"/>
              <a:tabLst>
                <a:tab pos="1297305" algn="l"/>
              </a:tabLst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purpose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/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purposes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meeting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multiple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"Consider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Post‐secondary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Transition"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selected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Student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Name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/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Title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autofill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Participants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section</a:t>
            </a:r>
            <a:endParaRPr sz="13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350">
                <a:latin typeface="Calibri"/>
                <a:cs typeface="Calibri"/>
              </a:rPr>
              <a:t>First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Agency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field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becomes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required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40782" y="1815845"/>
            <a:ext cx="4096385" cy="1415415"/>
            <a:chOff x="1840782" y="1815845"/>
            <a:chExt cx="4096385" cy="14154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5375" y="1815845"/>
              <a:ext cx="4071366" cy="141503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47849" y="2596895"/>
              <a:ext cx="4071620" cy="624840"/>
            </a:xfrm>
            <a:custGeom>
              <a:avLst/>
              <a:gdLst/>
              <a:ahLst/>
              <a:cxnLst/>
              <a:rect l="l" t="t" r="r" b="b"/>
              <a:pathLst>
                <a:path w="4071620" h="624839">
                  <a:moveTo>
                    <a:pt x="0" y="104394"/>
                  </a:moveTo>
                  <a:lnTo>
                    <a:pt x="8155" y="63650"/>
                  </a:lnTo>
                  <a:lnTo>
                    <a:pt x="30384" y="30480"/>
                  </a:lnTo>
                  <a:lnTo>
                    <a:pt x="63329" y="8167"/>
                  </a:lnTo>
                  <a:lnTo>
                    <a:pt x="103632" y="0"/>
                  </a:lnTo>
                  <a:lnTo>
                    <a:pt x="3967734" y="0"/>
                  </a:lnTo>
                  <a:lnTo>
                    <a:pt x="4008036" y="8167"/>
                  </a:lnTo>
                  <a:lnTo>
                    <a:pt x="4040981" y="30480"/>
                  </a:lnTo>
                  <a:lnTo>
                    <a:pt x="4063210" y="63650"/>
                  </a:lnTo>
                  <a:lnTo>
                    <a:pt x="4071366" y="104394"/>
                  </a:lnTo>
                  <a:lnTo>
                    <a:pt x="4071366" y="520446"/>
                  </a:lnTo>
                  <a:lnTo>
                    <a:pt x="4063210" y="560867"/>
                  </a:lnTo>
                  <a:lnTo>
                    <a:pt x="4040981" y="594074"/>
                  </a:lnTo>
                  <a:lnTo>
                    <a:pt x="4008036" y="616565"/>
                  </a:lnTo>
                  <a:lnTo>
                    <a:pt x="3967734" y="624840"/>
                  </a:lnTo>
                  <a:lnTo>
                    <a:pt x="103632" y="624840"/>
                  </a:lnTo>
                  <a:lnTo>
                    <a:pt x="63329" y="616565"/>
                  </a:lnTo>
                  <a:lnTo>
                    <a:pt x="30384" y="594074"/>
                  </a:lnTo>
                  <a:lnTo>
                    <a:pt x="8155" y="560867"/>
                  </a:lnTo>
                  <a:lnTo>
                    <a:pt x="0" y="520446"/>
                  </a:lnTo>
                  <a:lnTo>
                    <a:pt x="0" y="104394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73850" cy="2787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Notification of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Meeting – Purpose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"Review/Revise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Annual</a:t>
            </a:r>
            <a:r>
              <a:rPr dirty="0" sz="1150" spc="-20">
                <a:latin typeface="Calibri"/>
                <a:cs typeface="Calibri"/>
              </a:rPr>
              <a:t> IEP.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preselected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events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Preselected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unchecked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Some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disabled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("greyed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out")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because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combined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meeting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additional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/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meeting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</a:t>
            </a:r>
            <a:r>
              <a:rPr dirty="0" sz="1150" spc="-10">
                <a:latin typeface="Calibri"/>
                <a:cs typeface="Calibri"/>
              </a:rPr>
              <a:t>scheduling.</a:t>
            </a:r>
            <a:endParaRPr sz="1150">
              <a:latin typeface="Calibri"/>
              <a:cs typeface="Calibri"/>
            </a:endParaRPr>
          </a:p>
          <a:p>
            <a:pPr marL="379095" indent="-11938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Post‐secondary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every 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turns</a:t>
            </a:r>
            <a:r>
              <a:rPr dirty="0" sz="1150" spc="-25">
                <a:latin typeface="Calibri"/>
                <a:cs typeface="Calibri"/>
              </a:rPr>
              <a:t> 15</a:t>
            </a:r>
            <a:endParaRPr sz="1150">
              <a:latin typeface="Calibri"/>
              <a:cs typeface="Calibri"/>
            </a:endParaRPr>
          </a:p>
          <a:p>
            <a:pPr lvl="1" marL="81089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0895" algn="l"/>
                <a:tab pos="811530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selected</a:t>
            </a:r>
            <a:endParaRPr sz="1150">
              <a:latin typeface="Calibri"/>
              <a:cs typeface="Calibri"/>
            </a:endParaRPr>
          </a:p>
          <a:p>
            <a:pPr lvl="2" marL="1059180" marR="5080" indent="-184785">
              <a:lnSpc>
                <a:spcPct val="100000"/>
              </a:lnSpc>
              <a:buFont typeface="Arial"/>
              <a:buChar char="•"/>
              <a:tabLst>
                <a:tab pos="1059180" algn="l"/>
                <a:tab pos="105981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(required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postsecondary </a:t>
            </a:r>
            <a:r>
              <a:rPr dirty="0" sz="1150">
                <a:latin typeface="Calibri"/>
                <a:cs typeface="Calibri"/>
              </a:rPr>
              <a:t>transition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meeting)"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automatically</a:t>
            </a:r>
            <a:endParaRPr sz="1150">
              <a:latin typeface="Calibri"/>
              <a:cs typeface="Calibri"/>
            </a:endParaRPr>
          </a:p>
          <a:p>
            <a:pPr lvl="2" marL="10591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9180" algn="l"/>
                <a:tab pos="105981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title</a:t>
            </a:r>
            <a:r>
              <a:rPr dirty="0" sz="1150" spc="-10">
                <a:latin typeface="Calibri"/>
                <a:cs typeface="Calibri"/>
              </a:rPr>
              <a:t> autofills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Participants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removed</a:t>
            </a:r>
            <a:endParaRPr sz="1150">
              <a:latin typeface="Calibri"/>
              <a:cs typeface="Calibri"/>
            </a:endParaRPr>
          </a:p>
          <a:p>
            <a:pPr lvl="2" marL="105918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9180" algn="l"/>
                <a:tab pos="105981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first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"Agency"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row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required</a:t>
            </a:r>
            <a:endParaRPr sz="1150">
              <a:latin typeface="Calibri"/>
              <a:cs typeface="Calibri"/>
            </a:endParaRPr>
          </a:p>
          <a:p>
            <a:pPr marL="568960" indent="-185420">
              <a:lnSpc>
                <a:spcPct val="100000"/>
              </a:lnSpc>
              <a:buFont typeface="Arial"/>
              <a:buChar char="•"/>
              <a:tabLst>
                <a:tab pos="568325" algn="l"/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needed</a:t>
            </a:r>
            <a:endParaRPr sz="1150">
              <a:latin typeface="Calibri"/>
              <a:cs typeface="Calibri"/>
            </a:endParaRPr>
          </a:p>
          <a:p>
            <a:pPr lvl="1" marL="809625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 sz="1150">
                <a:latin typeface="Calibri"/>
                <a:cs typeface="Calibri"/>
              </a:rPr>
              <a:t>Any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purpose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"Other"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related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event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ESY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6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ESY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Screen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B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lvl="1" marL="1324610" indent="-254635">
              <a:lnSpc>
                <a:spcPct val="100000"/>
              </a:lnSpc>
              <a:buClr>
                <a:srgbClr val="2D74B6"/>
              </a:buClr>
              <a:buAutoNum type="arabicPeriod"/>
              <a:tabLst>
                <a:tab pos="1325245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button</a:t>
            </a:r>
            <a:endParaRPr sz="1550">
              <a:latin typeface="Calibri"/>
              <a:cs typeface="Calibri"/>
            </a:endParaRPr>
          </a:p>
          <a:p>
            <a:pPr lvl="1" marL="1324610" indent="-254635">
              <a:lnSpc>
                <a:spcPct val="100000"/>
              </a:lnSpc>
              <a:spcBef>
                <a:spcPts val="250"/>
              </a:spcBef>
              <a:buClr>
                <a:srgbClr val="2D74B6"/>
              </a:buClr>
              <a:buAutoNum type="arabicPeriod"/>
              <a:tabLst>
                <a:tab pos="1325245" algn="l"/>
              </a:tabLst>
            </a:pPr>
            <a:r>
              <a:rPr dirty="0" sz="1550">
                <a:latin typeface="Calibri"/>
                <a:cs typeface="Calibri"/>
              </a:rPr>
              <a:t>Search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service/services</a:t>
            </a:r>
            <a:endParaRPr sz="1550">
              <a:latin typeface="Calibri"/>
              <a:cs typeface="Calibri"/>
            </a:endParaRPr>
          </a:p>
          <a:p>
            <a:pPr lvl="1" marL="1324610" indent="-254635">
              <a:lnSpc>
                <a:spcPct val="100000"/>
              </a:lnSpc>
              <a:spcBef>
                <a:spcPts val="250"/>
              </a:spcBef>
              <a:buClr>
                <a:srgbClr val="2D74B6"/>
              </a:buClr>
              <a:buAutoNum type="arabicPeriod"/>
              <a:tabLst>
                <a:tab pos="1325245" algn="l"/>
              </a:tabLst>
            </a:pP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Plan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10728" y="1811134"/>
            <a:ext cx="4543425" cy="1616075"/>
            <a:chOff x="1610728" y="1811134"/>
            <a:chExt cx="4543425" cy="16160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3916" y="1815083"/>
              <a:ext cx="4534662" cy="160400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15440" y="1815845"/>
              <a:ext cx="4533900" cy="1606550"/>
            </a:xfrm>
            <a:custGeom>
              <a:avLst/>
              <a:gdLst/>
              <a:ahLst/>
              <a:cxnLst/>
              <a:rect l="l" t="t" r="r" b="b"/>
              <a:pathLst>
                <a:path w="4533900" h="1606550">
                  <a:moveTo>
                    <a:pt x="0" y="0"/>
                  </a:moveTo>
                  <a:lnTo>
                    <a:pt x="4533900" y="0"/>
                  </a:lnTo>
                  <a:lnTo>
                    <a:pt x="4533900" y="1606296"/>
                  </a:lnTo>
                  <a:lnTo>
                    <a:pt x="0" y="1606296"/>
                  </a:lnTo>
                  <a:lnTo>
                    <a:pt x="0" y="0"/>
                  </a:lnTo>
                  <a:close/>
                </a:path>
              </a:pathLst>
            </a:custGeom>
            <a:ln w="942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723380" cy="2978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ESY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</a:t>
            </a:r>
            <a:r>
              <a:rPr dirty="0" u="sng" sz="11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dirty="0" u="sng" sz="11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important</a:t>
            </a:r>
            <a:r>
              <a:rPr dirty="0" u="sng" sz="11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ESY</a:t>
            </a:r>
            <a:r>
              <a:rPr dirty="0" u="sng" sz="11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11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entered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using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ESY</a:t>
            </a:r>
            <a:r>
              <a:rPr dirty="0" u="sng" sz="11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Services option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11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dirty="0" u="sng" sz="11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dirty="0" u="sng" sz="11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calculated in </a:t>
            </a:r>
            <a:r>
              <a:rPr dirty="0" u="sng" sz="115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placement</a:t>
            </a:r>
            <a:r>
              <a:rPr dirty="0" u="sng" sz="11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15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print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1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dirty="0" u="sng" sz="115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5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endParaRPr sz="1150">
              <a:latin typeface="Calibri"/>
              <a:cs typeface="Calibri"/>
            </a:endParaRPr>
          </a:p>
          <a:p>
            <a:pPr marL="12700" marR="1969770" indent="-635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254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 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entered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B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Group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Type,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ESY </a:t>
            </a:r>
            <a:r>
              <a:rPr dirty="0" sz="1150" spc="-10" b="1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Search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1097280" indent="-240029">
              <a:lnSpc>
                <a:spcPct val="100000"/>
              </a:lnSpc>
              <a:spcBef>
                <a:spcPts val="630"/>
              </a:spcBef>
              <a:buAutoNum type="alphaLcPeriod"/>
              <a:tabLst>
                <a:tab pos="1097280" algn="l"/>
                <a:tab pos="1097915" algn="l"/>
              </a:tabLst>
            </a:pPr>
            <a:r>
              <a:rPr dirty="0" sz="1150">
                <a:latin typeface="Calibri"/>
                <a:cs typeface="Calibri"/>
              </a:rPr>
              <a:t>Single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added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69595" algn="l"/>
              </a:tabLst>
            </a:pPr>
            <a:r>
              <a:rPr dirty="0" sz="1150" b="1">
                <a:latin typeface="Calibri"/>
                <a:cs typeface="Calibri"/>
              </a:rPr>
              <a:t>Add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to </a:t>
            </a:r>
            <a:r>
              <a:rPr dirty="0" sz="1150" spc="-20" b="1">
                <a:latin typeface="Calibri"/>
                <a:cs typeface="Calibri"/>
              </a:rPr>
              <a:t>Plan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139700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chosen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message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you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want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again.</a:t>
            </a:r>
            <a:r>
              <a:rPr dirty="0" sz="1150" spc="2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Yes</a:t>
            </a:r>
            <a:r>
              <a:rPr dirty="0" sz="1150" spc="-20"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ESY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640715" indent="-255270">
              <a:lnSpc>
                <a:spcPct val="100000"/>
              </a:lnSpc>
              <a:spcBef>
                <a:spcPts val="1535"/>
              </a:spcBef>
              <a:buClr>
                <a:srgbClr val="266E8B"/>
              </a:buClr>
              <a:buAutoNum type="arabicPeriod" startAt="4"/>
              <a:tabLst>
                <a:tab pos="641350" algn="l"/>
              </a:tabLst>
            </a:pPr>
            <a:r>
              <a:rPr dirty="0" sz="1550">
                <a:latin typeface="Calibri"/>
                <a:cs typeface="Calibri"/>
              </a:rPr>
              <a:t>Edit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match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dates</a:t>
            </a:r>
            <a:endParaRPr sz="1550">
              <a:latin typeface="Calibri"/>
              <a:cs typeface="Calibri"/>
            </a:endParaRPr>
          </a:p>
          <a:p>
            <a:pPr lvl="1" marL="866775" indent="-255270">
              <a:lnSpc>
                <a:spcPct val="100000"/>
              </a:lnSpc>
              <a:spcBef>
                <a:spcPts val="140"/>
              </a:spcBef>
              <a:buClr>
                <a:srgbClr val="266E8B"/>
              </a:buClr>
              <a:buAutoNum type="alphaLcPeriod"/>
              <a:tabLst>
                <a:tab pos="867410" algn="l"/>
              </a:tabLst>
            </a:pPr>
            <a:r>
              <a:rPr dirty="0" sz="1350">
                <a:latin typeface="Calibri"/>
                <a:cs typeface="Calibri"/>
              </a:rPr>
              <a:t>Enter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other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details</a:t>
            </a:r>
            <a:endParaRPr sz="1350">
              <a:latin typeface="Calibri"/>
              <a:cs typeface="Calibri"/>
            </a:endParaRPr>
          </a:p>
          <a:p>
            <a:pPr lvl="1" marL="866775" indent="-25527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AutoNum type="alphaLcPeriod"/>
              <a:tabLst>
                <a:tab pos="867410" algn="l"/>
              </a:tabLst>
            </a:pPr>
            <a:r>
              <a:rPr dirty="0" sz="1350">
                <a:latin typeface="Calibri"/>
                <a:cs typeface="Calibri"/>
              </a:rPr>
              <a:t>Provider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left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unassigned</a:t>
            </a:r>
            <a:endParaRPr sz="1350">
              <a:latin typeface="Calibri"/>
              <a:cs typeface="Calibri"/>
            </a:endParaRPr>
          </a:p>
          <a:p>
            <a:pPr lvl="1" marL="866775" indent="-255270">
              <a:lnSpc>
                <a:spcPct val="100000"/>
              </a:lnSpc>
              <a:spcBef>
                <a:spcPts val="120"/>
              </a:spcBef>
              <a:buClr>
                <a:srgbClr val="266E8B"/>
              </a:buClr>
              <a:buAutoNum type="alphaLcPeriod"/>
              <a:tabLst>
                <a:tab pos="866775" algn="l"/>
                <a:tab pos="867410" algn="l"/>
              </a:tabLst>
            </a:pPr>
            <a:r>
              <a:rPr dirty="0" sz="1350">
                <a:latin typeface="Calibri"/>
                <a:cs typeface="Calibri"/>
              </a:rPr>
              <a:t>Servicing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School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left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current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school</a:t>
            </a:r>
            <a:endParaRPr sz="1350">
              <a:latin typeface="Calibri"/>
              <a:cs typeface="Calibri"/>
            </a:endParaRPr>
          </a:p>
          <a:p>
            <a:pPr lvl="1" marL="866775" indent="-255270">
              <a:lnSpc>
                <a:spcPct val="100000"/>
              </a:lnSpc>
              <a:spcBef>
                <a:spcPts val="125"/>
              </a:spcBef>
              <a:buClr>
                <a:srgbClr val="266E8B"/>
              </a:buClr>
              <a:buAutoNum type="alphaLcPeriod"/>
              <a:tabLst>
                <a:tab pos="867410" algn="l"/>
              </a:tabLst>
            </a:pP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details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have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been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added,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Save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42770" y="1709166"/>
            <a:ext cx="4529455" cy="1098550"/>
            <a:chOff x="1542770" y="1709166"/>
            <a:chExt cx="4529455" cy="10985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6859" y="1709166"/>
              <a:ext cx="4524756" cy="109804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52193" y="1975866"/>
              <a:ext cx="1968500" cy="203835"/>
            </a:xfrm>
            <a:custGeom>
              <a:avLst/>
              <a:gdLst/>
              <a:ahLst/>
              <a:cxnLst/>
              <a:rect l="l" t="t" r="r" b="b"/>
              <a:pathLst>
                <a:path w="1968500" h="203835">
                  <a:moveTo>
                    <a:pt x="0" y="33527"/>
                  </a:moveTo>
                  <a:lnTo>
                    <a:pt x="2678" y="20573"/>
                  </a:lnTo>
                  <a:lnTo>
                    <a:pt x="10001" y="9905"/>
                  </a:lnTo>
                  <a:lnTo>
                    <a:pt x="20895" y="2666"/>
                  </a:lnTo>
                  <a:lnTo>
                    <a:pt x="34290" y="0"/>
                  </a:lnTo>
                  <a:lnTo>
                    <a:pt x="1933956" y="0"/>
                  </a:lnTo>
                  <a:lnTo>
                    <a:pt x="1947350" y="2666"/>
                  </a:lnTo>
                  <a:lnTo>
                    <a:pt x="1958244" y="9905"/>
                  </a:lnTo>
                  <a:lnTo>
                    <a:pt x="1965567" y="20573"/>
                  </a:lnTo>
                  <a:lnTo>
                    <a:pt x="1968245" y="33527"/>
                  </a:lnTo>
                  <a:lnTo>
                    <a:pt x="1968245" y="169925"/>
                  </a:lnTo>
                  <a:lnTo>
                    <a:pt x="1965567" y="182879"/>
                  </a:lnTo>
                  <a:lnTo>
                    <a:pt x="1958244" y="193547"/>
                  </a:lnTo>
                  <a:lnTo>
                    <a:pt x="1947350" y="200786"/>
                  </a:lnTo>
                  <a:lnTo>
                    <a:pt x="1933956" y="203453"/>
                  </a:lnTo>
                  <a:lnTo>
                    <a:pt x="34290" y="203453"/>
                  </a:lnTo>
                  <a:lnTo>
                    <a:pt x="20895" y="200786"/>
                  </a:lnTo>
                  <a:lnTo>
                    <a:pt x="10001" y="193547"/>
                  </a:lnTo>
                  <a:lnTo>
                    <a:pt x="2678" y="182879"/>
                  </a:lnTo>
                  <a:lnTo>
                    <a:pt x="0" y="169925"/>
                  </a:lnTo>
                  <a:lnTo>
                    <a:pt x="0" y="33527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26033" y="4627117"/>
            <a:ext cx="6717665" cy="353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Enter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Details of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ESY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568325" indent="-189865">
              <a:lnSpc>
                <a:spcPct val="100000"/>
              </a:lnSpc>
              <a:buAutoNum type="arabicPeriod" startAt="4"/>
              <a:tabLst>
                <a:tab pos="568960" algn="l"/>
              </a:tabLst>
            </a:pPr>
            <a:r>
              <a:rPr dirty="0" sz="1150" b="1">
                <a:latin typeface="Calibri"/>
                <a:cs typeface="Calibri"/>
              </a:rPr>
              <a:t>Begin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and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End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Dates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filled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screen</a:t>
            </a:r>
            <a:endParaRPr sz="1150">
              <a:latin typeface="Calibri"/>
              <a:cs typeface="Calibri"/>
            </a:endParaRPr>
          </a:p>
          <a:p>
            <a:pPr lvl="1" marL="931544" marR="319405" indent="-184150">
              <a:lnSpc>
                <a:spcPct val="100000"/>
              </a:lnSpc>
              <a:buFont typeface="Arial"/>
              <a:buChar char="•"/>
              <a:tabLst>
                <a:tab pos="931544" algn="l"/>
                <a:tab pos="932180" algn="l"/>
              </a:tabLst>
            </a:pP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autofill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length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</a:t>
            </a:r>
            <a:r>
              <a:rPr dirty="0" sz="1150" i="1">
                <a:latin typeface="Calibri"/>
                <a:cs typeface="Calibri"/>
              </a:rPr>
              <a:t>they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must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changed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to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ESY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dates</a:t>
            </a:r>
            <a:endParaRPr sz="1150">
              <a:latin typeface="Calibri"/>
              <a:cs typeface="Calibri"/>
            </a:endParaRPr>
          </a:p>
          <a:p>
            <a:pPr lvl="2" marL="1239520" marR="24765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39520" algn="l"/>
                <a:tab pos="1240155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specific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known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most </a:t>
            </a:r>
            <a:r>
              <a:rPr dirty="0" sz="1150">
                <a:latin typeface="Calibri"/>
                <a:cs typeface="Calibri"/>
              </a:rPr>
              <a:t>accurate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possible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‐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previous</a:t>
            </a:r>
            <a:r>
              <a:rPr dirty="0" sz="1150" spc="-20">
                <a:latin typeface="Calibri"/>
                <a:cs typeface="Calibri"/>
              </a:rPr>
              <a:t> year</a:t>
            </a:r>
            <a:endParaRPr sz="1150">
              <a:latin typeface="Calibri"/>
              <a:cs typeface="Calibri"/>
            </a:endParaRPr>
          </a:p>
          <a:p>
            <a:pPr lvl="2" marL="123952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39520" algn="l"/>
                <a:tab pos="1240155" algn="l"/>
              </a:tabLst>
            </a:pPr>
            <a:r>
              <a:rPr dirty="0" sz="1150">
                <a:latin typeface="Calibri"/>
                <a:cs typeface="Calibri"/>
              </a:rPr>
              <a:t>"ESY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adjusted"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B</a:t>
            </a:r>
            <a:endParaRPr sz="1150">
              <a:latin typeface="Calibri"/>
              <a:cs typeface="Calibri"/>
            </a:endParaRPr>
          </a:p>
          <a:p>
            <a:pPr lvl="2" marL="1239520" marR="15240" indent="-184785">
              <a:lnSpc>
                <a:spcPct val="100000"/>
              </a:lnSpc>
              <a:buFont typeface="Arial"/>
              <a:buChar char="•"/>
              <a:tabLst>
                <a:tab pos="1239520" algn="l"/>
                <a:tab pos="1240155" algn="l"/>
              </a:tabLst>
            </a:pP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range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(cannot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expiration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 spc="-20">
                <a:latin typeface="Calibri"/>
                <a:cs typeface="Calibri"/>
              </a:rPr>
              <a:t>IEP)</a:t>
            </a:r>
            <a:endParaRPr sz="1150">
              <a:latin typeface="Calibri"/>
              <a:cs typeface="Calibri"/>
            </a:endParaRPr>
          </a:p>
          <a:p>
            <a:pPr lvl="3" marL="1426845" marR="40830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26845" algn="l"/>
                <a:tab pos="1427480" algn="l"/>
              </a:tabLst>
            </a:pPr>
            <a:r>
              <a:rPr dirty="0" sz="1150">
                <a:latin typeface="Calibri"/>
                <a:cs typeface="Calibri"/>
              </a:rPr>
              <a:t>If 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expires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an </a:t>
            </a:r>
            <a:r>
              <a:rPr dirty="0" sz="1150" spc="-10">
                <a:latin typeface="Calibri"/>
                <a:cs typeface="Calibri"/>
              </a:rPr>
              <a:t>Amendment</a:t>
            </a:r>
            <a:endParaRPr sz="1150">
              <a:latin typeface="Calibri"/>
              <a:cs typeface="Calibri"/>
            </a:endParaRPr>
          </a:p>
          <a:p>
            <a:pPr lvl="2" marL="1239520" indent="-1854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238885" algn="l"/>
                <a:tab pos="1240155" algn="l"/>
              </a:tabLst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editing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very careful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year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left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unassigned.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left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Management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ESY </a:t>
            </a:r>
            <a:r>
              <a:rPr dirty="0" sz="1150">
                <a:latin typeface="Calibri"/>
                <a:cs typeface="Calibri"/>
              </a:rPr>
              <a:t>staff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 </a:t>
            </a:r>
            <a:r>
              <a:rPr dirty="0" sz="1150" spc="-10">
                <a:latin typeface="Calibri"/>
                <a:cs typeface="Calibri"/>
              </a:rPr>
              <a:t>necessary.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details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complete,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0" b="1">
                <a:latin typeface="Calibri"/>
                <a:cs typeface="Calibri"/>
              </a:rPr>
              <a:t>Save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ESY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marR="1064895" indent="-113664">
              <a:lnSpc>
                <a:spcPts val="1720"/>
              </a:lnSpc>
              <a:spcBef>
                <a:spcPts val="17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ESY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separate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School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Year </a:t>
            </a:r>
            <a:r>
              <a:rPr dirty="0" sz="1550" spc="-10">
                <a:latin typeface="Calibri"/>
                <a:cs typeface="Calibri"/>
              </a:rPr>
              <a:t>Services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93697" y="1531619"/>
            <a:ext cx="4977130" cy="2075180"/>
            <a:chOff x="1393697" y="1531619"/>
            <a:chExt cx="4977130" cy="20751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3697" y="1531619"/>
              <a:ext cx="4976622" cy="207492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08937" y="2751581"/>
              <a:ext cx="4926330" cy="649605"/>
            </a:xfrm>
            <a:custGeom>
              <a:avLst/>
              <a:gdLst/>
              <a:ahLst/>
              <a:cxnLst/>
              <a:rect l="l" t="t" r="r" b="b"/>
              <a:pathLst>
                <a:path w="4926330" h="649604">
                  <a:moveTo>
                    <a:pt x="0" y="108203"/>
                  </a:moveTo>
                  <a:lnTo>
                    <a:pt x="8548" y="66222"/>
                  </a:lnTo>
                  <a:lnTo>
                    <a:pt x="31813" y="31813"/>
                  </a:lnTo>
                  <a:lnTo>
                    <a:pt x="66222" y="8548"/>
                  </a:lnTo>
                  <a:lnTo>
                    <a:pt x="108204" y="0"/>
                  </a:lnTo>
                  <a:lnTo>
                    <a:pt x="4818126" y="0"/>
                  </a:lnTo>
                  <a:lnTo>
                    <a:pt x="4860428" y="8548"/>
                  </a:lnTo>
                  <a:lnTo>
                    <a:pt x="4894802" y="31813"/>
                  </a:lnTo>
                  <a:lnTo>
                    <a:pt x="4917888" y="66222"/>
                  </a:lnTo>
                  <a:lnTo>
                    <a:pt x="4926330" y="108203"/>
                  </a:lnTo>
                  <a:lnTo>
                    <a:pt x="4926330" y="541019"/>
                  </a:lnTo>
                  <a:lnTo>
                    <a:pt x="4917888" y="583001"/>
                  </a:lnTo>
                  <a:lnTo>
                    <a:pt x="4894802" y="617410"/>
                  </a:lnTo>
                  <a:lnTo>
                    <a:pt x="4860428" y="640675"/>
                  </a:lnTo>
                  <a:lnTo>
                    <a:pt x="4818126" y="649223"/>
                  </a:lnTo>
                  <a:lnTo>
                    <a:pt x="108204" y="649223"/>
                  </a:lnTo>
                  <a:lnTo>
                    <a:pt x="66222" y="640675"/>
                  </a:lnTo>
                  <a:lnTo>
                    <a:pt x="31813" y="617410"/>
                  </a:lnTo>
                  <a:lnTo>
                    <a:pt x="8548" y="583001"/>
                  </a:lnTo>
                  <a:lnTo>
                    <a:pt x="0" y="541019"/>
                  </a:lnTo>
                  <a:lnTo>
                    <a:pt x="0" y="108203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631305" cy="1254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ESY</a:t>
            </a:r>
            <a:r>
              <a:rPr dirty="0" sz="1150" spc="1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9842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saving,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table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Year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marked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60">
                <a:latin typeface="Calibri"/>
                <a:cs typeface="Calibri"/>
              </a:rPr>
              <a:t>a</a:t>
            </a:r>
            <a:r>
              <a:rPr dirty="0" sz="1150">
                <a:latin typeface="Calibri"/>
                <a:cs typeface="Calibri"/>
              </a:rPr>
              <a:t> 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0">
                <a:latin typeface="Calibri"/>
                <a:cs typeface="Calibri"/>
              </a:rPr>
              <a:t> column.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Reminder: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ESY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(LRE)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the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Group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Dates.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60398" y="1974342"/>
            <a:ext cx="4297680" cy="1792605"/>
            <a:chOff x="1660398" y="1974342"/>
            <a:chExt cx="4297680" cy="17926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0398" y="1974342"/>
              <a:ext cx="4297680" cy="179222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98498" y="2458212"/>
              <a:ext cx="153670" cy="558165"/>
            </a:xfrm>
            <a:custGeom>
              <a:avLst/>
              <a:gdLst/>
              <a:ahLst/>
              <a:cxnLst/>
              <a:rect l="l" t="t" r="r" b="b"/>
              <a:pathLst>
                <a:path w="153669" h="558164">
                  <a:moveTo>
                    <a:pt x="0" y="25146"/>
                  </a:moveTo>
                  <a:lnTo>
                    <a:pt x="2012" y="15430"/>
                  </a:lnTo>
                  <a:lnTo>
                    <a:pt x="7524" y="7429"/>
                  </a:lnTo>
                  <a:lnTo>
                    <a:pt x="15751" y="2000"/>
                  </a:lnTo>
                  <a:lnTo>
                    <a:pt x="25908" y="0"/>
                  </a:lnTo>
                  <a:lnTo>
                    <a:pt x="127254" y="0"/>
                  </a:lnTo>
                  <a:lnTo>
                    <a:pt x="137410" y="2000"/>
                  </a:lnTo>
                  <a:lnTo>
                    <a:pt x="145637" y="7429"/>
                  </a:lnTo>
                  <a:lnTo>
                    <a:pt x="151149" y="15430"/>
                  </a:lnTo>
                  <a:lnTo>
                    <a:pt x="153162" y="25146"/>
                  </a:lnTo>
                  <a:lnTo>
                    <a:pt x="153162" y="532638"/>
                  </a:lnTo>
                  <a:lnTo>
                    <a:pt x="151149" y="542353"/>
                  </a:lnTo>
                  <a:lnTo>
                    <a:pt x="145637" y="550354"/>
                  </a:lnTo>
                  <a:lnTo>
                    <a:pt x="137410" y="555783"/>
                  </a:lnTo>
                  <a:lnTo>
                    <a:pt x="127254" y="557784"/>
                  </a:lnTo>
                  <a:lnTo>
                    <a:pt x="25908" y="557784"/>
                  </a:lnTo>
                  <a:lnTo>
                    <a:pt x="15751" y="555783"/>
                  </a:lnTo>
                  <a:lnTo>
                    <a:pt x="7524" y="550354"/>
                  </a:lnTo>
                  <a:lnTo>
                    <a:pt x="2012" y="542353"/>
                  </a:lnTo>
                  <a:lnTo>
                    <a:pt x="0" y="532638"/>
                  </a:lnTo>
                  <a:lnTo>
                    <a:pt x="0" y="25146"/>
                  </a:lnTo>
                  <a:close/>
                </a:path>
              </a:pathLst>
            </a:custGeom>
            <a:ln w="18846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Reordering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 marL="499745" marR="725170" indent="-113664">
              <a:lnSpc>
                <a:spcPts val="1720"/>
              </a:lnSpc>
              <a:spcBef>
                <a:spcPts val="19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appear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screen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–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changed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66E8B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 lvl="1" marL="825500" indent="-85090">
              <a:lnSpc>
                <a:spcPct val="100000"/>
              </a:lnSpc>
              <a:spcBef>
                <a:spcPts val="1245"/>
              </a:spcBef>
              <a:buClr>
                <a:srgbClr val="266E8B"/>
              </a:buClr>
              <a:buFont typeface="Arial"/>
              <a:buChar char="•"/>
              <a:tabLst>
                <a:tab pos="826135" algn="l"/>
              </a:tabLst>
            </a:pPr>
            <a:r>
              <a:rPr dirty="0" sz="1350">
                <a:latin typeface="Calibri"/>
                <a:cs typeface="Calibri"/>
              </a:rPr>
              <a:t>Select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cross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icon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drag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drop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feature</a:t>
            </a:r>
            <a:endParaRPr sz="1350">
              <a:latin typeface="Calibri"/>
              <a:cs typeface="Calibri"/>
            </a:endParaRPr>
          </a:p>
          <a:p>
            <a:pPr lvl="1" marL="825500" indent="-85090">
              <a:lnSpc>
                <a:spcPct val="100000"/>
              </a:lnSpc>
              <a:spcBef>
                <a:spcPts val="270"/>
              </a:spcBef>
              <a:buClr>
                <a:srgbClr val="266E8B"/>
              </a:buClr>
              <a:buFont typeface="Arial"/>
              <a:buChar char="•"/>
              <a:tabLst>
                <a:tab pos="826135" algn="l"/>
              </a:tabLst>
            </a:pPr>
            <a:r>
              <a:rPr dirty="0" sz="1350">
                <a:latin typeface="Calibri"/>
                <a:cs typeface="Calibri"/>
              </a:rPr>
              <a:t>Services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only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moved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same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group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17647" y="4627117"/>
            <a:ext cx="5451475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Changing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Print Order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of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10" b="1">
                <a:latin typeface="Calibri"/>
                <a:cs typeface="Calibri"/>
              </a:rPr>
              <a:t> 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 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screen.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order 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desired,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rearranged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 </a:t>
            </a:r>
            <a:r>
              <a:rPr dirty="0" sz="1150" spc="-10">
                <a:latin typeface="Calibri"/>
                <a:cs typeface="Calibri"/>
              </a:rPr>
              <a:t>feature.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hold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cross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grab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it.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Drag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desired</a:t>
            </a:r>
            <a:r>
              <a:rPr dirty="0" sz="1150" spc="-10">
                <a:latin typeface="Calibri"/>
                <a:cs typeface="Calibri"/>
              </a:rPr>
              <a:t> location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</a:t>
            </a:r>
            <a:endParaRPr sz="1150">
              <a:latin typeface="Calibri"/>
              <a:cs typeface="Calibri"/>
            </a:endParaRPr>
          </a:p>
          <a:p>
            <a:pPr marL="566420" indent="-182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6705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saves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automatically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Order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charged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Group.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Deleting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Services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74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icon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delete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service</a:t>
            </a:r>
            <a:endParaRPr sz="15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5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Confirm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delete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07236" y="1540002"/>
            <a:ext cx="4750435" cy="2122170"/>
            <a:chOff x="1507236" y="1540002"/>
            <a:chExt cx="4750435" cy="21221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236" y="1540002"/>
              <a:ext cx="4750308" cy="212217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27420" y="2655569"/>
              <a:ext cx="181610" cy="542925"/>
            </a:xfrm>
            <a:custGeom>
              <a:avLst/>
              <a:gdLst/>
              <a:ahLst/>
              <a:cxnLst/>
              <a:rect l="l" t="t" r="r" b="b"/>
              <a:pathLst>
                <a:path w="181610" h="542925">
                  <a:moveTo>
                    <a:pt x="0" y="29718"/>
                  </a:moveTo>
                  <a:lnTo>
                    <a:pt x="2286" y="18002"/>
                  </a:lnTo>
                  <a:lnTo>
                    <a:pt x="8572" y="8572"/>
                  </a:lnTo>
                  <a:lnTo>
                    <a:pt x="18002" y="2286"/>
                  </a:lnTo>
                  <a:lnTo>
                    <a:pt x="29718" y="0"/>
                  </a:lnTo>
                  <a:lnTo>
                    <a:pt x="150876" y="0"/>
                  </a:lnTo>
                  <a:lnTo>
                    <a:pt x="162710" y="2286"/>
                  </a:lnTo>
                  <a:lnTo>
                    <a:pt x="172402" y="8572"/>
                  </a:lnTo>
                  <a:lnTo>
                    <a:pt x="178950" y="18002"/>
                  </a:lnTo>
                  <a:lnTo>
                    <a:pt x="181356" y="29718"/>
                  </a:lnTo>
                  <a:lnTo>
                    <a:pt x="181356" y="512826"/>
                  </a:lnTo>
                  <a:lnTo>
                    <a:pt x="178950" y="524541"/>
                  </a:lnTo>
                  <a:lnTo>
                    <a:pt x="172402" y="533971"/>
                  </a:lnTo>
                  <a:lnTo>
                    <a:pt x="162710" y="540258"/>
                  </a:lnTo>
                  <a:lnTo>
                    <a:pt x="150876" y="542544"/>
                  </a:lnTo>
                  <a:lnTo>
                    <a:pt x="29718" y="542544"/>
                  </a:lnTo>
                  <a:lnTo>
                    <a:pt x="18002" y="540258"/>
                  </a:lnTo>
                  <a:lnTo>
                    <a:pt x="8572" y="533971"/>
                  </a:lnTo>
                  <a:lnTo>
                    <a:pt x="2286" y="524541"/>
                  </a:lnTo>
                  <a:lnTo>
                    <a:pt x="0" y="512826"/>
                  </a:lnTo>
                  <a:lnTo>
                    <a:pt x="0" y="29718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297930" cy="160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Deleting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service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buAutoNum type="arabicPeriod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Delete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icon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trash</a:t>
            </a:r>
            <a:r>
              <a:rPr dirty="0" sz="1150" spc="-20">
                <a:latin typeface="Calibri"/>
                <a:cs typeface="Calibri"/>
              </a:rPr>
              <a:t> can)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Confirmation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window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appears</a:t>
            </a:r>
            <a:endParaRPr sz="1150">
              <a:latin typeface="Calibri"/>
              <a:cs typeface="Calibri"/>
            </a:endParaRPr>
          </a:p>
          <a:p>
            <a:pPr marL="568960" indent="-190500">
              <a:lnSpc>
                <a:spcPct val="100000"/>
              </a:lnSpc>
              <a:buAutoNum type="arabicPeriod"/>
              <a:tabLst>
                <a:tab pos="569595" algn="l"/>
              </a:tabLst>
            </a:pP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Yes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confirm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delete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deleted,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"Accept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LRE"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appears.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"accepted"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before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is </a:t>
            </a:r>
            <a:r>
              <a:rPr dirty="0" sz="1150" spc="-10">
                <a:latin typeface="Calibri"/>
                <a:cs typeface="Calibri"/>
              </a:rPr>
              <a:t>locked.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2183892"/>
            <a:ext cx="5429249" cy="162763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Accepting</a:t>
            </a:r>
            <a:r>
              <a:rPr dirty="0" sz="215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150" spc="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LRE</a:t>
            </a:r>
            <a:endParaRPr sz="2150">
              <a:latin typeface="Calibri"/>
              <a:cs typeface="Calibri"/>
            </a:endParaRPr>
          </a:p>
          <a:p>
            <a:pPr marL="499745" marR="875030" indent="-113664">
              <a:lnSpc>
                <a:spcPts val="1720"/>
              </a:lnSpc>
              <a:spcBef>
                <a:spcPts val="80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finalized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click </a:t>
            </a:r>
            <a:r>
              <a:rPr dirty="0" sz="1550">
                <a:latin typeface="Calibri"/>
                <a:cs typeface="Calibri"/>
              </a:rPr>
              <a:t>Accept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screen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613653" y="2178557"/>
            <a:ext cx="723900" cy="230504"/>
          </a:xfrm>
          <a:custGeom>
            <a:avLst/>
            <a:gdLst/>
            <a:ahLst/>
            <a:cxnLst/>
            <a:rect l="l" t="t" r="r" b="b"/>
            <a:pathLst>
              <a:path w="723900" h="230505">
                <a:moveTo>
                  <a:pt x="0" y="38100"/>
                </a:moveTo>
                <a:lnTo>
                  <a:pt x="2952" y="23467"/>
                </a:lnTo>
                <a:lnTo>
                  <a:pt x="11048" y="11334"/>
                </a:lnTo>
                <a:lnTo>
                  <a:pt x="23145" y="3059"/>
                </a:lnTo>
                <a:lnTo>
                  <a:pt x="38100" y="0"/>
                </a:lnTo>
                <a:lnTo>
                  <a:pt x="685800" y="0"/>
                </a:lnTo>
                <a:lnTo>
                  <a:pt x="700432" y="3059"/>
                </a:lnTo>
                <a:lnTo>
                  <a:pt x="712565" y="11334"/>
                </a:lnTo>
                <a:lnTo>
                  <a:pt x="720840" y="23467"/>
                </a:lnTo>
                <a:lnTo>
                  <a:pt x="723900" y="38100"/>
                </a:lnTo>
                <a:lnTo>
                  <a:pt x="723900" y="192024"/>
                </a:lnTo>
                <a:lnTo>
                  <a:pt x="720840" y="206978"/>
                </a:lnTo>
                <a:lnTo>
                  <a:pt x="712565" y="219075"/>
                </a:lnTo>
                <a:lnTo>
                  <a:pt x="700432" y="227171"/>
                </a:lnTo>
                <a:lnTo>
                  <a:pt x="685800" y="230123"/>
                </a:lnTo>
                <a:lnTo>
                  <a:pt x="38100" y="230123"/>
                </a:lnTo>
                <a:lnTo>
                  <a:pt x="23145" y="227171"/>
                </a:lnTo>
                <a:lnTo>
                  <a:pt x="11048" y="219075"/>
                </a:lnTo>
                <a:lnTo>
                  <a:pt x="2952" y="206978"/>
                </a:lnTo>
                <a:lnTo>
                  <a:pt x="0" y="192024"/>
                </a:lnTo>
                <a:lnTo>
                  <a:pt x="0" y="38100"/>
                </a:lnTo>
                <a:close/>
              </a:path>
            </a:pathLst>
          </a:custGeom>
          <a:ln w="14135">
            <a:solidFill>
              <a:srgbClr val="B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7651" y="4627117"/>
            <a:ext cx="6397625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Accepting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the</a:t>
            </a:r>
            <a:r>
              <a:rPr dirty="0" sz="1150" spc="-20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LRE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have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finalized,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button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 </a:t>
            </a:r>
            <a:r>
              <a:rPr dirty="0" sz="1150" spc="-25">
                <a:latin typeface="Calibri"/>
                <a:cs typeface="Calibri"/>
              </a:rPr>
              <a:t>go </a:t>
            </a:r>
            <a:r>
              <a:rPr dirty="0" sz="1150">
                <a:latin typeface="Calibri"/>
                <a:cs typeface="Calibri"/>
              </a:rPr>
              <a:t>directly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Summary.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Federal</a:t>
            </a:r>
            <a:r>
              <a:rPr dirty="0" sz="215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Summary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z="2150" spc="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Accept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LRE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157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Federal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4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Summary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Screen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opens</a:t>
            </a: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spcBef>
                <a:spcPts val="37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Click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LRE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Accepted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button</a:t>
            </a:r>
            <a:endParaRPr sz="1350">
              <a:latin typeface="Calibri"/>
              <a:cs typeface="Calibri"/>
            </a:endParaRPr>
          </a:p>
          <a:p>
            <a:pPr marL="499745" marR="558165" indent="-113664">
              <a:lnSpc>
                <a:spcPts val="1500"/>
              </a:lnSpc>
              <a:spcBef>
                <a:spcPts val="52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LRE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"Accepted"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Amendment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IEP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Correction </a:t>
            </a:r>
            <a:r>
              <a:rPr dirty="0" sz="1350">
                <a:latin typeface="Calibri"/>
                <a:cs typeface="Calibri"/>
              </a:rPr>
              <a:t>events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even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services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were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changed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354074" y="1489710"/>
            <a:ext cx="4750435" cy="1880870"/>
            <a:chOff x="1354074" y="1489710"/>
            <a:chExt cx="4750435" cy="18808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074" y="1489710"/>
              <a:ext cx="4750308" cy="18806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81371" y="2598420"/>
              <a:ext cx="678180" cy="203200"/>
            </a:xfrm>
            <a:custGeom>
              <a:avLst/>
              <a:gdLst/>
              <a:ahLst/>
              <a:cxnLst/>
              <a:rect l="l" t="t" r="r" b="b"/>
              <a:pathLst>
                <a:path w="678179" h="203200">
                  <a:moveTo>
                    <a:pt x="0" y="33527"/>
                  </a:moveTo>
                  <a:lnTo>
                    <a:pt x="2667" y="20573"/>
                  </a:lnTo>
                  <a:lnTo>
                    <a:pt x="9905" y="9905"/>
                  </a:lnTo>
                  <a:lnTo>
                    <a:pt x="20574" y="2666"/>
                  </a:lnTo>
                  <a:lnTo>
                    <a:pt x="33528" y="0"/>
                  </a:lnTo>
                  <a:lnTo>
                    <a:pt x="644652" y="0"/>
                  </a:lnTo>
                  <a:lnTo>
                    <a:pt x="657927" y="2666"/>
                  </a:lnTo>
                  <a:lnTo>
                    <a:pt x="668559" y="9905"/>
                  </a:lnTo>
                  <a:lnTo>
                    <a:pt x="675620" y="20573"/>
                  </a:lnTo>
                  <a:lnTo>
                    <a:pt x="678180" y="33527"/>
                  </a:lnTo>
                  <a:lnTo>
                    <a:pt x="678180" y="168401"/>
                  </a:lnTo>
                  <a:lnTo>
                    <a:pt x="675620" y="181796"/>
                  </a:lnTo>
                  <a:lnTo>
                    <a:pt x="668559" y="192690"/>
                  </a:lnTo>
                  <a:lnTo>
                    <a:pt x="657927" y="200013"/>
                  </a:lnTo>
                  <a:lnTo>
                    <a:pt x="644652" y="202691"/>
                  </a:lnTo>
                  <a:lnTo>
                    <a:pt x="33528" y="202691"/>
                  </a:lnTo>
                  <a:lnTo>
                    <a:pt x="20574" y="200013"/>
                  </a:lnTo>
                  <a:lnTo>
                    <a:pt x="9905" y="192690"/>
                  </a:lnTo>
                  <a:lnTo>
                    <a:pt x="2666" y="181796"/>
                  </a:lnTo>
                  <a:lnTo>
                    <a:pt x="0" y="168401"/>
                  </a:lnTo>
                  <a:lnTo>
                    <a:pt x="0" y="33527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6853" y="4496816"/>
            <a:ext cx="6824980" cy="518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Federal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4 Summary –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Accept the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spc="-25" b="1">
                <a:latin typeface="Calibri"/>
                <a:cs typeface="Calibri"/>
              </a:rPr>
              <a:t>LRE</a:t>
            </a:r>
            <a:endParaRPr sz="1150">
              <a:latin typeface="Calibri"/>
              <a:cs typeface="Calibri"/>
            </a:endParaRPr>
          </a:p>
          <a:p>
            <a:pPr marL="63500" marR="2324100" indent="-635">
              <a:lnSpc>
                <a:spcPct val="173000"/>
              </a:lnSpc>
              <a:spcBef>
                <a:spcPts val="380"/>
              </a:spcBef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clicking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opens. </a:t>
            </a:r>
            <a:r>
              <a:rPr dirty="0" sz="1150">
                <a:latin typeface="Calibri"/>
                <a:cs typeface="Calibri"/>
              </a:rPr>
              <a:t>Review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information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section.</a:t>
            </a:r>
            <a:endParaRPr sz="1150">
              <a:latin typeface="Calibri"/>
              <a:cs typeface="Calibri"/>
            </a:endParaRPr>
          </a:p>
          <a:p>
            <a:pPr marL="619760" marR="55244" indent="-189865">
              <a:lnSpc>
                <a:spcPct val="100000"/>
              </a:lnSpc>
              <a:buFont typeface="Arial"/>
              <a:buChar char="•"/>
              <a:tabLst>
                <a:tab pos="619760" algn="l"/>
                <a:tab pos="620395" algn="l"/>
              </a:tabLst>
            </a:pPr>
            <a:r>
              <a:rPr dirty="0" sz="1150">
                <a:latin typeface="Calibri"/>
                <a:cs typeface="Calibri"/>
              </a:rPr>
              <a:t>If 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were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with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different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start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end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(such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transitioning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students)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 </a:t>
            </a:r>
            <a:r>
              <a:rPr dirty="0" sz="1150" spc="-20">
                <a:latin typeface="Calibri"/>
                <a:cs typeface="Calibri"/>
              </a:rPr>
              <a:t>will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multiple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table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0">
                <a:latin typeface="Calibri"/>
                <a:cs typeface="Calibri"/>
              </a:rPr>
              <a:t> period</a:t>
            </a:r>
            <a:endParaRPr sz="1150">
              <a:latin typeface="Calibri"/>
              <a:cs typeface="Calibri"/>
            </a:endParaRPr>
          </a:p>
          <a:p>
            <a:pPr marL="619760" marR="104775" indent="-189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19125" algn="l"/>
                <a:tab pos="620395" algn="l"/>
              </a:tabLst>
            </a:pPr>
            <a:r>
              <a:rPr dirty="0" sz="1150">
                <a:latin typeface="Calibri"/>
                <a:cs typeface="Calibri"/>
              </a:rPr>
              <a:t>Gen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percentages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calculated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period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Screen.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sense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</a:t>
            </a:r>
            <a:endParaRPr sz="1150">
              <a:latin typeface="Calibri"/>
              <a:cs typeface="Calibri"/>
            </a:endParaRPr>
          </a:p>
          <a:p>
            <a:pPr lvl="1" marL="982344" marR="307340" indent="-1835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82344" algn="l"/>
                <a:tab pos="982980" algn="l"/>
              </a:tabLst>
            </a:pP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something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doesn’t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look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right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‐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100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 go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Services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double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(Duration)</a:t>
            </a:r>
            <a:endParaRPr sz="1150">
              <a:latin typeface="Calibri"/>
              <a:cs typeface="Calibri"/>
            </a:endParaRPr>
          </a:p>
          <a:p>
            <a:pPr lvl="1" marL="982344" marR="91440" indent="-1841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82344" algn="l"/>
                <a:tab pos="982980" algn="l"/>
              </a:tabLst>
            </a:pPr>
            <a:r>
              <a:rPr dirty="0" sz="1150">
                <a:latin typeface="Calibri"/>
                <a:cs typeface="Calibri"/>
              </a:rPr>
              <a:t>Make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K‐12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on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form.</a:t>
            </a:r>
            <a:endParaRPr sz="1150">
              <a:latin typeface="Calibri"/>
              <a:cs typeface="Calibri"/>
            </a:endParaRPr>
          </a:p>
          <a:p>
            <a:pPr marL="619760" marR="525780" indent="-1898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19125" algn="l"/>
                <a:tab pos="620395" algn="l"/>
              </a:tabLst>
            </a:pP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K‐12 students,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prefilled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upon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 %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after inputting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servicing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changed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Override.</a:t>
            </a:r>
            <a:endParaRPr sz="1150">
              <a:latin typeface="Calibri"/>
              <a:cs typeface="Calibri"/>
            </a:endParaRPr>
          </a:p>
          <a:p>
            <a:pPr marL="619760" marR="95885" indent="-189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19125" algn="l"/>
                <a:tab pos="619760" algn="l"/>
              </a:tabLst>
            </a:pP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Placement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blank.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done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EC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categories.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63500" marR="768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reviewing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information,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Accepted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visible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whenever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be </a:t>
            </a:r>
            <a:r>
              <a:rPr dirty="0" sz="1150">
                <a:latin typeface="Calibri"/>
                <a:cs typeface="Calibri"/>
              </a:rPr>
              <a:t>accepted.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locked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has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accepted.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Accepted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button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50">
                <a:latin typeface="Calibri"/>
                <a:cs typeface="Calibri"/>
              </a:rPr>
              <a:t>a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Override.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algn="just" marL="63500" marR="55880">
              <a:lnSpc>
                <a:spcPct val="100000"/>
              </a:lnSpc>
              <a:spcBef>
                <a:spcPts val="5"/>
              </a:spcBef>
            </a:pPr>
            <a:r>
              <a:rPr dirty="0" sz="1150" i="1">
                <a:latin typeface="Calibri"/>
                <a:cs typeface="Calibri"/>
              </a:rPr>
              <a:t>Note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ECSE and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elementary:</a:t>
            </a:r>
            <a:r>
              <a:rPr dirty="0" sz="1150" spc="2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will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turn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6 during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IEP,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LRE screen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will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display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placement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entry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time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5 and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another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that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starts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student’s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6</a:t>
            </a:r>
            <a:r>
              <a:rPr dirty="0" baseline="25925" sz="1125" i="1">
                <a:latin typeface="Calibri"/>
                <a:cs typeface="Calibri"/>
              </a:rPr>
              <a:t>th</a:t>
            </a:r>
            <a:r>
              <a:rPr dirty="0" baseline="25925" sz="1125" spc="1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birthday.</a:t>
            </a:r>
            <a:r>
              <a:rPr dirty="0" sz="1150" spc="2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This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correct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cannot </a:t>
            </a:r>
            <a:r>
              <a:rPr dirty="0" sz="1150" i="1">
                <a:latin typeface="Calibri"/>
                <a:cs typeface="Calibri"/>
              </a:rPr>
              <a:t>be </a:t>
            </a:r>
            <a:r>
              <a:rPr dirty="0" sz="1150" spc="-10" i="1">
                <a:latin typeface="Calibri"/>
                <a:cs typeface="Calibri"/>
              </a:rPr>
              <a:t>changed.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Calibri"/>
              <a:cs typeface="Calibri"/>
            </a:endParaRPr>
          </a:p>
          <a:p>
            <a:pPr marL="63500" marR="8826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Important:</a:t>
            </a:r>
            <a:r>
              <a:rPr dirty="0" sz="1150" spc="2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what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partner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districts.</a:t>
            </a:r>
            <a:r>
              <a:rPr dirty="0" sz="1150" spc="22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It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extremely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important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accurate.</a:t>
            </a:r>
            <a:endParaRPr sz="1150">
              <a:latin typeface="Calibri"/>
              <a:cs typeface="Calibri"/>
            </a:endParaRPr>
          </a:p>
          <a:p>
            <a:pPr marL="63500" marR="219075">
              <a:lnSpc>
                <a:spcPct val="100000"/>
              </a:lnSpc>
              <a:spcBef>
                <a:spcPts val="635"/>
              </a:spcBef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 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"Accepted"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Amendment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IEP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events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even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were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changed.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Federal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Summary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Accepted"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button.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Overriding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215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Calculated</a:t>
            </a:r>
            <a:r>
              <a:rPr dirty="0" sz="2150" spc="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006FC0"/>
                </a:solidFill>
                <a:latin typeface="Calibri"/>
                <a:cs typeface="Calibri"/>
              </a:rPr>
              <a:t>LRE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440690" marR="701040" indent="-635">
              <a:lnSpc>
                <a:spcPts val="172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4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Manual Override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499745" indent="-114300">
              <a:lnSpc>
                <a:spcPct val="100000"/>
              </a:lnSpc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Manual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Override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100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placement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percents</a:t>
            </a:r>
            <a:endParaRPr sz="1550">
              <a:latin typeface="Calibri"/>
              <a:cs typeface="Calibri"/>
            </a:endParaRPr>
          </a:p>
          <a:p>
            <a:pPr lvl="2" marL="952500" indent="-114300">
              <a:lnSpc>
                <a:spcPct val="100000"/>
              </a:lnSpc>
              <a:spcBef>
                <a:spcPts val="100"/>
              </a:spcBef>
              <a:buClr>
                <a:srgbClr val="266E8B"/>
              </a:buClr>
              <a:buFont typeface="Arial"/>
              <a:buChar char="•"/>
              <a:tabLst>
                <a:tab pos="953135" algn="l"/>
              </a:tabLst>
            </a:pPr>
            <a:r>
              <a:rPr dirty="0" sz="1550">
                <a:latin typeface="Calibri"/>
                <a:cs typeface="Calibri"/>
              </a:rPr>
              <a:t>SSD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Schools,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Homebound,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Early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Childhood</a:t>
            </a:r>
            <a:endParaRPr sz="1550">
              <a:latin typeface="Calibri"/>
              <a:cs typeface="Calibri"/>
            </a:endParaRPr>
          </a:p>
          <a:p>
            <a:pPr lvl="1" marL="725805" indent="-114300">
              <a:lnSpc>
                <a:spcPct val="100000"/>
              </a:lnSpc>
              <a:spcBef>
                <a:spcPts val="95"/>
              </a:spcBef>
              <a:buClr>
                <a:srgbClr val="266E8B"/>
              </a:buClr>
              <a:buFont typeface="Arial"/>
              <a:buChar char="•"/>
              <a:tabLst>
                <a:tab pos="726440" algn="l"/>
              </a:tabLst>
            </a:pPr>
            <a:r>
              <a:rPr dirty="0" sz="1550">
                <a:latin typeface="Calibri"/>
                <a:cs typeface="Calibri"/>
              </a:rPr>
              <a:t>Adjust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minutes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part‐time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students</a:t>
            </a:r>
            <a:endParaRPr sz="1550">
              <a:latin typeface="Calibri"/>
              <a:cs typeface="Calibri"/>
            </a:endParaRPr>
          </a:p>
          <a:p>
            <a:pPr lvl="2" marL="952500" indent="-114300">
              <a:lnSpc>
                <a:spcPct val="100000"/>
              </a:lnSpc>
              <a:spcBef>
                <a:spcPts val="100"/>
              </a:spcBef>
              <a:buClr>
                <a:srgbClr val="266E8B"/>
              </a:buClr>
              <a:buFont typeface="Arial"/>
              <a:buChar char="•"/>
              <a:tabLst>
                <a:tab pos="953135" algn="l"/>
              </a:tabLst>
            </a:pPr>
            <a:r>
              <a:rPr dirty="0" sz="1550">
                <a:latin typeface="Calibri"/>
                <a:cs typeface="Calibri"/>
              </a:rPr>
              <a:t>Recalculates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LRE</a:t>
            </a:r>
            <a:endParaRPr sz="1550">
              <a:latin typeface="Calibri"/>
              <a:cs typeface="Calibri"/>
            </a:endParaRPr>
          </a:p>
          <a:p>
            <a:pPr marL="499745" marR="389890" indent="-113664">
              <a:lnSpc>
                <a:spcPts val="1710"/>
              </a:lnSpc>
              <a:spcBef>
                <a:spcPts val="52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Manual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Override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again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Amendments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IEP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Corrections–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copy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7651" y="4627117"/>
            <a:ext cx="6693534" cy="3713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LRE‐Manual</a:t>
            </a:r>
            <a:r>
              <a:rPr dirty="0" sz="1150" spc="-30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Override</a:t>
            </a:r>
            <a:endParaRPr sz="1150">
              <a:latin typeface="Calibri"/>
              <a:cs typeface="Calibri"/>
            </a:endParaRPr>
          </a:p>
          <a:p>
            <a:pPr marL="12700" marR="2957195">
              <a:lnSpc>
                <a:spcPct val="2004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Override.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to</a:t>
            </a:r>
            <a:endParaRPr sz="1150">
              <a:latin typeface="Calibri"/>
              <a:cs typeface="Calibri"/>
            </a:endParaRPr>
          </a:p>
          <a:p>
            <a:pPr marL="565150" marR="5080" indent="-184785">
              <a:lnSpc>
                <a:spcPct val="100000"/>
              </a:lnSpc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such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SSD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Schools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(Public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school), </a:t>
            </a:r>
            <a:r>
              <a:rPr dirty="0" sz="1150">
                <a:latin typeface="Calibri"/>
                <a:cs typeface="Calibri"/>
              </a:rPr>
              <a:t>Homebound</a:t>
            </a:r>
            <a:r>
              <a:rPr dirty="0" sz="1150" spc="-10">
                <a:latin typeface="Calibri"/>
                <a:cs typeface="Calibri"/>
              </a:rPr>
              <a:t> (Home/Hospital)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Childhood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(several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available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option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 the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Considerations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page)</a:t>
            </a:r>
            <a:endParaRPr sz="1150">
              <a:latin typeface="Calibri"/>
              <a:cs typeface="Calibri"/>
            </a:endParaRPr>
          </a:p>
          <a:p>
            <a:pPr marL="565150" marR="22034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64515" algn="l"/>
                <a:tab pos="565785" algn="l"/>
              </a:tabLst>
            </a:pPr>
            <a:r>
              <a:rPr dirty="0" sz="1150">
                <a:latin typeface="Calibri"/>
                <a:cs typeface="Calibri"/>
              </a:rPr>
              <a:t>Adjust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Gen</a:t>
            </a:r>
            <a:r>
              <a:rPr dirty="0" sz="1150" spc="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 and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Instructional</a:t>
            </a:r>
            <a:r>
              <a:rPr dirty="0" sz="1150">
                <a:latin typeface="Calibri"/>
                <a:cs typeface="Calibri"/>
              </a:rPr>
              <a:t> minutes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building’s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 week)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1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part </a:t>
            </a:r>
            <a:r>
              <a:rPr dirty="0" sz="1150">
                <a:latin typeface="Calibri"/>
                <a:cs typeface="Calibri"/>
              </a:rPr>
              <a:t>time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–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will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(Total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equal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Total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Instr.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Mins)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12700" marR="93345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Note: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 </a:t>
            </a:r>
            <a:r>
              <a:rPr dirty="0" sz="1150" spc="-10">
                <a:latin typeface="Calibri"/>
                <a:cs typeface="Calibri"/>
              </a:rPr>
              <a:t>instructional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provided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state.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only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time.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"Total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 Mins"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24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"Total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Instr.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Mins"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always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same.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either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user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system,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reporting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accuracy.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5880">
              <a:lnSpc>
                <a:spcPct val="100000"/>
              </a:lnSpc>
              <a:spcBef>
                <a:spcPts val="5"/>
              </a:spcBef>
            </a:pPr>
            <a:r>
              <a:rPr dirty="0" sz="1150" i="1">
                <a:latin typeface="Calibri"/>
                <a:cs typeface="Calibri"/>
              </a:rPr>
              <a:t>Reminder: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If Manual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Override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used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IEP,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Amendment,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Correction,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must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redone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for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every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Amendment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Correction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done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that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IEP.</a:t>
            </a:r>
            <a:r>
              <a:rPr dirty="0" sz="1150" spc="24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system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does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not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copy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this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information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into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the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IEP </a:t>
            </a:r>
            <a:r>
              <a:rPr dirty="0" sz="1150" i="1">
                <a:latin typeface="Calibri"/>
                <a:cs typeface="Calibri"/>
              </a:rPr>
              <a:t>Amendment</a:t>
            </a:r>
            <a:r>
              <a:rPr dirty="0" sz="1150" spc="-4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or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IEP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Correction.</a:t>
            </a:r>
            <a:r>
              <a:rPr dirty="0" sz="1150" spc="229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This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particularly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important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Early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Childhood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students</a:t>
            </a:r>
            <a:r>
              <a:rPr dirty="0" sz="1150" spc="-3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and</a:t>
            </a:r>
            <a:r>
              <a:rPr dirty="0" sz="1150" spc="-2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students</a:t>
            </a:r>
            <a:r>
              <a:rPr dirty="0" sz="1150" spc="-3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in</a:t>
            </a:r>
            <a:r>
              <a:rPr dirty="0" sz="1150" spc="-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an</a:t>
            </a:r>
            <a:r>
              <a:rPr dirty="0" sz="1150" spc="-20" i="1">
                <a:latin typeface="Calibri"/>
                <a:cs typeface="Calibri"/>
              </a:rPr>
              <a:t> </a:t>
            </a:r>
            <a:r>
              <a:rPr dirty="0" sz="1150" spc="-25" i="1">
                <a:latin typeface="Calibri"/>
                <a:cs typeface="Calibri"/>
              </a:rPr>
              <a:t>SSD </a:t>
            </a:r>
            <a:r>
              <a:rPr dirty="0" sz="1150" spc="-10" i="1">
                <a:latin typeface="Calibri"/>
                <a:cs typeface="Calibri"/>
              </a:rPr>
              <a:t>School.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Manually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Updating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LRE</a:t>
            </a:r>
            <a:r>
              <a:rPr dirty="0" sz="215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Placement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487045" indent="-101600">
              <a:lnSpc>
                <a:spcPct val="100000"/>
              </a:lnSpc>
              <a:buClr>
                <a:srgbClr val="365F92"/>
              </a:buClr>
              <a:buSzPct val="93548"/>
              <a:buChar char="•"/>
              <a:tabLst>
                <a:tab pos="487680" algn="l"/>
              </a:tabLst>
            </a:pPr>
            <a:r>
              <a:rPr dirty="0" sz="1550">
                <a:latin typeface="Calibri"/>
                <a:cs typeface="Calibri"/>
              </a:rPr>
              <a:t>Check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Manual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Override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box</a:t>
            </a:r>
            <a:endParaRPr sz="1550">
              <a:latin typeface="Calibri"/>
              <a:cs typeface="Calibri"/>
            </a:endParaRPr>
          </a:p>
          <a:p>
            <a:pPr marL="487045" indent="-101600">
              <a:lnSpc>
                <a:spcPct val="100000"/>
              </a:lnSpc>
              <a:spcBef>
                <a:spcPts val="355"/>
              </a:spcBef>
              <a:buClr>
                <a:srgbClr val="365F92"/>
              </a:buClr>
              <a:buSzPct val="93548"/>
              <a:buChar char="•"/>
              <a:tabLst>
                <a:tab pos="487680" algn="l"/>
              </a:tabLst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become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editable</a:t>
            </a:r>
            <a:endParaRPr sz="1550">
              <a:latin typeface="Calibri"/>
              <a:cs typeface="Calibri"/>
            </a:endParaRPr>
          </a:p>
          <a:p>
            <a:pPr lvl="1" marL="642620" marR="457200" indent="-86995">
              <a:lnSpc>
                <a:spcPts val="1490"/>
              </a:lnSpc>
              <a:spcBef>
                <a:spcPts val="300"/>
              </a:spcBef>
              <a:buClr>
                <a:srgbClr val="365F92"/>
              </a:buClr>
              <a:buSzPct val="92592"/>
              <a:buChar char="•"/>
              <a:tabLst>
                <a:tab pos="645160" algn="l"/>
              </a:tabLst>
            </a:pPr>
            <a:r>
              <a:rPr dirty="0" sz="1350">
                <a:latin typeface="Calibri"/>
                <a:cs typeface="Calibri"/>
              </a:rPr>
              <a:t>Servicing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School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should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changed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dates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correct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schools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were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selected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correctly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each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service</a:t>
            </a:r>
            <a:endParaRPr sz="1350">
              <a:latin typeface="Calibri"/>
              <a:cs typeface="Calibri"/>
            </a:endParaRPr>
          </a:p>
          <a:p>
            <a:pPr lvl="1" marL="642620" marR="431165" indent="-86995">
              <a:lnSpc>
                <a:spcPts val="1490"/>
              </a:lnSpc>
              <a:spcBef>
                <a:spcPts val="259"/>
              </a:spcBef>
              <a:buClr>
                <a:srgbClr val="365F92"/>
              </a:buClr>
              <a:buSzPct val="92592"/>
              <a:buChar char="•"/>
              <a:tabLst>
                <a:tab pos="645160" algn="l"/>
              </a:tabLst>
            </a:pPr>
            <a:r>
              <a:rPr dirty="0" sz="1350" spc="-10">
                <a:latin typeface="Calibri"/>
                <a:cs typeface="Calibri"/>
              </a:rPr>
              <a:t>Total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Minutes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Total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Instr.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Minutes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change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only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student </a:t>
            </a:r>
            <a:r>
              <a:rPr dirty="0" sz="1350">
                <a:latin typeface="Calibri"/>
                <a:cs typeface="Calibri"/>
              </a:rPr>
              <a:t>does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attend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school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full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time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two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fields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must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match</a:t>
            </a:r>
            <a:endParaRPr sz="1350">
              <a:latin typeface="Calibri"/>
              <a:cs typeface="Calibri"/>
            </a:endParaRPr>
          </a:p>
          <a:p>
            <a:pPr lvl="1" marL="642620" marR="525145" indent="-86995">
              <a:lnSpc>
                <a:spcPts val="1490"/>
              </a:lnSpc>
              <a:spcBef>
                <a:spcPts val="259"/>
              </a:spcBef>
              <a:buClr>
                <a:srgbClr val="365F92"/>
              </a:buClr>
              <a:buSzPct val="92592"/>
              <a:buChar char="•"/>
              <a:tabLst>
                <a:tab pos="645160" algn="l"/>
              </a:tabLst>
            </a:pPr>
            <a:r>
              <a:rPr dirty="0" sz="1350">
                <a:latin typeface="Calibri"/>
                <a:cs typeface="Calibri"/>
              </a:rPr>
              <a:t>LRE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Placement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–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Placement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Category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defaults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category </a:t>
            </a:r>
            <a:r>
              <a:rPr dirty="0" sz="1350">
                <a:latin typeface="Calibri"/>
                <a:cs typeface="Calibri"/>
              </a:rPr>
              <a:t>based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percent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general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education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167383" y="1551222"/>
            <a:ext cx="5429885" cy="808355"/>
            <a:chOff x="1167383" y="1551222"/>
            <a:chExt cx="5429885" cy="8083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383" y="1558290"/>
              <a:ext cx="5429249" cy="80086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955792" y="1558290"/>
              <a:ext cx="634365" cy="180975"/>
            </a:xfrm>
            <a:custGeom>
              <a:avLst/>
              <a:gdLst/>
              <a:ahLst/>
              <a:cxnLst/>
              <a:rect l="l" t="t" r="r" b="b"/>
              <a:pathLst>
                <a:path w="634365" h="180975">
                  <a:moveTo>
                    <a:pt x="0" y="29718"/>
                  </a:moveTo>
                  <a:lnTo>
                    <a:pt x="2405" y="18002"/>
                  </a:lnTo>
                  <a:lnTo>
                    <a:pt x="8953" y="8572"/>
                  </a:lnTo>
                  <a:lnTo>
                    <a:pt x="18645" y="2286"/>
                  </a:lnTo>
                  <a:lnTo>
                    <a:pt x="30480" y="0"/>
                  </a:lnTo>
                  <a:lnTo>
                    <a:pt x="603504" y="0"/>
                  </a:lnTo>
                  <a:lnTo>
                    <a:pt x="615338" y="2286"/>
                  </a:lnTo>
                  <a:lnTo>
                    <a:pt x="625030" y="8572"/>
                  </a:lnTo>
                  <a:lnTo>
                    <a:pt x="631578" y="18002"/>
                  </a:lnTo>
                  <a:lnTo>
                    <a:pt x="633984" y="29718"/>
                  </a:lnTo>
                  <a:lnTo>
                    <a:pt x="633984" y="150876"/>
                  </a:lnTo>
                  <a:lnTo>
                    <a:pt x="631578" y="162270"/>
                  </a:lnTo>
                  <a:lnTo>
                    <a:pt x="625030" y="171735"/>
                  </a:lnTo>
                  <a:lnTo>
                    <a:pt x="615338" y="178200"/>
                  </a:lnTo>
                  <a:lnTo>
                    <a:pt x="603504" y="180594"/>
                  </a:lnTo>
                  <a:lnTo>
                    <a:pt x="30480" y="180594"/>
                  </a:lnTo>
                  <a:lnTo>
                    <a:pt x="18645" y="178200"/>
                  </a:lnTo>
                  <a:lnTo>
                    <a:pt x="8953" y="171735"/>
                  </a:lnTo>
                  <a:lnTo>
                    <a:pt x="2405" y="162270"/>
                  </a:lnTo>
                  <a:lnTo>
                    <a:pt x="0" y="150876"/>
                  </a:lnTo>
                  <a:lnTo>
                    <a:pt x="0" y="29718"/>
                  </a:lnTo>
                  <a:close/>
                </a:path>
              </a:pathLst>
            </a:custGeom>
            <a:ln w="1413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17651" y="4627117"/>
            <a:ext cx="6703059" cy="3010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LRE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Manual</a:t>
            </a:r>
            <a:r>
              <a:rPr dirty="0" sz="1150" spc="-2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Override</a:t>
            </a:r>
            <a:r>
              <a:rPr dirty="0" sz="1150" spc="-10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–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Updating</a:t>
            </a:r>
            <a:r>
              <a:rPr dirty="0" sz="1150" spc="-1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LRE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Placement</a:t>
            </a:r>
            <a:r>
              <a:rPr dirty="0" sz="1150" spc="-5" b="1">
                <a:latin typeface="Calibri"/>
                <a:cs typeface="Calibri"/>
              </a:rPr>
              <a:t> </a:t>
            </a:r>
            <a:r>
              <a:rPr dirty="0" sz="1150" spc="-10" b="1">
                <a:latin typeface="Calibri"/>
                <a:cs typeface="Calibri"/>
              </a:rPr>
              <a:t>category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begin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process,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 </a:t>
            </a:r>
            <a:r>
              <a:rPr dirty="0" sz="1150" spc="-25">
                <a:latin typeface="Calibri"/>
                <a:cs typeface="Calibri"/>
              </a:rPr>
              <a:t>box</a:t>
            </a:r>
            <a:endParaRPr sz="1150">
              <a:latin typeface="Calibri"/>
              <a:cs typeface="Calibri"/>
            </a:endParaRPr>
          </a:p>
          <a:p>
            <a:pPr marL="507365" marR="5080" indent="-18796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Servicing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screen.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not </a:t>
            </a:r>
            <a:r>
              <a:rPr dirty="0" sz="1150">
                <a:latin typeface="Calibri"/>
                <a:cs typeface="Calibri"/>
              </a:rPr>
              <a:t>need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changed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here.</a:t>
            </a:r>
            <a:endParaRPr sz="1150">
              <a:latin typeface="Calibri"/>
              <a:cs typeface="Calibri"/>
            </a:endParaRPr>
          </a:p>
          <a:p>
            <a:pPr marL="506730" marR="45085" indent="-18796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506730" algn="l"/>
                <a:tab pos="508000" algn="l"/>
              </a:tabLst>
            </a:pPr>
            <a:r>
              <a:rPr dirty="0" sz="1150">
                <a:latin typeface="Calibri"/>
                <a:cs typeface="Calibri"/>
              </a:rPr>
              <a:t>Total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 Education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(GE) and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Total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Instructional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(Instr.) Minutes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 provided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by DESE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10">
                <a:latin typeface="Calibri"/>
                <a:cs typeface="Calibri"/>
              </a:rPr>
              <a:t> should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does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attend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full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day.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other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be </a:t>
            </a:r>
            <a:r>
              <a:rPr dirty="0" sz="1150">
                <a:latin typeface="Calibri"/>
                <a:cs typeface="Calibri"/>
              </a:rPr>
              <a:t>changed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equal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(they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separate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calculations).</a:t>
            </a:r>
            <a:endParaRPr sz="1150">
              <a:latin typeface="Calibri"/>
              <a:cs typeface="Calibri"/>
            </a:endParaRPr>
          </a:p>
          <a:p>
            <a:pPr marL="506730" indent="-18796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506730" algn="l"/>
                <a:tab pos="507365" algn="l"/>
              </a:tabLst>
            </a:pPr>
            <a:r>
              <a:rPr dirty="0" sz="1150">
                <a:latin typeface="Calibri"/>
                <a:cs typeface="Calibri"/>
              </a:rPr>
              <a:t>LRE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Placement</a:t>
            </a:r>
            <a:endParaRPr sz="1150">
              <a:latin typeface="Calibri"/>
              <a:cs typeface="Calibri"/>
            </a:endParaRPr>
          </a:p>
          <a:p>
            <a:pPr lvl="1" marL="873760" indent="-12573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873760" algn="l"/>
              </a:tabLst>
            </a:pP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K‐12 students: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percent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</a:t>
            </a:r>
            <a:r>
              <a:rPr dirty="0" sz="1150" spc="-10">
                <a:latin typeface="Calibri"/>
                <a:cs typeface="Calibri"/>
              </a:rPr>
              <a:t> education</a:t>
            </a:r>
            <a:endParaRPr sz="1150">
              <a:latin typeface="Calibri"/>
              <a:cs typeface="Calibri"/>
            </a:endParaRPr>
          </a:p>
          <a:p>
            <a:pPr lvl="1" marL="873760" marR="173990" indent="-12573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874394" algn="l"/>
              </a:tabLst>
            </a:pP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students: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entered.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"Select"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appears </a:t>
            </a:r>
            <a:r>
              <a:rPr dirty="0" sz="1150">
                <a:latin typeface="Calibri"/>
                <a:cs typeface="Calibri"/>
              </a:rPr>
              <a:t>when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 box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checked.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link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used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display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list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Choose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which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should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match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option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</a:t>
            </a:r>
            <a:r>
              <a:rPr dirty="0" sz="1150" spc="-10">
                <a:latin typeface="Calibri"/>
                <a:cs typeface="Calibri"/>
              </a:rPr>
              <a:t> Placement Considerations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page.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6394" y="979932"/>
            <a:ext cx="6033770" cy="3394710"/>
          </a:xfrm>
          <a:prstGeom prst="rect">
            <a:avLst/>
          </a:prstGeom>
          <a:ln w="13309">
            <a:solidFill>
              <a:srgbClr val="000000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1135"/>
              </a:spcBef>
            </a:pP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Edit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006FC0"/>
                </a:solidFill>
                <a:latin typeface="Calibri"/>
                <a:cs typeface="Calibri"/>
              </a:rPr>
              <a:t>LRE</a:t>
            </a:r>
            <a:r>
              <a:rPr dirty="0" sz="215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Calibri"/>
              <a:cs typeface="Calibri"/>
            </a:endParaRPr>
          </a:p>
          <a:p>
            <a:pPr algn="just" marL="386080">
              <a:lnSpc>
                <a:spcPct val="100000"/>
              </a:lnSpc>
            </a:pPr>
            <a:r>
              <a:rPr dirty="0" sz="1550" spc="-30">
                <a:latin typeface="Calibri"/>
                <a:cs typeface="Calibri"/>
              </a:rPr>
              <a:t>To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edit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Details</a:t>
            </a:r>
            <a:endParaRPr sz="1550">
              <a:latin typeface="Calibri"/>
              <a:cs typeface="Calibri"/>
            </a:endParaRPr>
          </a:p>
          <a:p>
            <a:pPr algn="just" marL="499745" marR="993775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Servicing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School: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school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school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list</a:t>
            </a:r>
            <a:endParaRPr sz="1550">
              <a:latin typeface="Calibri"/>
              <a:cs typeface="Calibri"/>
            </a:endParaRPr>
          </a:p>
          <a:p>
            <a:pPr algn="just" marL="499745" marR="544195" indent="-113664">
              <a:lnSpc>
                <a:spcPct val="92100"/>
              </a:lnSpc>
              <a:spcBef>
                <a:spcPts val="465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Minutes: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minutes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i="1">
                <a:latin typeface="Calibri"/>
                <a:cs typeface="Calibri"/>
              </a:rPr>
              <a:t>each</a:t>
            </a:r>
            <a:r>
              <a:rPr dirty="0" sz="1550" spc="50" i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minutes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both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boxes.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data </a:t>
            </a:r>
            <a:r>
              <a:rPr dirty="0" sz="1550" spc="-10">
                <a:latin typeface="Calibri"/>
                <a:cs typeface="Calibri"/>
              </a:rPr>
              <a:t>purposes.</a:t>
            </a:r>
            <a:endParaRPr sz="1550">
              <a:latin typeface="Calibri"/>
              <a:cs typeface="Calibri"/>
            </a:endParaRPr>
          </a:p>
          <a:p>
            <a:pPr algn="just" marL="499745" marR="603250" indent="-113664">
              <a:lnSpc>
                <a:spcPts val="1710"/>
              </a:lnSpc>
              <a:spcBef>
                <a:spcPts val="530"/>
              </a:spcBef>
              <a:buClr>
                <a:srgbClr val="266E8B"/>
              </a:buClr>
              <a:buFont typeface="Arial"/>
              <a:buChar char="•"/>
              <a:tabLst>
                <a:tab pos="500380" algn="l"/>
              </a:tabLst>
            </a:pPr>
            <a:r>
              <a:rPr dirty="0" sz="1550">
                <a:latin typeface="Calibri"/>
                <a:cs typeface="Calibri"/>
              </a:rPr>
              <a:t>LRE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Placement: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Click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placement,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“Select”,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category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list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472946"/>
            <a:ext cx="5429249" cy="80086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4627117"/>
            <a:ext cx="6682105" cy="4798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Calibri"/>
                <a:cs typeface="Calibri"/>
              </a:rPr>
              <a:t>Edit</a:t>
            </a:r>
            <a:r>
              <a:rPr dirty="0" sz="1150" spc="5" b="1">
                <a:latin typeface="Calibri"/>
                <a:cs typeface="Calibri"/>
              </a:rPr>
              <a:t> </a:t>
            </a:r>
            <a:r>
              <a:rPr dirty="0" sz="1150" b="1">
                <a:latin typeface="Calibri"/>
                <a:cs typeface="Calibri"/>
              </a:rPr>
              <a:t>LRE </a:t>
            </a:r>
            <a:r>
              <a:rPr dirty="0" sz="1150" spc="-10" b="1">
                <a:latin typeface="Calibri"/>
                <a:cs typeface="Calibri"/>
              </a:rPr>
              <a:t>Details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Servicing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School,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list.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5"/>
              </a:spcBef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edit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Total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and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Total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Instr.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Minutes,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minutes.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text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opens.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Enter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new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minutes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box.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 sure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change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BOTH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fields.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They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MUST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same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data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calculate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correctly.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12700" marR="297180" indent="-63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To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correct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category,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click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name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current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category,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"Select"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</a:t>
            </a:r>
            <a:r>
              <a:rPr dirty="0" sz="1150" spc="-10">
                <a:latin typeface="Calibri"/>
                <a:cs typeface="Calibri"/>
              </a:rPr>
              <a:t> students,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20">
                <a:latin typeface="Calibri"/>
                <a:cs typeface="Calibri"/>
              </a:rPr>
              <a:t>then </a:t>
            </a:r>
            <a:r>
              <a:rPr dirty="0" sz="1150">
                <a:latin typeface="Calibri"/>
                <a:cs typeface="Calibri"/>
              </a:rPr>
              <a:t>choose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appropriate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from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drop</a:t>
            </a:r>
            <a:r>
              <a:rPr dirty="0" sz="1150" spc="-10">
                <a:latin typeface="Calibri"/>
                <a:cs typeface="Calibri"/>
              </a:rPr>
              <a:t> down.</a:t>
            </a:r>
            <a:endParaRPr sz="1150">
              <a:latin typeface="Calibri"/>
              <a:cs typeface="Calibri"/>
            </a:endParaRPr>
          </a:p>
          <a:p>
            <a:pPr marL="502920" indent="-1244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5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Age</a:t>
            </a:r>
            <a:r>
              <a:rPr dirty="0" sz="1150" spc="-10">
                <a:latin typeface="Calibri"/>
                <a:cs typeface="Calibri"/>
              </a:rPr>
              <a:t> placements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640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Inside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at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least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80% of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time*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buFont typeface="Arial"/>
              <a:buChar char="•"/>
              <a:tabLst>
                <a:tab pos="1056640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Inside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40% to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79%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time*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056005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Inside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regular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class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less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than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40%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of</a:t>
            </a:r>
            <a:r>
              <a:rPr dirty="0" sz="1150" spc="-10">
                <a:latin typeface="Calibri"/>
                <a:cs typeface="Calibri"/>
              </a:rPr>
              <a:t> time*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buFont typeface="Arial"/>
              <a:buChar char="•"/>
              <a:tabLst>
                <a:tab pos="1056005" algn="l"/>
                <a:tab pos="1057275" algn="l"/>
                <a:tab pos="3271520" algn="l"/>
              </a:tabLst>
            </a:pPr>
            <a:r>
              <a:rPr dirty="0" sz="1150">
                <a:latin typeface="Calibri"/>
                <a:cs typeface="Calibri"/>
              </a:rPr>
              <a:t>Public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(day)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facility</a:t>
            </a:r>
            <a:r>
              <a:rPr dirty="0" sz="1150">
                <a:latin typeface="Calibri"/>
                <a:cs typeface="Calibri"/>
              </a:rPr>
              <a:t>	</a:t>
            </a:r>
            <a:r>
              <a:rPr dirty="0" sz="1150" i="1">
                <a:latin typeface="Calibri"/>
                <a:cs typeface="Calibri"/>
              </a:rPr>
              <a:t>(Used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for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SSD </a:t>
            </a:r>
            <a:r>
              <a:rPr dirty="0" sz="1150" spc="-10" i="1">
                <a:latin typeface="Calibri"/>
                <a:cs typeface="Calibri"/>
              </a:rPr>
              <a:t>Schools)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buFont typeface="Arial"/>
              <a:buChar char="•"/>
              <a:tabLst>
                <a:tab pos="1056005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Private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school</a:t>
            </a:r>
            <a:r>
              <a:rPr dirty="0" sz="1150" spc="-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(day)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facility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005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Public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residential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facility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buFont typeface="Arial"/>
              <a:buChar char="•"/>
              <a:tabLst>
                <a:tab pos="1056005" algn="l"/>
                <a:tab pos="1057275" algn="l"/>
              </a:tabLst>
            </a:pPr>
            <a:r>
              <a:rPr dirty="0" sz="1150">
                <a:latin typeface="Calibri"/>
                <a:cs typeface="Calibri"/>
              </a:rPr>
              <a:t>Private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residential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facility</a:t>
            </a:r>
            <a:endParaRPr sz="1150">
              <a:latin typeface="Calibri"/>
              <a:cs typeface="Calibri"/>
            </a:endParaRPr>
          </a:p>
          <a:p>
            <a:pPr lvl="1" marL="1056640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640" algn="l"/>
                <a:tab pos="1057275" algn="l"/>
              </a:tabLst>
            </a:pPr>
            <a:r>
              <a:rPr dirty="0" sz="1150" spc="-10">
                <a:latin typeface="Calibri"/>
                <a:cs typeface="Calibri"/>
              </a:rPr>
              <a:t>Home/hospital</a:t>
            </a:r>
            <a:r>
              <a:rPr dirty="0" sz="1150" spc="45">
                <a:latin typeface="Calibri"/>
                <a:cs typeface="Calibri"/>
              </a:rPr>
              <a:t> </a:t>
            </a:r>
            <a:r>
              <a:rPr dirty="0" sz="1150" spc="-10" i="1">
                <a:latin typeface="Calibri"/>
                <a:cs typeface="Calibri"/>
              </a:rPr>
              <a:t>(Homebound)</a:t>
            </a:r>
            <a:endParaRPr sz="1150">
              <a:latin typeface="Calibri"/>
              <a:cs typeface="Calibri"/>
            </a:endParaRPr>
          </a:p>
          <a:p>
            <a:pPr marL="563245">
              <a:lnSpc>
                <a:spcPct val="100000"/>
              </a:lnSpc>
            </a:pPr>
            <a:r>
              <a:rPr dirty="0" sz="1150">
                <a:latin typeface="Calibri"/>
                <a:cs typeface="Calibri"/>
              </a:rPr>
              <a:t>*Default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based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General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percent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502920" indent="-1244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03555" algn="l"/>
              </a:tabLst>
            </a:pP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placements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(can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only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be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selected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after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checking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the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Manual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Override </a:t>
            </a:r>
            <a:r>
              <a:rPr dirty="0" sz="1150" spc="-20">
                <a:latin typeface="Calibri"/>
                <a:cs typeface="Calibri"/>
              </a:rPr>
              <a:t>box)</a:t>
            </a:r>
            <a:endParaRPr sz="1150">
              <a:latin typeface="Calibri"/>
              <a:cs typeface="Calibri"/>
            </a:endParaRPr>
          </a:p>
          <a:p>
            <a:pPr lvl="1" marL="10566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setting</a:t>
            </a:r>
            <a:endParaRPr sz="1150">
              <a:latin typeface="Calibri"/>
              <a:cs typeface="Calibri"/>
            </a:endParaRPr>
          </a:p>
          <a:p>
            <a:pPr lvl="1" marL="1056640" indent="-184785">
              <a:lnSpc>
                <a:spcPct val="100000"/>
              </a:lnSpc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education</a:t>
            </a:r>
            <a:r>
              <a:rPr dirty="0" sz="1150" spc="-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setting</a:t>
            </a:r>
            <a:endParaRPr sz="1150">
              <a:latin typeface="Calibri"/>
              <a:cs typeface="Calibri"/>
            </a:endParaRPr>
          </a:p>
          <a:p>
            <a:pPr lvl="1" marL="1056640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 spc="-20">
                <a:latin typeface="Calibri"/>
                <a:cs typeface="Calibri"/>
              </a:rPr>
              <a:t>Home</a:t>
            </a:r>
            <a:endParaRPr sz="1150">
              <a:latin typeface="Calibri"/>
              <a:cs typeface="Calibri"/>
            </a:endParaRPr>
          </a:p>
          <a:p>
            <a:pPr lvl="1" marL="1056640" indent="-184785">
              <a:lnSpc>
                <a:spcPct val="100000"/>
              </a:lnSpc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>
                <a:latin typeface="Calibri"/>
                <a:cs typeface="Calibri"/>
              </a:rPr>
              <a:t>Part‐time</a:t>
            </a:r>
            <a:r>
              <a:rPr dirty="0" sz="1150" spc="-2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childhood/Part‐time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early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childhood</a:t>
            </a:r>
            <a:r>
              <a:rPr dirty="0" sz="1150" spc="-1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special</a:t>
            </a:r>
            <a:r>
              <a:rPr dirty="0" sz="1150" spc="-1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education</a:t>
            </a:r>
            <a:endParaRPr sz="1150">
              <a:latin typeface="Calibri"/>
              <a:cs typeface="Calibri"/>
            </a:endParaRPr>
          </a:p>
          <a:p>
            <a:pPr lvl="1" marL="1056005" indent="-184785">
              <a:lnSpc>
                <a:spcPct val="100000"/>
              </a:lnSpc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>
                <a:latin typeface="Calibri"/>
                <a:cs typeface="Calibri"/>
              </a:rPr>
              <a:t>Residential</a:t>
            </a:r>
            <a:r>
              <a:rPr dirty="0" sz="1150" spc="-2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facility</a:t>
            </a:r>
            <a:endParaRPr sz="1150">
              <a:latin typeface="Calibri"/>
              <a:cs typeface="Calibri"/>
            </a:endParaRPr>
          </a:p>
          <a:p>
            <a:pPr lvl="1" marL="1056005" indent="-1847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>
                <a:latin typeface="Calibri"/>
                <a:cs typeface="Calibri"/>
              </a:rPr>
              <a:t>Separate</a:t>
            </a:r>
            <a:r>
              <a:rPr dirty="0" sz="1150" spc="-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school</a:t>
            </a:r>
            <a:endParaRPr sz="1150">
              <a:latin typeface="Calibri"/>
              <a:cs typeface="Calibri"/>
            </a:endParaRPr>
          </a:p>
          <a:p>
            <a:pPr lvl="1" marL="1056005" indent="-184785">
              <a:lnSpc>
                <a:spcPct val="100000"/>
              </a:lnSpc>
              <a:buFont typeface="Arial"/>
              <a:buChar char="•"/>
              <a:tabLst>
                <a:tab pos="1056005" algn="l"/>
                <a:tab pos="1056640" algn="l"/>
              </a:tabLst>
            </a:pPr>
            <a:r>
              <a:rPr dirty="0" sz="1150" spc="-10">
                <a:latin typeface="Calibri"/>
                <a:cs typeface="Calibri"/>
              </a:rPr>
              <a:t>Itinerant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6/15/2022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dirty="0" spc="-15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25"/>
              <a:t>IEP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gwagoner</dc:creator>
  <dc:title>Microsoft PowerPoint - 2022_IEPChairTraining_IEPSection_Complete</dc:title>
  <dcterms:created xsi:type="dcterms:W3CDTF">2022-07-18T20:48:32Z</dcterms:created>
  <dcterms:modified xsi:type="dcterms:W3CDTF">2022-07-18T20:48:32Z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2022-07-18T00:00:00Z</vt:filetime>
  </property>
  <property fmtid="{D5CDD505-2E9C-101B-9397-08002B2CF9AE}" pid="5" name="Producer">
    <vt:lpwstr>Acrobat Distiller 22.0 (Windows)</vt:lpwstr>
  </property>
</Properties>
</file>