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84" r:id="rId3"/>
    <p:sldId id="285" r:id="rId4"/>
    <p:sldId id="289" r:id="rId5"/>
    <p:sldId id="262" r:id="rId6"/>
    <p:sldId id="290" r:id="rId7"/>
    <p:sldId id="286" r:id="rId8"/>
    <p:sldId id="259" r:id="rId9"/>
    <p:sldId id="260" r:id="rId10"/>
    <p:sldId id="300" r:id="rId11"/>
    <p:sldId id="261" r:id="rId12"/>
    <p:sldId id="287" r:id="rId13"/>
    <p:sldId id="281" r:id="rId14"/>
    <p:sldId id="264" r:id="rId15"/>
    <p:sldId id="288" r:id="rId16"/>
    <p:sldId id="265" r:id="rId17"/>
    <p:sldId id="266" r:id="rId18"/>
    <p:sldId id="267" r:id="rId19"/>
    <p:sldId id="268" r:id="rId20"/>
    <p:sldId id="282" r:id="rId21"/>
    <p:sldId id="291" r:id="rId22"/>
    <p:sldId id="299" r:id="rId23"/>
    <p:sldId id="298" r:id="rId24"/>
    <p:sldId id="292" r:id="rId25"/>
    <p:sldId id="293" r:id="rId26"/>
    <p:sldId id="294" r:id="rId27"/>
    <p:sldId id="295" r:id="rId28"/>
    <p:sldId id="296"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ires, Mary" initials="SM" lastIdx="1" clrIdx="0">
    <p:extLst>
      <p:ext uri="{19B8F6BF-5375-455C-9EA6-DF929625EA0E}">
        <p15:presenceInfo xmlns:p15="http://schemas.microsoft.com/office/powerpoint/2012/main" userId="S::mspires@ssdmo.org::8f33e8a6-854a-40e0-9627-e5084c051a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DB6"/>
    <a:srgbClr val="20749E"/>
    <a:srgbClr val="006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5B472-A81C-40D4-ADAB-3A296D5D1D7F}" v="2" dt="2023-11-14T14:48:32.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96"/>
      </p:cViewPr>
      <p:guideLst/>
    </p:cSldViewPr>
  </p:slideViewPr>
  <p:notesTextViewPr>
    <p:cViewPr>
      <p:scale>
        <a:sx n="3" d="2"/>
        <a:sy n="3" d="2"/>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ires, Mary K" userId="8f33e8a6-854a-40e0-9627-e5084c051aae" providerId="ADAL" clId="{14CC483A-538A-4268-99F6-73B06D1A0622}"/>
    <pc:docChg chg="custSel addSld delSld modSld">
      <pc:chgData name="Spires, Mary K" userId="8f33e8a6-854a-40e0-9627-e5084c051aae" providerId="ADAL" clId="{14CC483A-538A-4268-99F6-73B06D1A0622}" dt="2023-08-15T20:21:45.074" v="37" actId="1038"/>
      <pc:docMkLst>
        <pc:docMk/>
      </pc:docMkLst>
      <pc:sldChg chg="del">
        <pc:chgData name="Spires, Mary K" userId="8f33e8a6-854a-40e0-9627-e5084c051aae" providerId="ADAL" clId="{14CC483A-538A-4268-99F6-73B06D1A0622}" dt="2023-08-10T12:28:49.683" v="0" actId="2696"/>
        <pc:sldMkLst>
          <pc:docMk/>
          <pc:sldMk cId="1130702876" sldId="256"/>
        </pc:sldMkLst>
      </pc:sldChg>
      <pc:sldChg chg="addSp delSp modSp mod">
        <pc:chgData name="Spires, Mary K" userId="8f33e8a6-854a-40e0-9627-e5084c051aae" providerId="ADAL" clId="{14CC483A-538A-4268-99F6-73B06D1A0622}" dt="2023-08-15T20:19:47.641" v="12" actId="478"/>
        <pc:sldMkLst>
          <pc:docMk/>
          <pc:sldMk cId="2001698182" sldId="260"/>
        </pc:sldMkLst>
        <pc:picChg chg="add mod">
          <ac:chgData name="Spires, Mary K" userId="8f33e8a6-854a-40e0-9627-e5084c051aae" providerId="ADAL" clId="{14CC483A-538A-4268-99F6-73B06D1A0622}" dt="2023-08-15T20:15:18.272" v="7" actId="1035"/>
          <ac:picMkLst>
            <pc:docMk/>
            <pc:sldMk cId="2001698182" sldId="260"/>
            <ac:picMk id="6" creationId="{D972D510-F0F0-4043-5B7B-81EBF0131077}"/>
          </ac:picMkLst>
        </pc:picChg>
        <pc:picChg chg="add del mod">
          <ac:chgData name="Spires, Mary K" userId="8f33e8a6-854a-40e0-9627-e5084c051aae" providerId="ADAL" clId="{14CC483A-538A-4268-99F6-73B06D1A0622}" dt="2023-08-15T20:19:47.641" v="12" actId="478"/>
          <ac:picMkLst>
            <pc:docMk/>
            <pc:sldMk cId="2001698182" sldId="260"/>
            <ac:picMk id="8" creationId="{1B5491E4-86F4-DB41-CA1D-296EF0713CBF}"/>
          </ac:picMkLst>
        </pc:picChg>
      </pc:sldChg>
      <pc:sldChg chg="addSp modSp new mod">
        <pc:chgData name="Spires, Mary K" userId="8f33e8a6-854a-40e0-9627-e5084c051aae" providerId="ADAL" clId="{14CC483A-538A-4268-99F6-73B06D1A0622}" dt="2023-08-15T20:21:45.074" v="37" actId="1038"/>
        <pc:sldMkLst>
          <pc:docMk/>
          <pc:sldMk cId="320822549" sldId="300"/>
        </pc:sldMkLst>
        <pc:spChg chg="add mod">
          <ac:chgData name="Spires, Mary K" userId="8f33e8a6-854a-40e0-9627-e5084c051aae" providerId="ADAL" clId="{14CC483A-538A-4268-99F6-73B06D1A0622}" dt="2023-08-15T20:21:45.074" v="37" actId="1038"/>
          <ac:spMkLst>
            <pc:docMk/>
            <pc:sldMk cId="320822549" sldId="300"/>
            <ac:spMk id="6" creationId="{CB2ED97D-474A-C247-21ED-A7BE6AD9DB17}"/>
          </ac:spMkLst>
        </pc:spChg>
        <pc:picChg chg="add">
          <ac:chgData name="Spires, Mary K" userId="8f33e8a6-854a-40e0-9627-e5084c051aae" providerId="ADAL" clId="{14CC483A-538A-4268-99F6-73B06D1A0622}" dt="2023-08-15T20:18:23.805" v="9" actId="22"/>
          <ac:picMkLst>
            <pc:docMk/>
            <pc:sldMk cId="320822549" sldId="300"/>
            <ac:picMk id="3" creationId="{90FD6143-C34A-9288-C128-E26B0038167C}"/>
          </ac:picMkLst>
        </pc:picChg>
        <pc:picChg chg="add mod">
          <ac:chgData name="Spires, Mary K" userId="8f33e8a6-854a-40e0-9627-e5084c051aae" providerId="ADAL" clId="{14CC483A-538A-4268-99F6-73B06D1A0622}" dt="2023-08-15T20:20:29.836" v="15" actId="1076"/>
          <ac:picMkLst>
            <pc:docMk/>
            <pc:sldMk cId="320822549" sldId="300"/>
            <ac:picMk id="5" creationId="{F5EA2A51-3603-7B99-67AD-C27A4C912CF4}"/>
          </ac:picMkLst>
        </pc:picChg>
      </pc:sldChg>
    </pc:docChg>
  </pc:docChgLst>
  <pc:docChgLst>
    <pc:chgData name="Spires, Mary K" userId="8f33e8a6-854a-40e0-9627-e5084c051aae" providerId="ADAL" clId="{4EA5B472-A81C-40D4-ADAB-3A296D5D1D7F}"/>
    <pc:docChg chg="custSel modSld">
      <pc:chgData name="Spires, Mary K" userId="8f33e8a6-854a-40e0-9627-e5084c051aae" providerId="ADAL" clId="{4EA5B472-A81C-40D4-ADAB-3A296D5D1D7F}" dt="2023-11-14T14:57:36.603" v="307" actId="1035"/>
      <pc:docMkLst>
        <pc:docMk/>
      </pc:docMkLst>
      <pc:sldChg chg="modSp mod">
        <pc:chgData name="Spires, Mary K" userId="8f33e8a6-854a-40e0-9627-e5084c051aae" providerId="ADAL" clId="{4EA5B472-A81C-40D4-ADAB-3A296D5D1D7F}" dt="2023-11-14T14:47:24.553" v="261" actId="20577"/>
        <pc:sldMkLst>
          <pc:docMk/>
          <pc:sldMk cId="937695364" sldId="258"/>
        </pc:sldMkLst>
        <pc:spChg chg="mod">
          <ac:chgData name="Spires, Mary K" userId="8f33e8a6-854a-40e0-9627-e5084c051aae" providerId="ADAL" clId="{4EA5B472-A81C-40D4-ADAB-3A296D5D1D7F}" dt="2023-11-14T14:47:24.553" v="261" actId="20577"/>
          <ac:spMkLst>
            <pc:docMk/>
            <pc:sldMk cId="937695364" sldId="258"/>
            <ac:spMk id="4" creationId="{4A80B77D-F9BB-4FDE-AB33-5733A78CA5D8}"/>
          </ac:spMkLst>
        </pc:spChg>
      </pc:sldChg>
      <pc:sldChg chg="addSp modSp mod">
        <pc:chgData name="Spires, Mary K" userId="8f33e8a6-854a-40e0-9627-e5084c051aae" providerId="ADAL" clId="{4EA5B472-A81C-40D4-ADAB-3A296D5D1D7F}" dt="2023-11-14T14:57:17.757" v="304" actId="1076"/>
        <pc:sldMkLst>
          <pc:docMk/>
          <pc:sldMk cId="2001698182" sldId="260"/>
        </pc:sldMkLst>
        <pc:picChg chg="add mod">
          <ac:chgData name="Spires, Mary K" userId="8f33e8a6-854a-40e0-9627-e5084c051aae" providerId="ADAL" clId="{4EA5B472-A81C-40D4-ADAB-3A296D5D1D7F}" dt="2023-11-14T14:57:17.757" v="304" actId="1076"/>
          <ac:picMkLst>
            <pc:docMk/>
            <pc:sldMk cId="2001698182" sldId="260"/>
            <ac:picMk id="7" creationId="{06EC9C85-DBF4-41E5-C3CA-DEA7DB2936F9}"/>
          </ac:picMkLst>
        </pc:picChg>
      </pc:sldChg>
      <pc:sldChg chg="addSp modSp mod">
        <pc:chgData name="Spires, Mary K" userId="8f33e8a6-854a-40e0-9627-e5084c051aae" providerId="ADAL" clId="{4EA5B472-A81C-40D4-ADAB-3A296D5D1D7F}" dt="2023-11-14T14:57:36.603" v="307" actId="1035"/>
        <pc:sldMkLst>
          <pc:docMk/>
          <pc:sldMk cId="1640315163" sldId="261"/>
        </pc:sldMkLst>
        <pc:picChg chg="add mod">
          <ac:chgData name="Spires, Mary K" userId="8f33e8a6-854a-40e0-9627-e5084c051aae" providerId="ADAL" clId="{4EA5B472-A81C-40D4-ADAB-3A296D5D1D7F}" dt="2023-11-14T14:57:36.603" v="307" actId="1035"/>
          <ac:picMkLst>
            <pc:docMk/>
            <pc:sldMk cId="1640315163" sldId="261"/>
            <ac:picMk id="7" creationId="{16FA3C14-00E1-2623-BE3F-0922DDD2D91D}"/>
          </ac:picMkLst>
        </pc:picChg>
      </pc:sldChg>
      <pc:sldChg chg="addSp modSp mod">
        <pc:chgData name="Spires, Mary K" userId="8f33e8a6-854a-40e0-9627-e5084c051aae" providerId="ADAL" clId="{4EA5B472-A81C-40D4-ADAB-3A296D5D1D7F}" dt="2023-11-14T14:49:53.826" v="295" actId="1076"/>
        <pc:sldMkLst>
          <pc:docMk/>
          <pc:sldMk cId="705994706" sldId="262"/>
        </pc:sldMkLst>
        <pc:picChg chg="add mod">
          <ac:chgData name="Spires, Mary K" userId="8f33e8a6-854a-40e0-9627-e5084c051aae" providerId="ADAL" clId="{4EA5B472-A81C-40D4-ADAB-3A296D5D1D7F}" dt="2023-11-14T14:49:53.826" v="295" actId="1076"/>
          <ac:picMkLst>
            <pc:docMk/>
            <pc:sldMk cId="705994706" sldId="262"/>
            <ac:picMk id="7" creationId="{3601CF6D-8095-C272-5398-9130C025F9C1}"/>
          </ac:picMkLst>
        </pc:picChg>
      </pc:sldChg>
      <pc:sldChg chg="addSp modSp mod">
        <pc:chgData name="Spires, Mary K" userId="8f33e8a6-854a-40e0-9627-e5084c051aae" providerId="ADAL" clId="{4EA5B472-A81C-40D4-ADAB-3A296D5D1D7F}" dt="2023-11-14T14:49:36.321" v="293" actId="14100"/>
        <pc:sldMkLst>
          <pc:docMk/>
          <pc:sldMk cId="416437662" sldId="284"/>
        </pc:sldMkLst>
        <pc:picChg chg="add mod">
          <ac:chgData name="Spires, Mary K" userId="8f33e8a6-854a-40e0-9627-e5084c051aae" providerId="ADAL" clId="{4EA5B472-A81C-40D4-ADAB-3A296D5D1D7F}" dt="2023-11-14T14:49:36.321" v="293" actId="14100"/>
          <ac:picMkLst>
            <pc:docMk/>
            <pc:sldMk cId="416437662" sldId="284"/>
            <ac:picMk id="5" creationId="{EE8F70CD-A311-D7EB-8082-F89805723617}"/>
          </ac:picMkLst>
        </pc:picChg>
      </pc:sldChg>
      <pc:sldChg chg="addSp delSp modSp mod">
        <pc:chgData name="Spires, Mary K" userId="8f33e8a6-854a-40e0-9627-e5084c051aae" providerId="ADAL" clId="{4EA5B472-A81C-40D4-ADAB-3A296D5D1D7F}" dt="2023-11-14T14:49:22.362" v="290" actId="1076"/>
        <pc:sldMkLst>
          <pc:docMk/>
          <pc:sldMk cId="1074782434" sldId="289"/>
        </pc:sldMkLst>
        <pc:spChg chg="add mod">
          <ac:chgData name="Spires, Mary K" userId="8f33e8a6-854a-40e0-9627-e5084c051aae" providerId="ADAL" clId="{4EA5B472-A81C-40D4-ADAB-3A296D5D1D7F}" dt="2023-11-14T14:48:32.316" v="267"/>
          <ac:spMkLst>
            <pc:docMk/>
            <pc:sldMk cId="1074782434" sldId="289"/>
            <ac:spMk id="9" creationId="{0C6EE1DA-5E9A-A06A-2C05-F3163C4C5731}"/>
          </ac:spMkLst>
        </pc:spChg>
        <pc:spChg chg="del">
          <ac:chgData name="Spires, Mary K" userId="8f33e8a6-854a-40e0-9627-e5084c051aae" providerId="ADAL" clId="{4EA5B472-A81C-40D4-ADAB-3A296D5D1D7F}" dt="2023-11-14T14:48:31.462" v="266" actId="21"/>
          <ac:spMkLst>
            <pc:docMk/>
            <pc:sldMk cId="1074782434" sldId="289"/>
            <ac:spMk id="14" creationId="{80208092-30CC-E3D3-BC85-2346B1397D86}"/>
          </ac:spMkLst>
        </pc:spChg>
        <pc:picChg chg="add mod">
          <ac:chgData name="Spires, Mary K" userId="8f33e8a6-854a-40e0-9627-e5084c051aae" providerId="ADAL" clId="{4EA5B472-A81C-40D4-ADAB-3A296D5D1D7F}" dt="2023-11-14T14:48:36.909" v="285" actId="1036"/>
          <ac:picMkLst>
            <pc:docMk/>
            <pc:sldMk cId="1074782434" sldId="289"/>
            <ac:picMk id="8" creationId="{273B238B-6301-D2C5-A621-89441569DC11}"/>
          </ac:picMkLst>
        </pc:picChg>
        <pc:picChg chg="add mod">
          <ac:chgData name="Spires, Mary K" userId="8f33e8a6-854a-40e0-9627-e5084c051aae" providerId="ADAL" clId="{4EA5B472-A81C-40D4-ADAB-3A296D5D1D7F}" dt="2023-11-14T14:49:22.362" v="290" actId="1076"/>
          <ac:picMkLst>
            <pc:docMk/>
            <pc:sldMk cId="1074782434" sldId="289"/>
            <ac:picMk id="12" creationId="{A91A4CF7-E6D3-767F-B917-9C966B4F433E}"/>
          </ac:picMkLst>
        </pc:picChg>
        <pc:picChg chg="del">
          <ac:chgData name="Spires, Mary K" userId="8f33e8a6-854a-40e0-9627-e5084c051aae" providerId="ADAL" clId="{4EA5B472-A81C-40D4-ADAB-3A296D5D1D7F}" dt="2023-11-14T14:48:17.706" v="263" actId="478"/>
          <ac:picMkLst>
            <pc:docMk/>
            <pc:sldMk cId="1074782434" sldId="289"/>
            <ac:picMk id="13" creationId="{9DC62C6A-A956-D8DD-787D-D746BBEA0819}"/>
          </ac:picMkLst>
        </pc:picChg>
      </pc:sldChg>
      <pc:sldChg chg="addSp modSp mod">
        <pc:chgData name="Spires, Mary K" userId="8f33e8a6-854a-40e0-9627-e5084c051aae" providerId="ADAL" clId="{4EA5B472-A81C-40D4-ADAB-3A296D5D1D7F}" dt="2023-11-14T14:56:59.239" v="302" actId="1037"/>
        <pc:sldMkLst>
          <pc:docMk/>
          <pc:sldMk cId="2038857506" sldId="290"/>
        </pc:sldMkLst>
        <pc:picChg chg="add mod">
          <ac:chgData name="Spires, Mary K" userId="8f33e8a6-854a-40e0-9627-e5084c051aae" providerId="ADAL" clId="{4EA5B472-A81C-40D4-ADAB-3A296D5D1D7F}" dt="2023-11-14T14:56:59.239" v="302" actId="1037"/>
          <ac:picMkLst>
            <pc:docMk/>
            <pc:sldMk cId="2038857506" sldId="290"/>
            <ac:picMk id="12" creationId="{D7F00B64-C7DC-39C3-4697-7D41A8ED37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34128-2284-4050-BB87-B20A601792DB}"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09309-47D0-4405-9144-AF9425BC5F8F}" type="slidenum">
              <a:rPr lang="en-US" smtClean="0"/>
              <a:t>‹#›</a:t>
            </a:fld>
            <a:endParaRPr lang="en-US"/>
          </a:p>
        </p:txBody>
      </p:sp>
    </p:spTree>
    <p:extLst>
      <p:ext uri="{BB962C8B-B14F-4D97-AF65-F5344CB8AC3E}">
        <p14:creationId xmlns:p14="http://schemas.microsoft.com/office/powerpoint/2010/main" val="5712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9309-47D0-4405-9144-AF9425BC5F8F}" type="slidenum">
              <a:rPr lang="en-US" smtClean="0"/>
              <a:t>1</a:t>
            </a:fld>
            <a:endParaRPr lang="en-US"/>
          </a:p>
        </p:txBody>
      </p:sp>
    </p:spTree>
    <p:extLst>
      <p:ext uri="{BB962C8B-B14F-4D97-AF65-F5344CB8AC3E}">
        <p14:creationId xmlns:p14="http://schemas.microsoft.com/office/powerpoint/2010/main" val="300054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Advanced Search is useful when you can’t find a student in a simple search.  </a:t>
            </a:r>
          </a:p>
          <a:p>
            <a:endParaRPr lang="en-US" altLang="en-US" dirty="0"/>
          </a:p>
          <a:p>
            <a:r>
              <a:rPr lang="en-US" altLang="en-US" dirty="0"/>
              <a:t>In order to use Advanced Search at least two characters must be entered before the "Search" button is activated. </a:t>
            </a:r>
          </a:p>
          <a:p>
            <a:endParaRPr lang="en-US" altLang="en-US" dirty="0"/>
          </a:p>
          <a:p>
            <a:r>
              <a:rPr lang="en-US" altLang="en-US" dirty="0"/>
              <a:t>A search cannot be done with only the Date of Birth. Other information such as first or last name must also be entered</a:t>
            </a:r>
            <a:endParaRPr lang="en-US" dirty="0"/>
          </a:p>
        </p:txBody>
      </p:sp>
      <p:sp>
        <p:nvSpPr>
          <p:cNvPr id="4" name="Slide Number Placeholder 3"/>
          <p:cNvSpPr>
            <a:spLocks noGrp="1"/>
          </p:cNvSpPr>
          <p:nvPr>
            <p:ph type="sldNum" sz="quarter" idx="5"/>
          </p:nvPr>
        </p:nvSpPr>
        <p:spPr/>
        <p:txBody>
          <a:bodyPr/>
          <a:lstStyle/>
          <a:p>
            <a:fld id="{02B09309-47D0-4405-9144-AF9425BC5F8F}" type="slidenum">
              <a:rPr lang="en-US" smtClean="0"/>
              <a:t>5</a:t>
            </a:fld>
            <a:endParaRPr lang="en-US"/>
          </a:p>
        </p:txBody>
      </p:sp>
    </p:spTree>
    <p:extLst>
      <p:ext uri="{BB962C8B-B14F-4D97-AF65-F5344CB8AC3E}">
        <p14:creationId xmlns:p14="http://schemas.microsoft.com/office/powerpoint/2010/main" val="118722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8463" lvl="1" indent="-165100">
              <a:defRPr/>
            </a:pPr>
            <a:r>
              <a:rPr lang="en-US" b="1" dirty="0"/>
              <a:t>Collapse/Expand</a:t>
            </a:r>
            <a:r>
              <a:rPr lang="en-US" dirty="0"/>
              <a:t>: Closes and opens the panel. Closing the panel allows you to see more of the student profile, event, etc. on the right</a:t>
            </a:r>
          </a:p>
          <a:p>
            <a:pPr marL="398463" lvl="1" indent="-165100">
              <a:defRPr/>
            </a:pPr>
            <a:endParaRPr lang="en-US" dirty="0"/>
          </a:p>
          <a:p>
            <a:pPr marL="398463" lvl="1" indent="-165100">
              <a:defRPr/>
            </a:pPr>
            <a:r>
              <a:rPr lang="en-US" b="1" dirty="0" err="1"/>
              <a:t>Classlist</a:t>
            </a:r>
            <a:r>
              <a:rPr lang="en-US" dirty="0"/>
              <a:t>: This option is not used by SSD</a:t>
            </a:r>
          </a:p>
          <a:p>
            <a:pPr marL="398463" lvl="1" indent="-165100">
              <a:defRPr/>
            </a:pPr>
            <a:endParaRPr lang="en-US" dirty="0"/>
          </a:p>
          <a:p>
            <a:pPr marL="398463" lvl="1" indent="-165100">
              <a:defRPr/>
            </a:pPr>
            <a:r>
              <a:rPr lang="en-US" b="1" dirty="0"/>
              <a:t>Last 10 Students</a:t>
            </a:r>
            <a:r>
              <a:rPr lang="en-US" dirty="0"/>
              <a:t>: Displays the last 10 students whose profile was opened</a:t>
            </a:r>
          </a:p>
          <a:p>
            <a:pPr marL="398463" lvl="1" indent="-165100">
              <a:defRPr/>
            </a:pPr>
            <a:endParaRPr lang="en-US" b="1" dirty="0"/>
          </a:p>
          <a:p>
            <a:pPr marL="398463" lvl="1" indent="-165100">
              <a:defRPr/>
            </a:pPr>
            <a:r>
              <a:rPr lang="en-US" b="1" dirty="0"/>
              <a:t>Watch List</a:t>
            </a:r>
            <a:r>
              <a:rPr lang="en-US" dirty="0"/>
              <a:t>: Students added by you or someone else. Students can be added or removed at any time. Watch Lists are automatically cleared every July 31. Students added could be the students you case manage or just need quick access to their record. </a:t>
            </a:r>
          </a:p>
          <a:p>
            <a:pPr marL="398463" lvl="1" indent="-165100">
              <a:defRPr/>
            </a:pPr>
            <a:endParaRPr lang="en-US" b="1" dirty="0"/>
          </a:p>
          <a:p>
            <a:pPr marL="398463" lvl="1" indent="-165100">
              <a:defRPr/>
            </a:pPr>
            <a:r>
              <a:rPr lang="en-US" b="1" dirty="0"/>
              <a:t>Caseload</a:t>
            </a:r>
            <a:r>
              <a:rPr lang="en-US" dirty="0"/>
              <a:t>: The term "Caseload" is used differently in Phoenix than it is in SSD.  In Phoenix it refers to ALL students the user is associated with in the system as Case Manager, Event Primary Staff, Service Provider, or Goal Responsible Staff.  In SSD, it generally refers only to those students for whom you are the Case Manager.</a:t>
            </a:r>
          </a:p>
          <a:p>
            <a:pPr marL="342900" lvl="1" indent="-109538">
              <a:defRPr/>
            </a:pPr>
            <a:endParaRPr lang="en-US" b="1" dirty="0"/>
          </a:p>
          <a:p>
            <a:pPr marL="398463" lvl="1" indent="-165100">
              <a:defRPr/>
            </a:pPr>
            <a:r>
              <a:rPr lang="en-US" b="1" dirty="0"/>
              <a:t>Case Manager</a:t>
            </a:r>
            <a:r>
              <a:rPr lang="en-US" dirty="0"/>
              <a:t>: Students you are assigned to as Case Manager </a:t>
            </a:r>
            <a:r>
              <a:rPr lang="en-US" i="1" dirty="0"/>
              <a:t>in Phoenix</a:t>
            </a:r>
            <a:endParaRPr lang="en-US" i="1" kern="0" dirty="0"/>
          </a:p>
          <a:p>
            <a:endParaRPr lang="en-US" b="1" dirty="0"/>
          </a:p>
        </p:txBody>
      </p:sp>
      <p:sp>
        <p:nvSpPr>
          <p:cNvPr id="4" name="Slide Number Placeholder 3"/>
          <p:cNvSpPr>
            <a:spLocks noGrp="1"/>
          </p:cNvSpPr>
          <p:nvPr>
            <p:ph type="sldNum" sz="quarter" idx="5"/>
          </p:nvPr>
        </p:nvSpPr>
        <p:spPr/>
        <p:txBody>
          <a:bodyPr/>
          <a:lstStyle/>
          <a:p>
            <a:fld id="{02B09309-47D0-4405-9144-AF9425BC5F8F}" type="slidenum">
              <a:rPr lang="en-US" smtClean="0"/>
              <a:t>7</a:t>
            </a:fld>
            <a:endParaRPr lang="en-US"/>
          </a:p>
        </p:txBody>
      </p:sp>
    </p:spTree>
    <p:extLst>
      <p:ext uri="{BB962C8B-B14F-4D97-AF65-F5344CB8AC3E}">
        <p14:creationId xmlns:p14="http://schemas.microsoft.com/office/powerpoint/2010/main" val="153180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9309-47D0-4405-9144-AF9425BC5F8F}" type="slidenum">
              <a:rPr lang="en-US" smtClean="0"/>
              <a:t>8</a:t>
            </a:fld>
            <a:endParaRPr lang="en-US"/>
          </a:p>
        </p:txBody>
      </p:sp>
    </p:spTree>
    <p:extLst>
      <p:ext uri="{BB962C8B-B14F-4D97-AF65-F5344CB8AC3E}">
        <p14:creationId xmlns:p14="http://schemas.microsoft.com/office/powerpoint/2010/main" val="105323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4438" lvl="1" indent="-111108">
              <a:defRPr/>
            </a:pPr>
            <a:r>
              <a:rPr lang="en-US" b="1" dirty="0"/>
              <a:t>Resources</a:t>
            </a:r>
            <a:r>
              <a:rPr lang="en-US" dirty="0"/>
              <a:t>: links to important information about Phoenix such as Release Notes and Hot Topics, Also links to page where you can download the latest versions of quick start cards, help documents, etc.</a:t>
            </a:r>
            <a:br>
              <a:rPr lang="en-US" dirty="0"/>
            </a:br>
            <a:endParaRPr lang="en-US" dirty="0"/>
          </a:p>
          <a:p>
            <a:pPr marL="344438" lvl="1" indent="-111108">
              <a:defRPr/>
            </a:pPr>
            <a:r>
              <a:rPr lang="en-US" b="1" dirty="0"/>
              <a:t>Reports</a:t>
            </a:r>
            <a:r>
              <a:rPr lang="en-US" dirty="0"/>
              <a:t>: Information about accessing Phoenix reports and the different types of reports available</a:t>
            </a:r>
            <a:br>
              <a:rPr lang="en-US" dirty="0"/>
            </a:br>
            <a:endParaRPr lang="en-US" dirty="0"/>
          </a:p>
          <a:p>
            <a:pPr marL="344438" lvl="1" indent="-111108">
              <a:defRPr/>
            </a:pPr>
            <a:r>
              <a:rPr lang="en-US" b="1" dirty="0"/>
              <a:t>Training Information</a:t>
            </a:r>
            <a:r>
              <a:rPr lang="en-US" dirty="0"/>
              <a:t>: Information about Phoenix training</a:t>
            </a:r>
            <a:br>
              <a:rPr lang="en-US" dirty="0"/>
            </a:br>
            <a:endParaRPr lang="en-US" dirty="0"/>
          </a:p>
          <a:p>
            <a:pPr marL="344438" lvl="1" indent="-111108">
              <a:defRPr/>
            </a:pPr>
            <a:r>
              <a:rPr lang="en-US" b="1" dirty="0"/>
              <a:t>Partner District</a:t>
            </a:r>
            <a:r>
              <a:rPr lang="en-US" dirty="0"/>
              <a:t>: Information for Partner District Staff with view only access to Phoenix</a:t>
            </a:r>
            <a:br>
              <a:rPr lang="en-US" dirty="0"/>
            </a:br>
            <a:endParaRPr lang="en-US" dirty="0"/>
          </a:p>
          <a:p>
            <a:pPr marL="344438" lvl="1" indent="-111108">
              <a:defRPr/>
            </a:pPr>
            <a:r>
              <a:rPr lang="en-US" b="1" dirty="0"/>
              <a:t>Technology Service Desk</a:t>
            </a:r>
            <a:r>
              <a:rPr lang="en-US" dirty="0"/>
              <a:t>: Opens the page in the SSD Help Center where a ticket requesting assistance can be created</a:t>
            </a:r>
          </a:p>
          <a:p>
            <a:endParaRPr lang="en-US" dirty="0"/>
          </a:p>
        </p:txBody>
      </p:sp>
      <p:sp>
        <p:nvSpPr>
          <p:cNvPr id="4" name="Slide Number Placeholder 3"/>
          <p:cNvSpPr>
            <a:spLocks noGrp="1"/>
          </p:cNvSpPr>
          <p:nvPr>
            <p:ph type="sldNum" sz="quarter" idx="5"/>
          </p:nvPr>
        </p:nvSpPr>
        <p:spPr/>
        <p:txBody>
          <a:bodyPr/>
          <a:lstStyle/>
          <a:p>
            <a:fld id="{02B09309-47D0-4405-9144-AF9425BC5F8F}" type="slidenum">
              <a:rPr lang="en-US" smtClean="0"/>
              <a:t>9</a:t>
            </a:fld>
            <a:endParaRPr lang="en-US"/>
          </a:p>
        </p:txBody>
      </p:sp>
    </p:spTree>
    <p:extLst>
      <p:ext uri="{BB962C8B-B14F-4D97-AF65-F5344CB8AC3E}">
        <p14:creationId xmlns:p14="http://schemas.microsoft.com/office/powerpoint/2010/main" val="237625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8463" lvl="1" indent="-165100">
              <a:defRPr/>
            </a:pPr>
            <a:r>
              <a:rPr lang="en-US" b="1" dirty="0"/>
              <a:t>Collapse/Expand</a:t>
            </a:r>
            <a:r>
              <a:rPr lang="en-US" dirty="0"/>
              <a:t>: Closes and opens the panel. Closing the panel allows you to see more of the student profile, event, etc. on the right</a:t>
            </a:r>
          </a:p>
          <a:p>
            <a:pPr marL="398463" lvl="1" indent="-165100">
              <a:defRPr/>
            </a:pPr>
            <a:endParaRPr lang="en-US" dirty="0"/>
          </a:p>
          <a:p>
            <a:pPr marL="398463" lvl="1" indent="-165100">
              <a:defRPr/>
            </a:pPr>
            <a:r>
              <a:rPr lang="en-US" b="1" dirty="0" err="1"/>
              <a:t>Classlist</a:t>
            </a:r>
            <a:r>
              <a:rPr lang="en-US" dirty="0"/>
              <a:t>: This option is not used by SSD</a:t>
            </a:r>
          </a:p>
          <a:p>
            <a:pPr marL="398463" lvl="1" indent="-165100">
              <a:defRPr/>
            </a:pPr>
            <a:endParaRPr lang="en-US" dirty="0"/>
          </a:p>
          <a:p>
            <a:pPr marL="398463" lvl="1" indent="-165100">
              <a:defRPr/>
            </a:pPr>
            <a:r>
              <a:rPr lang="en-US" b="1" dirty="0"/>
              <a:t>Last 10 Students</a:t>
            </a:r>
            <a:r>
              <a:rPr lang="en-US" dirty="0"/>
              <a:t>: Displays the last 10 students whose profile was opened</a:t>
            </a:r>
          </a:p>
          <a:p>
            <a:pPr marL="398463" lvl="1" indent="-165100">
              <a:defRPr/>
            </a:pPr>
            <a:endParaRPr lang="en-US" b="1" dirty="0"/>
          </a:p>
          <a:p>
            <a:pPr marL="398463" lvl="1" indent="-165100">
              <a:defRPr/>
            </a:pPr>
            <a:r>
              <a:rPr lang="en-US" b="1" dirty="0"/>
              <a:t>Watch List</a:t>
            </a:r>
            <a:r>
              <a:rPr lang="en-US" dirty="0"/>
              <a:t>: Students added by you or someone else. Students can be added or removed at any time. Watch Lists are automatically cleared every July 31. Students added could be the students you case manage or just need quick access to their record. </a:t>
            </a:r>
          </a:p>
          <a:p>
            <a:pPr marL="398463" lvl="1" indent="-165100">
              <a:defRPr/>
            </a:pPr>
            <a:endParaRPr lang="en-US" b="1" dirty="0"/>
          </a:p>
          <a:p>
            <a:pPr marL="398463" lvl="1" indent="-165100">
              <a:defRPr/>
            </a:pPr>
            <a:r>
              <a:rPr lang="en-US" b="1" dirty="0"/>
              <a:t>Caseload</a:t>
            </a:r>
            <a:r>
              <a:rPr lang="en-US" dirty="0"/>
              <a:t>: The term "Caseload" is used differently in Phoenix than it is in SSD.  In Phoenix it refers to ALL students the user is associated with in the system as Case Manager, Event Primary Staff, Service Provider, or Goal Responsible Staff.  In SSD, it generally refers only to those students for whom you are the Case Manager.</a:t>
            </a:r>
          </a:p>
          <a:p>
            <a:pPr marL="342900" lvl="1" indent="-109538">
              <a:defRPr/>
            </a:pPr>
            <a:endParaRPr lang="en-US" b="1" dirty="0"/>
          </a:p>
          <a:p>
            <a:pPr marL="398463" lvl="1" indent="-165100">
              <a:defRPr/>
            </a:pPr>
            <a:r>
              <a:rPr lang="en-US" b="1" dirty="0"/>
              <a:t>Case Manager</a:t>
            </a:r>
            <a:r>
              <a:rPr lang="en-US" dirty="0"/>
              <a:t>: Students you are assigned to as Case Manager </a:t>
            </a:r>
            <a:r>
              <a:rPr lang="en-US" i="1" dirty="0"/>
              <a:t>in Phoenix</a:t>
            </a:r>
            <a:endParaRPr lang="en-US" i="1" kern="0" dirty="0"/>
          </a:p>
          <a:p>
            <a:endParaRPr lang="en-US" b="1" dirty="0"/>
          </a:p>
        </p:txBody>
      </p:sp>
      <p:sp>
        <p:nvSpPr>
          <p:cNvPr id="4" name="Slide Number Placeholder 3"/>
          <p:cNvSpPr>
            <a:spLocks noGrp="1"/>
          </p:cNvSpPr>
          <p:nvPr>
            <p:ph type="sldNum" sz="quarter" idx="5"/>
          </p:nvPr>
        </p:nvSpPr>
        <p:spPr/>
        <p:txBody>
          <a:bodyPr/>
          <a:lstStyle/>
          <a:p>
            <a:fld id="{02B09309-47D0-4405-9144-AF9425BC5F8F}" type="slidenum">
              <a:rPr lang="en-US" smtClean="0"/>
              <a:t>11</a:t>
            </a:fld>
            <a:endParaRPr lang="en-US"/>
          </a:p>
        </p:txBody>
      </p:sp>
    </p:spTree>
    <p:extLst>
      <p:ext uri="{BB962C8B-B14F-4D97-AF65-F5344CB8AC3E}">
        <p14:creationId xmlns:p14="http://schemas.microsoft.com/office/powerpoint/2010/main" val="314003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7063" indent="-627063">
              <a:buFont typeface="Arial" charset="0"/>
              <a:buNone/>
              <a:defRPr/>
            </a:pPr>
            <a:r>
              <a:rPr lang="en-US" dirty="0"/>
              <a:t>Reminder:  In the real world you only have access to students in the district(s) in which you work. In training you have county-wide access. </a:t>
            </a:r>
          </a:p>
          <a:p>
            <a:pPr>
              <a:buFont typeface="Arial" charset="0"/>
              <a:buNone/>
              <a:defRPr/>
            </a:pPr>
            <a:endParaRPr lang="en-US" dirty="0"/>
          </a:p>
          <a:p>
            <a:pPr>
              <a:buFont typeface="Arial" charset="0"/>
              <a:buNone/>
              <a:defRPr/>
            </a:pPr>
            <a:r>
              <a:rPr lang="en-US" dirty="0"/>
              <a:t>To search by other criteria (First and Last Name, DOB, School and Grade, etc.) select the Advanced Search icon (magnifying glass with +) which opens the Advanced Search window</a:t>
            </a:r>
          </a:p>
          <a:p>
            <a:endParaRPr lang="en-US" dirty="0"/>
          </a:p>
        </p:txBody>
      </p:sp>
      <p:sp>
        <p:nvSpPr>
          <p:cNvPr id="4" name="Slide Number Placeholder 3"/>
          <p:cNvSpPr>
            <a:spLocks noGrp="1"/>
          </p:cNvSpPr>
          <p:nvPr>
            <p:ph type="sldNum" sz="quarter" idx="5"/>
          </p:nvPr>
        </p:nvSpPr>
        <p:spPr/>
        <p:txBody>
          <a:bodyPr/>
          <a:lstStyle/>
          <a:p>
            <a:fld id="{02B09309-47D0-4405-9144-AF9425BC5F8F}" type="slidenum">
              <a:rPr lang="en-US" smtClean="0"/>
              <a:t>12</a:t>
            </a:fld>
            <a:endParaRPr lang="en-US"/>
          </a:p>
        </p:txBody>
      </p:sp>
    </p:spTree>
    <p:extLst>
      <p:ext uri="{BB962C8B-B14F-4D97-AF65-F5344CB8AC3E}">
        <p14:creationId xmlns:p14="http://schemas.microsoft.com/office/powerpoint/2010/main" val="3989778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DDAB-9C8D-47D2-90DE-4ACCAC5310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64354-B552-4466-AACA-0E5431CE10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15B130-C81C-4355-AE3E-6190A7233B16}"/>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5" name="Footer Placeholder 4">
            <a:extLst>
              <a:ext uri="{FF2B5EF4-FFF2-40B4-BE49-F238E27FC236}">
                <a16:creationId xmlns:a16="http://schemas.microsoft.com/office/drawing/2014/main" id="{378C76D4-5EC3-49CA-AAF4-667CDF72D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9312A-FB23-4949-9A43-06DA2462DD8D}"/>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295046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D432-9E78-49C3-B767-7CC70AF3B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0FEE67-BD59-4043-8629-DEFA4A6900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E6B0B-AD01-4F49-96F7-1CA796F84346}"/>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5" name="Footer Placeholder 4">
            <a:extLst>
              <a:ext uri="{FF2B5EF4-FFF2-40B4-BE49-F238E27FC236}">
                <a16:creationId xmlns:a16="http://schemas.microsoft.com/office/drawing/2014/main" id="{DAD78D13-5F6D-4414-9DAA-80E3FAE7F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EDFF8-3CD5-4550-9512-6AFB9F74F8C4}"/>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107128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C50563-8149-418B-9149-68CA8AEB1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0C6539-EE4B-4CAF-94AE-0FAE7173D5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7A5A3-6021-45F2-ADB2-17DF3F7EA64D}"/>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5" name="Footer Placeholder 4">
            <a:extLst>
              <a:ext uri="{FF2B5EF4-FFF2-40B4-BE49-F238E27FC236}">
                <a16:creationId xmlns:a16="http://schemas.microsoft.com/office/drawing/2014/main" id="{03D485E4-7A98-4591-8C58-0075157F8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A1EC6-9ACC-4F76-9E4E-851CBDFA71E4}"/>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296856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B252-1E58-46E9-BA7F-0EB3EAA38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5E95C-C87C-42C5-993E-8713B6AA0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19F93-E280-4B9C-80BC-74C5F2CEF799}"/>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5" name="Footer Placeholder 4">
            <a:extLst>
              <a:ext uri="{FF2B5EF4-FFF2-40B4-BE49-F238E27FC236}">
                <a16:creationId xmlns:a16="http://schemas.microsoft.com/office/drawing/2014/main" id="{645A888A-91B9-4DEE-B6E0-BC016E0F7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6834E-B6D5-48E3-B2C7-FF2CE8FC72C5}"/>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77879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6189-1414-4F40-AFE3-CA86C4C968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805519-60EA-4AC7-9E7B-66E9482F4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69460-EB67-47AB-BF79-D32FA603C93E}"/>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5" name="Footer Placeholder 4">
            <a:extLst>
              <a:ext uri="{FF2B5EF4-FFF2-40B4-BE49-F238E27FC236}">
                <a16:creationId xmlns:a16="http://schemas.microsoft.com/office/drawing/2014/main" id="{6017FA01-5A5A-4D4D-A1CF-EAAA63EA3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FA450-CB3D-4640-816F-0FCDA5F84A39}"/>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54310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1021-2FEE-4AE9-8C8F-473D63DF8B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2118C-F61D-4EA3-9E21-1CEAA6E36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1A386-67C2-40A1-8C5E-AB014F8E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CCB88-E27D-4A49-85BC-C256E0F50AF5}"/>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6" name="Footer Placeholder 5">
            <a:extLst>
              <a:ext uri="{FF2B5EF4-FFF2-40B4-BE49-F238E27FC236}">
                <a16:creationId xmlns:a16="http://schemas.microsoft.com/office/drawing/2014/main" id="{12887220-1095-4FA8-8D75-120F02196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081A8-38D4-4C75-B1C0-BB0F9557BC39}"/>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256774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7D0F-AEAD-4A27-B582-90304D8454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A3B192-450F-4F56-B072-E1D54A7826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8D91DD-9C82-4BB0-BE5E-6D9A5B7A7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A0EC10-A9B7-4950-BD06-2EB0E279FB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97E1C-B8B3-480E-A88C-40FA9E65A4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C4C4E-B34B-4AAC-8A26-543E45308163}"/>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8" name="Footer Placeholder 7">
            <a:extLst>
              <a:ext uri="{FF2B5EF4-FFF2-40B4-BE49-F238E27FC236}">
                <a16:creationId xmlns:a16="http://schemas.microsoft.com/office/drawing/2014/main" id="{8FBEE153-28EA-4CBC-ADD7-2A3F3CD275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948EFA-637E-43C9-BE5E-56A642F581C3}"/>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828563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8451-85C6-4BBB-8F58-16EE83821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3FABEA-D8C4-43F1-BABB-5AEFB0110AB5}"/>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4" name="Footer Placeholder 3">
            <a:extLst>
              <a:ext uri="{FF2B5EF4-FFF2-40B4-BE49-F238E27FC236}">
                <a16:creationId xmlns:a16="http://schemas.microsoft.com/office/drawing/2014/main" id="{82EC83EA-9477-4938-AD78-129C58AD5E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98DE04-AE32-4E57-8135-3C368F78E2DE}"/>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60123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AD39F-629C-4E2B-942F-E41437AADEE2}"/>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3" name="Footer Placeholder 2">
            <a:extLst>
              <a:ext uri="{FF2B5EF4-FFF2-40B4-BE49-F238E27FC236}">
                <a16:creationId xmlns:a16="http://schemas.microsoft.com/office/drawing/2014/main" id="{9A9FA31D-D77C-424B-AF40-0758AE4B1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8C6D40-9398-413E-AA43-233EB7D395DB}"/>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388582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C00C-C31E-4D31-A21A-B5BA70A24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6B7752-135D-46A2-A784-8C35B3239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9D9971-9BB3-491B-9E2E-0ACB4FDFA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11FD1-0088-49B0-9C37-BCCBA4E8F8EB}"/>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6" name="Footer Placeholder 5">
            <a:extLst>
              <a:ext uri="{FF2B5EF4-FFF2-40B4-BE49-F238E27FC236}">
                <a16:creationId xmlns:a16="http://schemas.microsoft.com/office/drawing/2014/main" id="{B19A31E0-2703-477E-AAD2-99B1657B5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C8DC3-A86A-423D-9987-387693EE13C9}"/>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306940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2CA7-24B5-438E-9FA3-76633A7F4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BE2916-8043-499C-8072-BCD51CF2F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FCD42-4C7C-4068-9538-1D6C087E6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99D35-0609-46C5-8F08-A5D967297F2C}"/>
              </a:ext>
            </a:extLst>
          </p:cNvPr>
          <p:cNvSpPr>
            <a:spLocks noGrp="1"/>
          </p:cNvSpPr>
          <p:nvPr>
            <p:ph type="dt" sz="half" idx="10"/>
          </p:nvPr>
        </p:nvSpPr>
        <p:spPr/>
        <p:txBody>
          <a:bodyPr/>
          <a:lstStyle/>
          <a:p>
            <a:fld id="{F0A810A8-88E1-45CC-8B6A-65B4C44796E6}" type="datetimeFigureOut">
              <a:rPr lang="en-US" smtClean="0"/>
              <a:t>11/14/2023</a:t>
            </a:fld>
            <a:endParaRPr lang="en-US"/>
          </a:p>
        </p:txBody>
      </p:sp>
      <p:sp>
        <p:nvSpPr>
          <p:cNvPr id="6" name="Footer Placeholder 5">
            <a:extLst>
              <a:ext uri="{FF2B5EF4-FFF2-40B4-BE49-F238E27FC236}">
                <a16:creationId xmlns:a16="http://schemas.microsoft.com/office/drawing/2014/main" id="{5E8AE72E-8E42-4DF7-9FEA-7E2146ACA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734D1-9C68-41AF-A4D8-8EA873A013A5}"/>
              </a:ext>
            </a:extLst>
          </p:cNvPr>
          <p:cNvSpPr>
            <a:spLocks noGrp="1"/>
          </p:cNvSpPr>
          <p:nvPr>
            <p:ph type="sldNum" sz="quarter" idx="12"/>
          </p:nvPr>
        </p:nvSpPr>
        <p:spPr/>
        <p:txBody>
          <a:bodyPr/>
          <a:lstStyle/>
          <a:p>
            <a:fld id="{20C71404-AA5F-4B7F-8E01-581373F31923}" type="slidenum">
              <a:rPr lang="en-US" smtClean="0"/>
              <a:t>‹#›</a:t>
            </a:fld>
            <a:endParaRPr lang="en-US"/>
          </a:p>
        </p:txBody>
      </p:sp>
    </p:spTree>
    <p:extLst>
      <p:ext uri="{BB962C8B-B14F-4D97-AF65-F5344CB8AC3E}">
        <p14:creationId xmlns:p14="http://schemas.microsoft.com/office/powerpoint/2010/main" val="50776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398C2-7FDA-4BEB-87E4-DA54E975F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F2563C-4626-401B-9402-2CF7F3138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56EE4-5F3B-4147-9B5B-717A34D50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810A8-88E1-45CC-8B6A-65B4C44796E6}" type="datetimeFigureOut">
              <a:rPr lang="en-US" smtClean="0"/>
              <a:t>11/14/2023</a:t>
            </a:fld>
            <a:endParaRPr lang="en-US"/>
          </a:p>
        </p:txBody>
      </p:sp>
      <p:sp>
        <p:nvSpPr>
          <p:cNvPr id="5" name="Footer Placeholder 4">
            <a:extLst>
              <a:ext uri="{FF2B5EF4-FFF2-40B4-BE49-F238E27FC236}">
                <a16:creationId xmlns:a16="http://schemas.microsoft.com/office/drawing/2014/main" id="{504F7FEF-8723-4902-9D31-855821CD9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683057-3962-4D8E-865B-D304A6D17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71404-AA5F-4B7F-8E01-581373F31923}" type="slidenum">
              <a:rPr lang="en-US" smtClean="0"/>
              <a:t>‹#›</a:t>
            </a:fld>
            <a:endParaRPr lang="en-US"/>
          </a:p>
        </p:txBody>
      </p:sp>
    </p:spTree>
    <p:extLst>
      <p:ext uri="{BB962C8B-B14F-4D97-AF65-F5344CB8AC3E}">
        <p14:creationId xmlns:p14="http://schemas.microsoft.com/office/powerpoint/2010/main" val="2891620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hoenix.ssdmo.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8.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specialedconnection.com/LrpSecStoryTool/servlet/GetCase?cite=74+IDELR+299"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0B77D-F9BB-4FDE-AB33-5733A78CA5D8}"/>
              </a:ext>
            </a:extLst>
          </p:cNvPr>
          <p:cNvSpPr txBox="1"/>
          <p:nvPr/>
        </p:nvSpPr>
        <p:spPr>
          <a:xfrm flipH="1">
            <a:off x="2711548" y="600814"/>
            <a:ext cx="6674161" cy="1200329"/>
          </a:xfrm>
          <a:prstGeom prst="rect">
            <a:avLst/>
          </a:prstGeom>
          <a:noFill/>
        </p:spPr>
        <p:txBody>
          <a:bodyPr wrap="square" rtlCol="0">
            <a:spAutoFit/>
          </a:bodyPr>
          <a:lstStyle/>
          <a:p>
            <a:pPr algn="ctr"/>
            <a:r>
              <a:rPr lang="en-US" sz="2400" dirty="0"/>
              <a:t>Log into Phoenix using </a:t>
            </a:r>
            <a:r>
              <a:rPr lang="en-US" sz="2400" b="1" dirty="0">
                <a:hlinkClick r:id="rId3"/>
              </a:rPr>
              <a:t>https://phoenix.ssdmo.org</a:t>
            </a:r>
            <a:endParaRPr lang="en-US" sz="2400" b="1" dirty="0"/>
          </a:p>
          <a:p>
            <a:pPr algn="ctr"/>
            <a:r>
              <a:rPr lang="en-US" sz="2400" b="1" dirty="0"/>
              <a:t>You will use your regular username and password for this, but not all portions, of this training. </a:t>
            </a:r>
          </a:p>
        </p:txBody>
      </p:sp>
      <p:sp>
        <p:nvSpPr>
          <p:cNvPr id="12" name="Rectangle 11">
            <a:extLst>
              <a:ext uri="{FF2B5EF4-FFF2-40B4-BE49-F238E27FC236}">
                <a16:creationId xmlns:a16="http://schemas.microsoft.com/office/drawing/2014/main" id="{D717D865-B05E-4188-B4DE-161BEEC31381}"/>
              </a:ext>
            </a:extLst>
          </p:cNvPr>
          <p:cNvSpPr/>
          <p:nvPr/>
        </p:nvSpPr>
        <p:spPr>
          <a:xfrm flipH="1">
            <a:off x="927460" y="547750"/>
            <a:ext cx="10242338" cy="123792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2727848-6A1E-6B61-3A8C-73C808C2BA78}"/>
              </a:ext>
            </a:extLst>
          </p:cNvPr>
          <p:cNvPicPr>
            <a:picLocks noChangeAspect="1"/>
          </p:cNvPicPr>
          <p:nvPr/>
        </p:nvPicPr>
        <p:blipFill>
          <a:blip r:embed="rId4"/>
          <a:stretch>
            <a:fillRect/>
          </a:stretch>
        </p:blipFill>
        <p:spPr>
          <a:xfrm>
            <a:off x="2954640" y="2166312"/>
            <a:ext cx="6187976" cy="3993226"/>
          </a:xfrm>
          <a:prstGeom prst="rect">
            <a:avLst/>
          </a:prstGeom>
        </p:spPr>
      </p:pic>
    </p:spTree>
    <p:extLst>
      <p:ext uri="{BB962C8B-B14F-4D97-AF65-F5344CB8AC3E}">
        <p14:creationId xmlns:p14="http://schemas.microsoft.com/office/powerpoint/2010/main" val="9376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D6143-C34A-9288-C128-E26B0038167C}"/>
              </a:ext>
            </a:extLst>
          </p:cNvPr>
          <p:cNvPicPr>
            <a:picLocks noChangeAspect="1"/>
          </p:cNvPicPr>
          <p:nvPr/>
        </p:nvPicPr>
        <p:blipFill>
          <a:blip r:embed="rId2"/>
          <a:stretch>
            <a:fillRect/>
          </a:stretch>
        </p:blipFill>
        <p:spPr>
          <a:xfrm>
            <a:off x="1664586" y="83530"/>
            <a:ext cx="8862828" cy="6690940"/>
          </a:xfrm>
          <a:prstGeom prst="rect">
            <a:avLst/>
          </a:prstGeom>
        </p:spPr>
      </p:pic>
      <p:pic>
        <p:nvPicPr>
          <p:cNvPr id="5" name="Picture 4">
            <a:extLst>
              <a:ext uri="{FF2B5EF4-FFF2-40B4-BE49-F238E27FC236}">
                <a16:creationId xmlns:a16="http://schemas.microsoft.com/office/drawing/2014/main" id="{F5EA2A51-3603-7B99-67AD-C27A4C912CF4}"/>
              </a:ext>
            </a:extLst>
          </p:cNvPr>
          <p:cNvPicPr>
            <a:picLocks noChangeAspect="1"/>
          </p:cNvPicPr>
          <p:nvPr/>
        </p:nvPicPr>
        <p:blipFill>
          <a:blip r:embed="rId3"/>
          <a:stretch>
            <a:fillRect/>
          </a:stretch>
        </p:blipFill>
        <p:spPr>
          <a:xfrm>
            <a:off x="163316" y="159730"/>
            <a:ext cx="1501270" cy="1097375"/>
          </a:xfrm>
          <a:prstGeom prst="rect">
            <a:avLst/>
          </a:prstGeom>
        </p:spPr>
      </p:pic>
      <p:sp>
        <p:nvSpPr>
          <p:cNvPr id="6" name="Arrow: Bent-Up 5">
            <a:extLst>
              <a:ext uri="{FF2B5EF4-FFF2-40B4-BE49-F238E27FC236}">
                <a16:creationId xmlns:a16="http://schemas.microsoft.com/office/drawing/2014/main" id="{CB2ED97D-474A-C247-21ED-A7BE6AD9DB17}"/>
              </a:ext>
            </a:extLst>
          </p:cNvPr>
          <p:cNvSpPr/>
          <p:nvPr/>
        </p:nvSpPr>
        <p:spPr>
          <a:xfrm rot="5400000">
            <a:off x="23190" y="1740288"/>
            <a:ext cx="2077329" cy="118370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2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42945F11-652E-4200-98B6-AE71CDFF80B5}"/>
              </a:ext>
            </a:extLst>
          </p:cNvPr>
          <p:cNvSpPr txBox="1"/>
          <p:nvPr/>
        </p:nvSpPr>
        <p:spPr>
          <a:xfrm>
            <a:off x="6973036" y="105106"/>
            <a:ext cx="4943659" cy="877163"/>
          </a:xfrm>
          <a:prstGeom prst="rect">
            <a:avLst/>
          </a:prstGeom>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lgn="ctr"/>
            <a:r>
              <a:rPr lang="en-US" sz="1600" dirty="0">
                <a:latin typeface="Calibri"/>
                <a:cs typeface="Calibri"/>
              </a:rPr>
              <a:t>       Where can you find immediate help in Phoenix?</a:t>
            </a:r>
          </a:p>
          <a:p>
            <a:pPr marR="20320" algn="ctr"/>
            <a:endParaRPr lang="en-US" sz="1600" dirty="0">
              <a:latin typeface="Calibri"/>
              <a:cs typeface="Calibri"/>
            </a:endParaRPr>
          </a:p>
          <a:p>
            <a:pPr marR="20320" algn="ctr"/>
            <a:endParaRPr lang="en-US" sz="1600" dirty="0">
              <a:latin typeface="Calibri"/>
              <a:cs typeface="Calibri"/>
            </a:endParaRPr>
          </a:p>
        </p:txBody>
      </p:sp>
      <p:pic>
        <p:nvPicPr>
          <p:cNvPr id="14" name="Picture 4">
            <a:extLst>
              <a:ext uri="{FF2B5EF4-FFF2-40B4-BE49-F238E27FC236}">
                <a16:creationId xmlns:a16="http://schemas.microsoft.com/office/drawing/2014/main" id="{10705F35-51D1-41AB-9DFC-07B3A5A68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039894" y="153789"/>
            <a:ext cx="499482" cy="395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AD1ED7C-A282-474E-864F-DB5076EAABEB}"/>
              </a:ext>
            </a:extLst>
          </p:cNvPr>
          <p:cNvPicPr>
            <a:picLocks noChangeAspect="1"/>
          </p:cNvPicPr>
          <p:nvPr/>
        </p:nvPicPr>
        <p:blipFill>
          <a:blip r:embed="rId4"/>
          <a:stretch>
            <a:fillRect/>
          </a:stretch>
        </p:blipFill>
        <p:spPr>
          <a:xfrm>
            <a:off x="8447504" y="688057"/>
            <a:ext cx="3229672" cy="207562"/>
          </a:xfrm>
          <a:prstGeom prst="rect">
            <a:avLst/>
          </a:prstGeom>
        </p:spPr>
      </p:pic>
      <p:sp>
        <p:nvSpPr>
          <p:cNvPr id="16" name="Rectangle: Rounded Corners 15">
            <a:extLst>
              <a:ext uri="{FF2B5EF4-FFF2-40B4-BE49-F238E27FC236}">
                <a16:creationId xmlns:a16="http://schemas.microsoft.com/office/drawing/2014/main" id="{ACDC09B5-D3FC-4F09-939E-742CE7DAEA20}"/>
              </a:ext>
            </a:extLst>
          </p:cNvPr>
          <p:cNvSpPr/>
          <p:nvPr/>
        </p:nvSpPr>
        <p:spPr>
          <a:xfrm>
            <a:off x="11087443" y="725132"/>
            <a:ext cx="120341" cy="1098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03C525-DFC0-450C-2F45-489E635C7812}"/>
              </a:ext>
            </a:extLst>
          </p:cNvPr>
          <p:cNvPicPr>
            <a:picLocks noChangeAspect="1"/>
          </p:cNvPicPr>
          <p:nvPr/>
        </p:nvPicPr>
        <p:blipFill>
          <a:blip r:embed="rId5"/>
          <a:stretch>
            <a:fillRect/>
          </a:stretch>
        </p:blipFill>
        <p:spPr>
          <a:xfrm>
            <a:off x="133764" y="109641"/>
            <a:ext cx="5695950" cy="2762250"/>
          </a:xfrm>
          <a:prstGeom prst="rect">
            <a:avLst/>
          </a:prstGeom>
        </p:spPr>
      </p:pic>
      <p:pic>
        <p:nvPicPr>
          <p:cNvPr id="5" name="Picture 4">
            <a:extLst>
              <a:ext uri="{FF2B5EF4-FFF2-40B4-BE49-F238E27FC236}">
                <a16:creationId xmlns:a16="http://schemas.microsoft.com/office/drawing/2014/main" id="{C2F72388-E586-47AF-ACEB-5E0DC1897813}"/>
              </a:ext>
            </a:extLst>
          </p:cNvPr>
          <p:cNvPicPr>
            <a:picLocks noChangeAspect="1"/>
          </p:cNvPicPr>
          <p:nvPr/>
        </p:nvPicPr>
        <p:blipFill>
          <a:blip r:embed="rId6"/>
          <a:stretch>
            <a:fillRect/>
          </a:stretch>
        </p:blipFill>
        <p:spPr>
          <a:xfrm>
            <a:off x="1609223" y="895619"/>
            <a:ext cx="10519129" cy="5955681"/>
          </a:xfrm>
          <a:prstGeom prst="rect">
            <a:avLst/>
          </a:prstGeom>
        </p:spPr>
      </p:pic>
      <p:sp>
        <p:nvSpPr>
          <p:cNvPr id="8" name="Rectangle: Rounded Corners 7">
            <a:extLst>
              <a:ext uri="{FF2B5EF4-FFF2-40B4-BE49-F238E27FC236}">
                <a16:creationId xmlns:a16="http://schemas.microsoft.com/office/drawing/2014/main" id="{DD8B5CFA-9506-6B65-598B-DB5C8226EBAB}"/>
              </a:ext>
            </a:extLst>
          </p:cNvPr>
          <p:cNvSpPr/>
          <p:nvPr/>
        </p:nvSpPr>
        <p:spPr>
          <a:xfrm>
            <a:off x="88711" y="425439"/>
            <a:ext cx="520890" cy="25563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BD212241-5946-7F9C-D70B-CA46791F31D8}"/>
              </a:ext>
            </a:extLst>
          </p:cNvPr>
          <p:cNvSpPr/>
          <p:nvPr/>
        </p:nvSpPr>
        <p:spPr>
          <a:xfrm rot="5400000">
            <a:off x="1336878" y="1838529"/>
            <a:ext cx="594449" cy="281509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7F155E-D2D1-5410-FFAE-B5F68B6A6F0B}"/>
              </a:ext>
            </a:extLst>
          </p:cNvPr>
          <p:cNvSpPr/>
          <p:nvPr/>
        </p:nvSpPr>
        <p:spPr>
          <a:xfrm>
            <a:off x="275305" y="168006"/>
            <a:ext cx="230021"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C189435-5D3A-38EB-3EFF-B7C2130337FE}"/>
              </a:ext>
            </a:extLst>
          </p:cNvPr>
          <p:cNvSpPr/>
          <p:nvPr/>
        </p:nvSpPr>
        <p:spPr>
          <a:xfrm>
            <a:off x="8536655" y="754886"/>
            <a:ext cx="67595" cy="80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FA3C14-00E1-2623-BE3F-0922DDD2D91D}"/>
              </a:ext>
            </a:extLst>
          </p:cNvPr>
          <p:cNvPicPr>
            <a:picLocks noChangeAspect="1"/>
          </p:cNvPicPr>
          <p:nvPr/>
        </p:nvPicPr>
        <p:blipFill>
          <a:blip r:embed="rId7"/>
          <a:stretch>
            <a:fillRect/>
          </a:stretch>
        </p:blipFill>
        <p:spPr>
          <a:xfrm>
            <a:off x="223415" y="141367"/>
            <a:ext cx="251482" cy="274344"/>
          </a:xfrm>
          <a:prstGeom prst="rect">
            <a:avLst/>
          </a:prstGeom>
        </p:spPr>
      </p:pic>
    </p:spTree>
    <p:extLst>
      <p:ext uri="{BB962C8B-B14F-4D97-AF65-F5344CB8AC3E}">
        <p14:creationId xmlns:p14="http://schemas.microsoft.com/office/powerpoint/2010/main" val="164031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BA4B1-66F2-42FD-93D0-60D9F23C6094}"/>
              </a:ext>
            </a:extLst>
          </p:cNvPr>
          <p:cNvPicPr>
            <a:picLocks noChangeAspect="1"/>
          </p:cNvPicPr>
          <p:nvPr/>
        </p:nvPicPr>
        <p:blipFill>
          <a:blip r:embed="rId3"/>
          <a:stretch>
            <a:fillRect/>
          </a:stretch>
        </p:blipFill>
        <p:spPr>
          <a:xfrm>
            <a:off x="4177258" y="1522775"/>
            <a:ext cx="158415" cy="234179"/>
          </a:xfrm>
          <a:prstGeom prst="rect">
            <a:avLst/>
          </a:prstGeom>
        </p:spPr>
      </p:pic>
      <p:sp>
        <p:nvSpPr>
          <p:cNvPr id="6" name="Rectangle 5">
            <a:extLst>
              <a:ext uri="{FF2B5EF4-FFF2-40B4-BE49-F238E27FC236}">
                <a16:creationId xmlns:a16="http://schemas.microsoft.com/office/drawing/2014/main" id="{BBF393F6-49AC-492A-9F56-947DBB345F85}"/>
              </a:ext>
            </a:extLst>
          </p:cNvPr>
          <p:cNvSpPr/>
          <p:nvPr/>
        </p:nvSpPr>
        <p:spPr>
          <a:xfrm>
            <a:off x="4335673" y="1580606"/>
            <a:ext cx="53447" cy="176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AA0AB73-F8D5-408E-BD5A-9CFF8BC2628F}"/>
              </a:ext>
            </a:extLst>
          </p:cNvPr>
          <p:cNvPicPr>
            <a:picLocks noChangeAspect="1"/>
          </p:cNvPicPr>
          <p:nvPr/>
        </p:nvPicPr>
        <p:blipFill>
          <a:blip r:embed="rId4"/>
          <a:stretch>
            <a:fillRect/>
          </a:stretch>
        </p:blipFill>
        <p:spPr>
          <a:xfrm>
            <a:off x="1316328" y="746148"/>
            <a:ext cx="10854905" cy="6111852"/>
          </a:xfrm>
          <a:prstGeom prst="rect">
            <a:avLst/>
          </a:prstGeom>
        </p:spPr>
      </p:pic>
      <p:pic>
        <p:nvPicPr>
          <p:cNvPr id="8" name="Picture 7">
            <a:extLst>
              <a:ext uri="{FF2B5EF4-FFF2-40B4-BE49-F238E27FC236}">
                <a16:creationId xmlns:a16="http://schemas.microsoft.com/office/drawing/2014/main" id="{40C4D1F6-4AD3-73E3-1BBD-D192AC341676}"/>
              </a:ext>
            </a:extLst>
          </p:cNvPr>
          <p:cNvPicPr>
            <a:picLocks noChangeAspect="1"/>
          </p:cNvPicPr>
          <p:nvPr/>
        </p:nvPicPr>
        <p:blipFill>
          <a:blip r:embed="rId5"/>
          <a:stretch>
            <a:fillRect/>
          </a:stretch>
        </p:blipFill>
        <p:spPr>
          <a:xfrm>
            <a:off x="93662" y="71016"/>
            <a:ext cx="7000875" cy="990600"/>
          </a:xfrm>
          <a:prstGeom prst="rect">
            <a:avLst/>
          </a:prstGeom>
        </p:spPr>
      </p:pic>
      <p:sp>
        <p:nvSpPr>
          <p:cNvPr id="9" name="Rectangle: Rounded Corners 8">
            <a:extLst>
              <a:ext uri="{FF2B5EF4-FFF2-40B4-BE49-F238E27FC236}">
                <a16:creationId xmlns:a16="http://schemas.microsoft.com/office/drawing/2014/main" id="{06C439E8-B58F-9792-D91A-133A72FDC12A}"/>
              </a:ext>
            </a:extLst>
          </p:cNvPr>
          <p:cNvSpPr/>
          <p:nvPr/>
        </p:nvSpPr>
        <p:spPr>
          <a:xfrm>
            <a:off x="93662" y="673376"/>
            <a:ext cx="5660542" cy="3628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58520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00AB4F20-3A6A-E503-1F35-0A40C83F18A1}"/>
              </a:ext>
            </a:extLst>
          </p:cNvPr>
          <p:cNvSpPr txBox="1"/>
          <p:nvPr/>
        </p:nvSpPr>
        <p:spPr>
          <a:xfrm>
            <a:off x="384313" y="207285"/>
            <a:ext cx="11529012" cy="6227795"/>
          </a:xfrm>
          <a:prstGeom prst="rect">
            <a:avLst/>
          </a:prstGeom>
          <a:solidFill>
            <a:schemeClr val="bg1"/>
          </a:solidFill>
          <a:ln w="28575">
            <a:solidFill>
              <a:srgbClr val="0069BC"/>
            </a:solidFill>
          </a:ln>
        </p:spPr>
        <p:txBody>
          <a:bodyPr vert="horz" wrap="square" lIns="0" tIns="144145" rIns="0" bIns="0" rtlCol="0">
            <a:spAutoFit/>
          </a:bodyPr>
          <a:lstStyle/>
          <a:p>
            <a:pPr marL="222885" algn="ctr">
              <a:lnSpc>
                <a:spcPct val="100000"/>
              </a:lnSpc>
              <a:spcBef>
                <a:spcPts val="1135"/>
              </a:spcBef>
            </a:pPr>
            <a:r>
              <a:rPr lang="en-US" sz="3200" b="1" dirty="0">
                <a:solidFill>
                  <a:srgbClr val="006FC0"/>
                </a:solidFill>
                <a:latin typeface="Calibri"/>
                <a:cs typeface="Calibri"/>
              </a:rPr>
              <a:t>Questions???</a:t>
            </a:r>
            <a:br>
              <a:rPr lang="en-US" sz="3200" b="1" dirty="0">
                <a:solidFill>
                  <a:srgbClr val="006FC0"/>
                </a:solidFill>
                <a:latin typeface="Calibri"/>
                <a:cs typeface="Calibri"/>
              </a:rPr>
            </a:br>
            <a:r>
              <a:rPr lang="en-US" sz="3200" b="1" dirty="0">
                <a:solidFill>
                  <a:srgbClr val="006FC0"/>
                </a:solidFill>
                <a:latin typeface="Calibri"/>
                <a:cs typeface="Calibri"/>
              </a:rPr>
              <a:t>_______________________________________________________</a:t>
            </a:r>
            <a:br>
              <a:rPr lang="en-US" sz="3200" b="1" dirty="0">
                <a:solidFill>
                  <a:srgbClr val="006FC0"/>
                </a:solidFill>
                <a:latin typeface="Calibri"/>
                <a:cs typeface="Calibri"/>
              </a:rPr>
            </a:br>
            <a:br>
              <a:rPr lang="en-US" sz="3200" b="1" dirty="0">
                <a:solidFill>
                  <a:srgbClr val="006FC0"/>
                </a:solidFill>
                <a:latin typeface="Calibri"/>
                <a:cs typeface="Calibri"/>
              </a:rPr>
            </a:br>
            <a:r>
              <a:rPr lang="en-US" sz="3200" b="1" dirty="0">
                <a:solidFill>
                  <a:srgbClr val="006FC0"/>
                </a:solidFill>
                <a:latin typeface="Calibri"/>
                <a:cs typeface="Calibri"/>
              </a:rPr>
              <a:t>Quick Review</a:t>
            </a:r>
          </a:p>
          <a:p>
            <a:pPr marL="499745" marR="589280" indent="-113664">
              <a:lnSpc>
                <a:spcPct val="81800"/>
              </a:lnSpc>
              <a:spcBef>
                <a:spcPts val="495"/>
              </a:spcBef>
              <a:buClr>
                <a:srgbClr val="266E8B"/>
              </a:buClr>
              <a:buFont typeface="Arial"/>
              <a:buChar char="•"/>
              <a:tabLst>
                <a:tab pos="500380" algn="l"/>
              </a:tabLst>
            </a:pPr>
            <a:endParaRPr lang="en-US" sz="2000" dirty="0">
              <a:latin typeface="Calibri"/>
              <a:cs typeface="Calibri"/>
            </a:endParaRPr>
          </a:p>
          <a:p>
            <a:pPr marL="499745" marR="589280" indent="-113664">
              <a:lnSpc>
                <a:spcPct val="81800"/>
              </a:lnSpc>
              <a:spcBef>
                <a:spcPts val="495"/>
              </a:spcBef>
              <a:buClr>
                <a:srgbClr val="266E8B"/>
              </a:buClr>
              <a:buFont typeface="Arial"/>
              <a:buChar char="•"/>
              <a:tabLst>
                <a:tab pos="500380" algn="l"/>
              </a:tabLst>
            </a:pPr>
            <a:r>
              <a:rPr lang="en-US" sz="2800" dirty="0">
                <a:latin typeface="Calibri"/>
                <a:cs typeface="Calibri"/>
              </a:rPr>
              <a:t>Use the main screen, the </a:t>
            </a:r>
            <a:r>
              <a:rPr lang="en-US" sz="2800" b="1" dirty="0">
                <a:latin typeface="Calibri"/>
                <a:cs typeface="Calibri"/>
              </a:rPr>
              <a:t>Dashboard</a:t>
            </a:r>
            <a:r>
              <a:rPr lang="en-US" sz="2800" dirty="0">
                <a:latin typeface="Calibri"/>
                <a:cs typeface="Calibri"/>
              </a:rPr>
              <a:t>, for an overview of your reports and responsibilities</a:t>
            </a:r>
          </a:p>
          <a:p>
            <a:pPr marL="499745" marR="589280" indent="-113664">
              <a:lnSpc>
                <a:spcPct val="81800"/>
              </a:lnSpc>
              <a:spcBef>
                <a:spcPts val="495"/>
              </a:spcBef>
              <a:buClr>
                <a:srgbClr val="266E8B"/>
              </a:buClr>
              <a:buFont typeface="Arial"/>
              <a:buChar char="•"/>
              <a:tabLst>
                <a:tab pos="500380" algn="l"/>
              </a:tabLst>
            </a:pPr>
            <a:r>
              <a:rPr lang="en-US" sz="2800" dirty="0">
                <a:latin typeface="Calibri"/>
                <a:cs typeface="Calibri"/>
              </a:rPr>
              <a:t>Use </a:t>
            </a:r>
            <a:r>
              <a:rPr lang="en-US" sz="2800" b="1" dirty="0">
                <a:latin typeface="Calibri"/>
                <a:cs typeface="Calibri"/>
              </a:rPr>
              <a:t>Program Summary </a:t>
            </a:r>
            <a:r>
              <a:rPr lang="en-US" sz="2800" dirty="0">
                <a:latin typeface="Calibri"/>
                <a:cs typeface="Calibri"/>
              </a:rPr>
              <a:t>and one of the options for an overview of a student’s plan or disabilities history or quick information about their active IEP.</a:t>
            </a:r>
          </a:p>
          <a:p>
            <a:pPr marL="499745" marR="589280" indent="-113664">
              <a:lnSpc>
                <a:spcPct val="81800"/>
              </a:lnSpc>
              <a:spcBef>
                <a:spcPts val="495"/>
              </a:spcBef>
              <a:buClr>
                <a:srgbClr val="266E8B"/>
              </a:buClr>
              <a:buFont typeface="Arial"/>
              <a:buChar char="•"/>
              <a:tabLst>
                <a:tab pos="500380" algn="l"/>
              </a:tabLst>
            </a:pPr>
            <a:r>
              <a:rPr lang="en-US" sz="2800" dirty="0">
                <a:latin typeface="Calibri"/>
                <a:cs typeface="Calibri"/>
              </a:rPr>
              <a:t>You can use the filter on the upper right corner of the Dashboard to change what information you see. As Certified Staff, it is best to choose Case Manager or Caseload</a:t>
            </a:r>
          </a:p>
          <a:p>
            <a:pPr marL="499745" marR="589280" indent="-113664">
              <a:lnSpc>
                <a:spcPct val="81800"/>
              </a:lnSpc>
              <a:spcBef>
                <a:spcPts val="495"/>
              </a:spcBef>
              <a:buClr>
                <a:srgbClr val="266E8B"/>
              </a:buClr>
              <a:buFont typeface="Arial"/>
              <a:buChar char="•"/>
              <a:tabLst>
                <a:tab pos="500380" algn="l"/>
              </a:tabLst>
            </a:pPr>
            <a:r>
              <a:rPr lang="en-US" sz="2800" dirty="0">
                <a:latin typeface="Calibri"/>
                <a:cs typeface="Calibri"/>
              </a:rPr>
              <a:t>The question mark in the upper right corner is available throughout Phoenix and links to general or more specific </a:t>
            </a:r>
            <a:r>
              <a:rPr lang="en-US" sz="2800" b="1" dirty="0">
                <a:latin typeface="Calibri"/>
                <a:cs typeface="Calibri"/>
              </a:rPr>
              <a:t>help articles</a:t>
            </a:r>
            <a:endParaRPr lang="en-US" dirty="0">
              <a:latin typeface="Calibri"/>
              <a:cs typeface="Calibri"/>
            </a:endParaRPr>
          </a:p>
        </p:txBody>
      </p:sp>
    </p:spTree>
    <p:extLst>
      <p:ext uri="{BB962C8B-B14F-4D97-AF65-F5344CB8AC3E}">
        <p14:creationId xmlns:p14="http://schemas.microsoft.com/office/powerpoint/2010/main" val="3997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8EE35D16-A030-492A-9CD3-2066920B0495}"/>
              </a:ext>
            </a:extLst>
          </p:cNvPr>
          <p:cNvSpPr txBox="1"/>
          <p:nvPr/>
        </p:nvSpPr>
        <p:spPr>
          <a:xfrm>
            <a:off x="396202" y="424886"/>
            <a:ext cx="11517502" cy="5993307"/>
          </a:xfrm>
          <a:prstGeom prst="rect">
            <a:avLst/>
          </a:prstGeom>
          <a:ln w="28575">
            <a:solidFill>
              <a:srgbClr val="0069BC"/>
            </a:solidFill>
          </a:ln>
        </p:spPr>
        <p:txBody>
          <a:bodyPr vert="horz" wrap="square" lIns="0" tIns="144145" rIns="0" bIns="0" rtlCol="0">
            <a:spAutoFit/>
          </a:bodyPr>
          <a:lstStyle/>
          <a:p>
            <a:pPr marL="222885">
              <a:lnSpc>
                <a:spcPct val="100000"/>
              </a:lnSpc>
              <a:spcBef>
                <a:spcPts val="1135"/>
              </a:spcBef>
            </a:pPr>
            <a:r>
              <a:rPr sz="4400" b="1" dirty="0">
                <a:solidFill>
                  <a:srgbClr val="006FC0"/>
                </a:solidFill>
                <a:latin typeface="Calibri"/>
                <a:cs typeface="Calibri"/>
              </a:rPr>
              <a:t>Notification</a:t>
            </a:r>
            <a:r>
              <a:rPr sz="4400" b="1" spc="15" dirty="0">
                <a:solidFill>
                  <a:srgbClr val="006FC0"/>
                </a:solidFill>
                <a:latin typeface="Calibri"/>
                <a:cs typeface="Calibri"/>
              </a:rPr>
              <a:t> </a:t>
            </a:r>
            <a:r>
              <a:rPr sz="4400" b="1" dirty="0">
                <a:solidFill>
                  <a:srgbClr val="006FC0"/>
                </a:solidFill>
                <a:latin typeface="Calibri"/>
                <a:cs typeface="Calibri"/>
              </a:rPr>
              <a:t>of</a:t>
            </a:r>
            <a:r>
              <a:rPr sz="4400" b="1" spc="50" dirty="0">
                <a:solidFill>
                  <a:srgbClr val="006FC0"/>
                </a:solidFill>
                <a:latin typeface="Calibri"/>
                <a:cs typeface="Calibri"/>
              </a:rPr>
              <a:t> </a:t>
            </a:r>
            <a:r>
              <a:rPr sz="4400" b="1" dirty="0">
                <a:solidFill>
                  <a:srgbClr val="006FC0"/>
                </a:solidFill>
                <a:latin typeface="Calibri"/>
                <a:cs typeface="Calibri"/>
              </a:rPr>
              <a:t>Meeting</a:t>
            </a:r>
            <a:r>
              <a:rPr sz="4400" b="1" spc="35" dirty="0">
                <a:solidFill>
                  <a:srgbClr val="006FC0"/>
                </a:solidFill>
                <a:latin typeface="Calibri"/>
                <a:cs typeface="Calibri"/>
              </a:rPr>
              <a:t> </a:t>
            </a:r>
            <a:r>
              <a:rPr sz="4400" b="1" dirty="0">
                <a:solidFill>
                  <a:srgbClr val="006FC0"/>
                </a:solidFill>
                <a:latin typeface="Calibri"/>
                <a:cs typeface="Calibri"/>
              </a:rPr>
              <a:t>–</a:t>
            </a:r>
            <a:r>
              <a:rPr sz="4400" b="1" spc="45" dirty="0">
                <a:solidFill>
                  <a:srgbClr val="006FC0"/>
                </a:solidFill>
                <a:latin typeface="Calibri"/>
                <a:cs typeface="Calibri"/>
              </a:rPr>
              <a:t> </a:t>
            </a:r>
            <a:r>
              <a:rPr sz="4400" b="1" dirty="0">
                <a:solidFill>
                  <a:srgbClr val="006FC0"/>
                </a:solidFill>
                <a:latin typeface="Calibri"/>
                <a:cs typeface="Calibri"/>
              </a:rPr>
              <a:t>Annual</a:t>
            </a:r>
            <a:r>
              <a:rPr sz="4400" b="1" spc="45" dirty="0">
                <a:solidFill>
                  <a:srgbClr val="006FC0"/>
                </a:solidFill>
                <a:latin typeface="Calibri"/>
                <a:cs typeface="Calibri"/>
              </a:rPr>
              <a:t> </a:t>
            </a:r>
            <a:r>
              <a:rPr sz="4400" b="1" spc="-25" dirty="0">
                <a:solidFill>
                  <a:srgbClr val="006FC0"/>
                </a:solidFill>
                <a:latin typeface="Calibri"/>
                <a:cs typeface="Calibri"/>
              </a:rPr>
              <a:t>IEP</a:t>
            </a:r>
            <a:endParaRPr sz="4400" dirty="0">
              <a:latin typeface="Calibri"/>
              <a:cs typeface="Calibri"/>
            </a:endParaRPr>
          </a:p>
          <a:p>
            <a:pPr>
              <a:lnSpc>
                <a:spcPct val="100000"/>
              </a:lnSpc>
            </a:pPr>
            <a:endParaRPr sz="4400" dirty="0">
              <a:latin typeface="Calibri"/>
              <a:cs typeface="Calibri"/>
            </a:endParaRPr>
          </a:p>
          <a:p>
            <a:pPr>
              <a:lnSpc>
                <a:spcPct val="100000"/>
              </a:lnSpc>
            </a:pPr>
            <a:endParaRPr sz="4400" dirty="0">
              <a:latin typeface="Calibri"/>
              <a:cs typeface="Calibri"/>
            </a:endParaRPr>
          </a:p>
          <a:p>
            <a:pPr>
              <a:lnSpc>
                <a:spcPct val="100000"/>
              </a:lnSpc>
            </a:pPr>
            <a:endParaRPr sz="4400" dirty="0">
              <a:latin typeface="Calibri"/>
              <a:cs typeface="Calibri"/>
            </a:endParaRPr>
          </a:p>
          <a:p>
            <a:pPr>
              <a:lnSpc>
                <a:spcPct val="100000"/>
              </a:lnSpc>
            </a:pPr>
            <a:endParaRPr sz="4400" dirty="0">
              <a:latin typeface="Calibri"/>
              <a:cs typeface="Calibri"/>
            </a:endParaRPr>
          </a:p>
          <a:p>
            <a:pPr marL="499745" indent="-114300">
              <a:lnSpc>
                <a:spcPct val="150000"/>
              </a:lnSpc>
              <a:buClr>
                <a:srgbClr val="266E8B"/>
              </a:buClr>
              <a:buFont typeface="Arial"/>
              <a:buChar char="•"/>
              <a:tabLst>
                <a:tab pos="500380" algn="l"/>
              </a:tabLst>
            </a:pPr>
            <a:r>
              <a:rPr sz="3200" dirty="0">
                <a:latin typeface="Calibri"/>
                <a:cs typeface="Calibri"/>
              </a:rPr>
              <a:t>Notification</a:t>
            </a:r>
            <a:r>
              <a:rPr sz="3200" spc="60" dirty="0">
                <a:latin typeface="Calibri"/>
                <a:cs typeface="Calibri"/>
              </a:rPr>
              <a:t> </a:t>
            </a:r>
            <a:r>
              <a:rPr sz="3200" dirty="0">
                <a:latin typeface="Calibri"/>
                <a:cs typeface="Calibri"/>
              </a:rPr>
              <a:t>of</a:t>
            </a:r>
            <a:r>
              <a:rPr sz="3200" spc="55" dirty="0">
                <a:latin typeface="Calibri"/>
                <a:cs typeface="Calibri"/>
              </a:rPr>
              <a:t> </a:t>
            </a:r>
            <a:r>
              <a:rPr sz="3200" dirty="0">
                <a:latin typeface="Calibri"/>
                <a:cs typeface="Calibri"/>
              </a:rPr>
              <a:t>Meeting</a:t>
            </a:r>
            <a:r>
              <a:rPr sz="3200" spc="65" dirty="0">
                <a:latin typeface="Calibri"/>
                <a:cs typeface="Calibri"/>
              </a:rPr>
              <a:t> </a:t>
            </a:r>
            <a:r>
              <a:rPr sz="3200" dirty="0">
                <a:latin typeface="Calibri"/>
                <a:cs typeface="Calibri"/>
              </a:rPr>
              <a:t>is</a:t>
            </a:r>
            <a:r>
              <a:rPr sz="3200" spc="55" dirty="0">
                <a:latin typeface="Calibri"/>
                <a:cs typeface="Calibri"/>
              </a:rPr>
              <a:t> </a:t>
            </a:r>
            <a:r>
              <a:rPr sz="3200" dirty="0">
                <a:latin typeface="Calibri"/>
                <a:cs typeface="Calibri"/>
              </a:rPr>
              <a:t>linked</a:t>
            </a:r>
            <a:r>
              <a:rPr sz="3200" spc="55" dirty="0">
                <a:latin typeface="Calibri"/>
                <a:cs typeface="Calibri"/>
              </a:rPr>
              <a:t> </a:t>
            </a:r>
            <a:r>
              <a:rPr sz="3200" dirty="0">
                <a:latin typeface="Calibri"/>
                <a:cs typeface="Calibri"/>
              </a:rPr>
              <a:t>to</a:t>
            </a:r>
            <a:r>
              <a:rPr sz="3200" spc="60" dirty="0">
                <a:latin typeface="Calibri"/>
                <a:cs typeface="Calibri"/>
              </a:rPr>
              <a:t> </a:t>
            </a:r>
            <a:r>
              <a:rPr sz="3200" dirty="0">
                <a:latin typeface="Calibri"/>
                <a:cs typeface="Calibri"/>
              </a:rPr>
              <a:t>Annual</a:t>
            </a:r>
            <a:r>
              <a:rPr sz="3200" spc="55" dirty="0">
                <a:latin typeface="Calibri"/>
                <a:cs typeface="Calibri"/>
              </a:rPr>
              <a:t> </a:t>
            </a:r>
            <a:r>
              <a:rPr sz="3200" spc="-25" dirty="0">
                <a:latin typeface="Calibri"/>
                <a:cs typeface="Calibri"/>
              </a:rPr>
              <a:t>IEP</a:t>
            </a:r>
            <a:endParaRPr sz="3200" dirty="0">
              <a:latin typeface="Calibri"/>
              <a:cs typeface="Calibri"/>
            </a:endParaRPr>
          </a:p>
          <a:p>
            <a:pPr marL="499745" indent="-114300">
              <a:lnSpc>
                <a:spcPct val="150000"/>
              </a:lnSpc>
              <a:buClr>
                <a:srgbClr val="266E8B"/>
              </a:buClr>
              <a:buFont typeface="Arial"/>
              <a:buChar char="•"/>
              <a:tabLst>
                <a:tab pos="500380" algn="l"/>
              </a:tabLst>
            </a:pPr>
            <a:r>
              <a:rPr sz="3200" dirty="0">
                <a:latin typeface="Calibri"/>
                <a:cs typeface="Calibri"/>
              </a:rPr>
              <a:t>Click</a:t>
            </a:r>
            <a:r>
              <a:rPr sz="3200" spc="35" dirty="0">
                <a:latin typeface="Calibri"/>
                <a:cs typeface="Calibri"/>
              </a:rPr>
              <a:t> </a:t>
            </a:r>
            <a:r>
              <a:rPr sz="3200" dirty="0">
                <a:latin typeface="Calibri"/>
                <a:cs typeface="Calibri"/>
              </a:rPr>
              <a:t>the</a:t>
            </a:r>
            <a:r>
              <a:rPr sz="3200" spc="40" dirty="0">
                <a:latin typeface="Calibri"/>
                <a:cs typeface="Calibri"/>
              </a:rPr>
              <a:t> </a:t>
            </a:r>
            <a:r>
              <a:rPr sz="3200" dirty="0">
                <a:latin typeface="Calibri"/>
                <a:cs typeface="Calibri"/>
              </a:rPr>
              <a:t>event</a:t>
            </a:r>
            <a:r>
              <a:rPr sz="3200" spc="45" dirty="0">
                <a:latin typeface="Calibri"/>
                <a:cs typeface="Calibri"/>
              </a:rPr>
              <a:t> </a:t>
            </a:r>
            <a:r>
              <a:rPr sz="3200" dirty="0">
                <a:latin typeface="Calibri"/>
                <a:cs typeface="Calibri"/>
              </a:rPr>
              <a:t>name</a:t>
            </a:r>
            <a:r>
              <a:rPr sz="3200" spc="60" dirty="0">
                <a:latin typeface="Calibri"/>
                <a:cs typeface="Calibri"/>
              </a:rPr>
              <a:t> </a:t>
            </a:r>
            <a:r>
              <a:rPr sz="3200" dirty="0">
                <a:latin typeface="Calibri"/>
                <a:cs typeface="Calibri"/>
              </a:rPr>
              <a:t>to</a:t>
            </a:r>
            <a:r>
              <a:rPr sz="3200" spc="45" dirty="0">
                <a:latin typeface="Calibri"/>
                <a:cs typeface="Calibri"/>
              </a:rPr>
              <a:t> </a:t>
            </a:r>
            <a:r>
              <a:rPr sz="3200" dirty="0">
                <a:latin typeface="Calibri"/>
                <a:cs typeface="Calibri"/>
              </a:rPr>
              <a:t>open</a:t>
            </a:r>
            <a:r>
              <a:rPr sz="3200" spc="45" dirty="0">
                <a:latin typeface="Calibri"/>
                <a:cs typeface="Calibri"/>
              </a:rPr>
              <a:t> </a:t>
            </a:r>
            <a:r>
              <a:rPr sz="3200" spc="-25" dirty="0">
                <a:latin typeface="Calibri"/>
                <a:cs typeface="Calibri"/>
              </a:rPr>
              <a:t>NOM</a:t>
            </a:r>
            <a:endParaRPr sz="3200" dirty="0">
              <a:latin typeface="Calibri"/>
              <a:cs typeface="Calibri"/>
            </a:endParaRPr>
          </a:p>
          <a:p>
            <a:pPr marL="499745" marR="1019810" indent="-113664">
              <a:buClr>
                <a:srgbClr val="266E8B"/>
              </a:buClr>
              <a:buFont typeface="Arial"/>
              <a:buChar char="•"/>
              <a:tabLst>
                <a:tab pos="500380" algn="l"/>
              </a:tabLst>
            </a:pPr>
            <a:r>
              <a:rPr sz="3200" dirty="0">
                <a:latin typeface="Calibri"/>
                <a:cs typeface="Calibri"/>
              </a:rPr>
              <a:t>The</a:t>
            </a:r>
            <a:r>
              <a:rPr sz="3200" spc="45" dirty="0">
                <a:latin typeface="Calibri"/>
                <a:cs typeface="Calibri"/>
              </a:rPr>
              <a:t> </a:t>
            </a:r>
            <a:r>
              <a:rPr sz="3200" dirty="0">
                <a:latin typeface="Calibri"/>
                <a:cs typeface="Calibri"/>
              </a:rPr>
              <a:t>open</a:t>
            </a:r>
            <a:r>
              <a:rPr sz="3200" spc="50" dirty="0">
                <a:latin typeface="Calibri"/>
                <a:cs typeface="Calibri"/>
              </a:rPr>
              <a:t> </a:t>
            </a:r>
            <a:r>
              <a:rPr sz="3200" dirty="0">
                <a:latin typeface="Calibri"/>
                <a:cs typeface="Calibri"/>
              </a:rPr>
              <a:t>envelope</a:t>
            </a:r>
            <a:r>
              <a:rPr sz="3200" spc="55" dirty="0">
                <a:latin typeface="Calibri"/>
                <a:cs typeface="Calibri"/>
              </a:rPr>
              <a:t> </a:t>
            </a:r>
            <a:r>
              <a:rPr sz="3200" dirty="0">
                <a:latin typeface="Calibri"/>
                <a:cs typeface="Calibri"/>
              </a:rPr>
              <a:t>icon</a:t>
            </a:r>
            <a:r>
              <a:rPr sz="3200" spc="45" dirty="0">
                <a:latin typeface="Calibri"/>
                <a:cs typeface="Calibri"/>
              </a:rPr>
              <a:t> </a:t>
            </a:r>
            <a:r>
              <a:rPr sz="3200" dirty="0">
                <a:latin typeface="Calibri"/>
                <a:cs typeface="Calibri"/>
              </a:rPr>
              <a:t>indicates</a:t>
            </a:r>
            <a:r>
              <a:rPr sz="3200" spc="60" dirty="0">
                <a:latin typeface="Calibri"/>
                <a:cs typeface="Calibri"/>
              </a:rPr>
              <a:t> </a:t>
            </a:r>
            <a:r>
              <a:rPr sz="3200" dirty="0">
                <a:latin typeface="Calibri"/>
                <a:cs typeface="Calibri"/>
              </a:rPr>
              <a:t>no</a:t>
            </a:r>
            <a:r>
              <a:rPr sz="3200" spc="45" dirty="0">
                <a:latin typeface="Calibri"/>
                <a:cs typeface="Calibri"/>
              </a:rPr>
              <a:t> </a:t>
            </a:r>
            <a:r>
              <a:rPr sz="3200" dirty="0">
                <a:latin typeface="Calibri"/>
                <a:cs typeface="Calibri"/>
              </a:rPr>
              <a:t>notices</a:t>
            </a:r>
            <a:r>
              <a:rPr sz="3200" spc="50" dirty="0">
                <a:latin typeface="Calibri"/>
                <a:cs typeface="Calibri"/>
              </a:rPr>
              <a:t> </a:t>
            </a:r>
            <a:r>
              <a:rPr sz="3200" dirty="0">
                <a:latin typeface="Calibri"/>
                <a:cs typeface="Calibri"/>
              </a:rPr>
              <a:t>have</a:t>
            </a:r>
            <a:r>
              <a:rPr sz="3200" spc="65" dirty="0">
                <a:latin typeface="Calibri"/>
                <a:cs typeface="Calibri"/>
              </a:rPr>
              <a:t> </a:t>
            </a:r>
            <a:r>
              <a:rPr sz="3200" spc="-20" dirty="0">
                <a:latin typeface="Calibri"/>
                <a:cs typeface="Calibri"/>
              </a:rPr>
              <a:t>been </a:t>
            </a:r>
            <a:r>
              <a:rPr sz="3200" dirty="0">
                <a:latin typeface="Calibri"/>
                <a:cs typeface="Calibri"/>
              </a:rPr>
              <a:t>created</a:t>
            </a:r>
            <a:r>
              <a:rPr sz="3200" spc="35" dirty="0">
                <a:latin typeface="Calibri"/>
                <a:cs typeface="Calibri"/>
              </a:rPr>
              <a:t> </a:t>
            </a:r>
            <a:r>
              <a:rPr sz="3200" dirty="0">
                <a:latin typeface="Calibri"/>
                <a:cs typeface="Calibri"/>
              </a:rPr>
              <a:t>and</a:t>
            </a:r>
            <a:r>
              <a:rPr sz="3200" spc="50" dirty="0">
                <a:latin typeface="Calibri"/>
                <a:cs typeface="Calibri"/>
              </a:rPr>
              <a:t> </a:t>
            </a:r>
            <a:r>
              <a:rPr sz="3200" spc="-10" dirty="0">
                <a:latin typeface="Calibri"/>
                <a:cs typeface="Calibri"/>
              </a:rPr>
              <a:t>stored</a:t>
            </a:r>
            <a:endParaRPr sz="3200" dirty="0">
              <a:latin typeface="Calibri"/>
              <a:cs typeface="Calibri"/>
            </a:endParaRPr>
          </a:p>
        </p:txBody>
      </p:sp>
      <p:pic>
        <p:nvPicPr>
          <p:cNvPr id="17" name="object 4">
            <a:extLst>
              <a:ext uri="{FF2B5EF4-FFF2-40B4-BE49-F238E27FC236}">
                <a16:creationId xmlns:a16="http://schemas.microsoft.com/office/drawing/2014/main" id="{DF587DE0-FBA1-4997-83D2-162966CFE204}"/>
              </a:ext>
            </a:extLst>
          </p:cNvPr>
          <p:cNvPicPr/>
          <p:nvPr/>
        </p:nvPicPr>
        <p:blipFill>
          <a:blip r:embed="rId2" cstate="print"/>
          <a:stretch>
            <a:fillRect/>
          </a:stretch>
        </p:blipFill>
        <p:spPr>
          <a:xfrm>
            <a:off x="2307461" y="1558955"/>
            <a:ext cx="7773041" cy="2254531"/>
          </a:xfrm>
          <a:prstGeom prst="rect">
            <a:avLst/>
          </a:prstGeom>
        </p:spPr>
      </p:pic>
      <p:sp>
        <p:nvSpPr>
          <p:cNvPr id="18" name="object 5">
            <a:extLst>
              <a:ext uri="{FF2B5EF4-FFF2-40B4-BE49-F238E27FC236}">
                <a16:creationId xmlns:a16="http://schemas.microsoft.com/office/drawing/2014/main" id="{755CE003-4DE6-450F-834E-71CA1DC0DAFA}"/>
              </a:ext>
            </a:extLst>
          </p:cNvPr>
          <p:cNvSpPr/>
          <p:nvPr/>
        </p:nvSpPr>
        <p:spPr>
          <a:xfrm>
            <a:off x="4717627" y="1604364"/>
            <a:ext cx="623026" cy="265453"/>
          </a:xfrm>
          <a:custGeom>
            <a:avLst/>
            <a:gdLst/>
            <a:ahLst/>
            <a:cxnLst/>
            <a:rect l="l" t="t" r="r" b="b"/>
            <a:pathLst>
              <a:path w="326389" h="139064">
                <a:moveTo>
                  <a:pt x="0" y="22859"/>
                </a:moveTo>
                <a:lnTo>
                  <a:pt x="1869" y="13823"/>
                </a:lnTo>
                <a:lnTo>
                  <a:pt x="6953" y="6572"/>
                </a:lnTo>
                <a:lnTo>
                  <a:pt x="14466" y="1750"/>
                </a:lnTo>
                <a:lnTo>
                  <a:pt x="23622" y="0"/>
                </a:lnTo>
                <a:lnTo>
                  <a:pt x="303276" y="0"/>
                </a:lnTo>
                <a:lnTo>
                  <a:pt x="311991" y="1750"/>
                </a:lnTo>
                <a:lnTo>
                  <a:pt x="319278" y="6572"/>
                </a:lnTo>
                <a:lnTo>
                  <a:pt x="324278" y="13823"/>
                </a:lnTo>
                <a:lnTo>
                  <a:pt x="326136" y="22859"/>
                </a:lnTo>
                <a:lnTo>
                  <a:pt x="326136" y="115823"/>
                </a:lnTo>
                <a:lnTo>
                  <a:pt x="324278" y="124860"/>
                </a:lnTo>
                <a:lnTo>
                  <a:pt x="319278" y="132111"/>
                </a:lnTo>
                <a:lnTo>
                  <a:pt x="311991" y="136933"/>
                </a:lnTo>
                <a:lnTo>
                  <a:pt x="303276" y="138683"/>
                </a:lnTo>
                <a:lnTo>
                  <a:pt x="23622" y="138683"/>
                </a:lnTo>
                <a:lnTo>
                  <a:pt x="14466" y="136933"/>
                </a:lnTo>
                <a:lnTo>
                  <a:pt x="6953" y="132111"/>
                </a:lnTo>
                <a:lnTo>
                  <a:pt x="1869" y="124860"/>
                </a:lnTo>
                <a:lnTo>
                  <a:pt x="0" y="115823"/>
                </a:lnTo>
                <a:lnTo>
                  <a:pt x="0" y="22859"/>
                </a:lnTo>
                <a:close/>
              </a:path>
            </a:pathLst>
          </a:custGeom>
          <a:ln w="14135">
            <a:solidFill>
              <a:srgbClr val="BF0000"/>
            </a:solidFill>
          </a:ln>
        </p:spPr>
        <p:txBody>
          <a:bodyPr wrap="square" lIns="0" tIns="0" rIns="0" bIns="0" rtlCol="0"/>
          <a:lstStyle/>
          <a:p>
            <a:endParaRPr/>
          </a:p>
        </p:txBody>
      </p:sp>
      <p:sp>
        <p:nvSpPr>
          <p:cNvPr id="19" name="object 6">
            <a:extLst>
              <a:ext uri="{FF2B5EF4-FFF2-40B4-BE49-F238E27FC236}">
                <a16:creationId xmlns:a16="http://schemas.microsoft.com/office/drawing/2014/main" id="{1DB5C41F-C926-4FFA-983B-B0D77A16A9A2}"/>
              </a:ext>
            </a:extLst>
          </p:cNvPr>
          <p:cNvSpPr/>
          <p:nvPr/>
        </p:nvSpPr>
        <p:spPr>
          <a:xfrm>
            <a:off x="2307461" y="2892919"/>
            <a:ext cx="2791497" cy="484845"/>
          </a:xfrm>
          <a:custGeom>
            <a:avLst/>
            <a:gdLst/>
            <a:ahLst/>
            <a:cxnLst/>
            <a:rect l="l" t="t" r="r" b="b"/>
            <a:pathLst>
              <a:path w="1462404" h="254000">
                <a:moveTo>
                  <a:pt x="0" y="41909"/>
                </a:moveTo>
                <a:lnTo>
                  <a:pt x="3333" y="25717"/>
                </a:lnTo>
                <a:lnTo>
                  <a:pt x="12382" y="12382"/>
                </a:lnTo>
                <a:lnTo>
                  <a:pt x="25717" y="3333"/>
                </a:lnTo>
                <a:lnTo>
                  <a:pt x="41910" y="0"/>
                </a:lnTo>
                <a:lnTo>
                  <a:pt x="1420368" y="0"/>
                </a:lnTo>
                <a:lnTo>
                  <a:pt x="1436560" y="3333"/>
                </a:lnTo>
                <a:lnTo>
                  <a:pt x="1449895" y="12382"/>
                </a:lnTo>
                <a:lnTo>
                  <a:pt x="1458944" y="25717"/>
                </a:lnTo>
                <a:lnTo>
                  <a:pt x="1462278" y="41909"/>
                </a:lnTo>
                <a:lnTo>
                  <a:pt x="1462278" y="211073"/>
                </a:lnTo>
                <a:lnTo>
                  <a:pt x="1458944" y="227707"/>
                </a:lnTo>
                <a:lnTo>
                  <a:pt x="1449895" y="241268"/>
                </a:lnTo>
                <a:lnTo>
                  <a:pt x="1436560" y="250400"/>
                </a:lnTo>
                <a:lnTo>
                  <a:pt x="1420368" y="253745"/>
                </a:lnTo>
                <a:lnTo>
                  <a:pt x="41910" y="253745"/>
                </a:lnTo>
                <a:lnTo>
                  <a:pt x="25717" y="250400"/>
                </a:lnTo>
                <a:lnTo>
                  <a:pt x="12382" y="241268"/>
                </a:lnTo>
                <a:lnTo>
                  <a:pt x="3333" y="227707"/>
                </a:lnTo>
                <a:lnTo>
                  <a:pt x="0" y="211073"/>
                </a:lnTo>
                <a:lnTo>
                  <a:pt x="0" y="41909"/>
                </a:lnTo>
                <a:close/>
              </a:path>
            </a:pathLst>
          </a:custGeom>
          <a:ln w="14135">
            <a:solidFill>
              <a:srgbClr val="BF0000"/>
            </a:solidFill>
          </a:ln>
        </p:spPr>
        <p:txBody>
          <a:bodyPr wrap="square" lIns="0" tIns="0" rIns="0" bIns="0" rtlCol="0"/>
          <a:lstStyle/>
          <a:p>
            <a:endParaRPr/>
          </a:p>
        </p:txBody>
      </p:sp>
      <p:pic>
        <p:nvPicPr>
          <p:cNvPr id="93" name="object 6">
            <a:extLst>
              <a:ext uri="{FF2B5EF4-FFF2-40B4-BE49-F238E27FC236}">
                <a16:creationId xmlns:a16="http://schemas.microsoft.com/office/drawing/2014/main" id="{07A73566-48FE-4644-A36C-9B10D72791AA}"/>
              </a:ext>
            </a:extLst>
          </p:cNvPr>
          <p:cNvPicPr/>
          <p:nvPr/>
        </p:nvPicPr>
        <p:blipFill>
          <a:blip r:embed="rId3" cstate="print"/>
          <a:stretch>
            <a:fillRect/>
          </a:stretch>
        </p:blipFill>
        <p:spPr>
          <a:xfrm>
            <a:off x="10620675" y="537895"/>
            <a:ext cx="1087451" cy="467843"/>
          </a:xfrm>
          <a:prstGeom prst="rect">
            <a:avLst/>
          </a:prstGeom>
          <a:solidFill>
            <a:schemeClr val="bg1"/>
          </a:solidFill>
        </p:spPr>
      </p:pic>
    </p:spTree>
    <p:extLst>
      <p:ext uri="{BB962C8B-B14F-4D97-AF65-F5344CB8AC3E}">
        <p14:creationId xmlns:p14="http://schemas.microsoft.com/office/powerpoint/2010/main" val="177807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ED965A0-03D4-92B6-DDD6-356E03CEE752}"/>
              </a:ext>
            </a:extLst>
          </p:cNvPr>
          <p:cNvGrpSpPr/>
          <p:nvPr/>
        </p:nvGrpSpPr>
        <p:grpSpPr>
          <a:xfrm>
            <a:off x="192036" y="132046"/>
            <a:ext cx="8368796" cy="4031232"/>
            <a:chOff x="5408591" y="727110"/>
            <a:chExt cx="6033770" cy="2906455"/>
          </a:xfrm>
        </p:grpSpPr>
        <p:sp>
          <p:nvSpPr>
            <p:cNvPr id="2" name="object 2">
              <a:extLst>
                <a:ext uri="{FF2B5EF4-FFF2-40B4-BE49-F238E27FC236}">
                  <a16:creationId xmlns:a16="http://schemas.microsoft.com/office/drawing/2014/main" id="{C08EA5ED-7D2A-B17A-EE60-0633B1BD16DE}"/>
                </a:ext>
              </a:extLst>
            </p:cNvPr>
            <p:cNvSpPr txBox="1"/>
            <p:nvPr/>
          </p:nvSpPr>
          <p:spPr>
            <a:xfrm>
              <a:off x="5408591" y="727110"/>
              <a:ext cx="6033770" cy="2906455"/>
            </a:xfrm>
            <a:prstGeom prst="rect">
              <a:avLst/>
            </a:prstGeom>
            <a:solidFill>
              <a:schemeClr val="bg1"/>
            </a:solidFill>
            <a:ln w="28575">
              <a:solidFill>
                <a:srgbClr val="0069BC"/>
              </a:solidFill>
            </a:ln>
          </p:spPr>
          <p:txBody>
            <a:bodyPr vert="horz" wrap="square" lIns="0" tIns="144145" rIns="0" bIns="0" rtlCol="0">
              <a:spAutoFit/>
            </a:bodyPr>
            <a:lstStyle/>
            <a:p>
              <a:pPr marL="222885">
                <a:lnSpc>
                  <a:spcPct val="100000"/>
                </a:lnSpc>
                <a:spcBef>
                  <a:spcPts val="1135"/>
                </a:spcBef>
              </a:pPr>
              <a:r>
                <a:rPr sz="2150" b="1" dirty="0">
                  <a:solidFill>
                    <a:srgbClr val="006FC0"/>
                  </a:solidFill>
                  <a:latin typeface="Calibri"/>
                  <a:cs typeface="Calibri"/>
                </a:rPr>
                <a:t>NOM</a:t>
              </a:r>
              <a:r>
                <a:rPr sz="2150" b="1" spc="20" dirty="0">
                  <a:solidFill>
                    <a:srgbClr val="006FC0"/>
                  </a:solidFill>
                  <a:latin typeface="Calibri"/>
                  <a:cs typeface="Calibri"/>
                </a:rPr>
                <a:t> </a:t>
              </a:r>
              <a:r>
                <a:rPr sz="2150" b="1" dirty="0">
                  <a:solidFill>
                    <a:srgbClr val="006FC0"/>
                  </a:solidFill>
                  <a:latin typeface="Calibri"/>
                  <a:cs typeface="Calibri"/>
                </a:rPr>
                <a:t>–</a:t>
              </a:r>
              <a:r>
                <a:rPr sz="2150" b="1" spc="5" dirty="0">
                  <a:solidFill>
                    <a:srgbClr val="006FC0"/>
                  </a:solidFill>
                  <a:latin typeface="Calibri"/>
                  <a:cs typeface="Calibri"/>
                </a:rPr>
                <a:t> </a:t>
              </a:r>
              <a:r>
                <a:rPr sz="2150" b="1" dirty="0">
                  <a:solidFill>
                    <a:srgbClr val="006FC0"/>
                  </a:solidFill>
                  <a:latin typeface="Calibri"/>
                  <a:cs typeface="Calibri"/>
                </a:rPr>
                <a:t>Event</a:t>
              </a:r>
              <a:r>
                <a:rPr sz="2150" b="1" spc="-5" dirty="0">
                  <a:solidFill>
                    <a:srgbClr val="006FC0"/>
                  </a:solidFill>
                  <a:latin typeface="Calibri"/>
                  <a:cs typeface="Calibri"/>
                </a:rPr>
                <a:t> </a:t>
              </a:r>
              <a:r>
                <a:rPr sz="2150" b="1" spc="-10" dirty="0">
                  <a:solidFill>
                    <a:srgbClr val="006FC0"/>
                  </a:solidFill>
                  <a:latin typeface="Calibri"/>
                  <a:cs typeface="Calibri"/>
                </a:rPr>
                <a:t>Overview</a:t>
              </a:r>
              <a:endParaRPr sz="215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lang="en-US" sz="2200" dirty="0">
                <a:latin typeface="Calibri"/>
                <a:cs typeface="Calibri"/>
              </a:endParaRPr>
            </a:p>
            <a:p>
              <a:pPr>
                <a:lnSpc>
                  <a:spcPct val="100000"/>
                </a:lnSpc>
              </a:pPr>
              <a:endParaRPr lang="en-US" sz="2200" dirty="0">
                <a:latin typeface="Calibri"/>
                <a:cs typeface="Calibri"/>
              </a:endParaRPr>
            </a:p>
            <a:p>
              <a:pPr>
                <a:lnSpc>
                  <a:spcPct val="100000"/>
                </a:lnSpc>
              </a:pPr>
              <a:endParaRPr sz="2200" dirty="0">
                <a:latin typeface="Calibri"/>
                <a:cs typeface="Calibri"/>
              </a:endParaRPr>
            </a:p>
            <a:p>
              <a:pPr marL="499745" indent="-114300">
                <a:lnSpc>
                  <a:spcPct val="100000"/>
                </a:lnSpc>
                <a:spcBef>
                  <a:spcPts val="1525"/>
                </a:spcBef>
                <a:buClr>
                  <a:srgbClr val="266E8B"/>
                </a:buClr>
                <a:buFont typeface="Arial"/>
                <a:buChar char="•"/>
                <a:tabLst>
                  <a:tab pos="500380" algn="l"/>
                </a:tabLst>
              </a:pPr>
              <a:r>
                <a:rPr sz="2400" dirty="0">
                  <a:latin typeface="Calibri"/>
                  <a:cs typeface="Calibri"/>
                </a:rPr>
                <a:t>The</a:t>
              </a:r>
              <a:r>
                <a:rPr sz="2400" spc="70" dirty="0">
                  <a:latin typeface="Calibri"/>
                  <a:cs typeface="Calibri"/>
                </a:rPr>
                <a:t> </a:t>
              </a:r>
              <a:r>
                <a:rPr sz="2400" dirty="0">
                  <a:latin typeface="Calibri"/>
                  <a:cs typeface="Calibri"/>
                </a:rPr>
                <a:t>Overview</a:t>
              </a:r>
              <a:r>
                <a:rPr sz="2400" spc="90" dirty="0">
                  <a:latin typeface="Calibri"/>
                  <a:cs typeface="Calibri"/>
                </a:rPr>
                <a:t> </a:t>
              </a:r>
              <a:r>
                <a:rPr sz="2400" spc="-10" dirty="0">
                  <a:latin typeface="Calibri"/>
                  <a:cs typeface="Calibri"/>
                </a:rPr>
                <a:t>shows</a:t>
              </a:r>
              <a:endParaRPr sz="2400" dirty="0">
                <a:latin typeface="Calibri"/>
                <a:cs typeface="Calibri"/>
              </a:endParaRPr>
            </a:p>
            <a:p>
              <a:pPr marL="725805" lvl="1" indent="-114300">
                <a:lnSpc>
                  <a:spcPct val="100000"/>
                </a:lnSpc>
                <a:spcBef>
                  <a:spcPts val="140"/>
                </a:spcBef>
                <a:buClr>
                  <a:srgbClr val="266E8B"/>
                </a:buClr>
                <a:buFont typeface="Arial"/>
                <a:buChar char="•"/>
                <a:tabLst>
                  <a:tab pos="726440" algn="l"/>
                </a:tabLst>
              </a:pPr>
              <a:r>
                <a:rPr sz="2000" dirty="0">
                  <a:latin typeface="Calibri"/>
                  <a:cs typeface="Calibri"/>
                </a:rPr>
                <a:t>Event</a:t>
              </a:r>
              <a:r>
                <a:rPr sz="2000" spc="5" dirty="0">
                  <a:latin typeface="Calibri"/>
                  <a:cs typeface="Calibri"/>
                </a:rPr>
                <a:t> </a:t>
              </a:r>
              <a:r>
                <a:rPr sz="2000" spc="-10" dirty="0">
                  <a:latin typeface="Calibri"/>
                  <a:cs typeface="Calibri"/>
                </a:rPr>
                <a:t>Sections</a:t>
              </a:r>
              <a:endParaRPr sz="2000" dirty="0">
                <a:latin typeface="Calibri"/>
                <a:cs typeface="Calibri"/>
              </a:endParaRPr>
            </a:p>
            <a:p>
              <a:pPr marL="725805" lvl="1" indent="-114300">
                <a:lnSpc>
                  <a:spcPct val="100000"/>
                </a:lnSpc>
                <a:spcBef>
                  <a:spcPts val="125"/>
                </a:spcBef>
                <a:buClr>
                  <a:srgbClr val="266E8B"/>
                </a:buClr>
                <a:buFont typeface="Arial"/>
                <a:buChar char="•"/>
                <a:tabLst>
                  <a:tab pos="726440" algn="l"/>
                </a:tabLst>
              </a:pPr>
              <a:r>
                <a:rPr sz="2000" dirty="0">
                  <a:latin typeface="Calibri"/>
                  <a:cs typeface="Calibri"/>
                </a:rPr>
                <a:t>List</a:t>
              </a:r>
              <a:r>
                <a:rPr sz="2000" spc="35" dirty="0">
                  <a:latin typeface="Calibri"/>
                  <a:cs typeface="Calibri"/>
                </a:rPr>
                <a:t> </a:t>
              </a:r>
              <a:r>
                <a:rPr sz="2000" dirty="0">
                  <a:latin typeface="Calibri"/>
                  <a:cs typeface="Calibri"/>
                </a:rPr>
                <a:t>of</a:t>
              </a:r>
              <a:r>
                <a:rPr sz="2000" spc="20" dirty="0">
                  <a:latin typeface="Calibri"/>
                  <a:cs typeface="Calibri"/>
                </a:rPr>
                <a:t> </a:t>
              </a:r>
              <a:r>
                <a:rPr sz="2000" dirty="0">
                  <a:latin typeface="Calibri"/>
                  <a:cs typeface="Calibri"/>
                </a:rPr>
                <a:t>forms</a:t>
              </a:r>
              <a:r>
                <a:rPr sz="2000" spc="15" dirty="0">
                  <a:latin typeface="Calibri"/>
                  <a:cs typeface="Calibri"/>
                </a:rPr>
                <a:t> </a:t>
              </a:r>
              <a:r>
                <a:rPr sz="2000" dirty="0">
                  <a:latin typeface="Calibri"/>
                  <a:cs typeface="Calibri"/>
                </a:rPr>
                <a:t>in</a:t>
              </a:r>
              <a:r>
                <a:rPr sz="2000" spc="35" dirty="0">
                  <a:latin typeface="Calibri"/>
                  <a:cs typeface="Calibri"/>
                </a:rPr>
                <a:t> </a:t>
              </a:r>
              <a:r>
                <a:rPr sz="2000" dirty="0">
                  <a:latin typeface="Calibri"/>
                  <a:cs typeface="Calibri"/>
                </a:rPr>
                <a:t>each</a:t>
              </a:r>
              <a:r>
                <a:rPr sz="2000" spc="20" dirty="0">
                  <a:latin typeface="Calibri"/>
                  <a:cs typeface="Calibri"/>
                </a:rPr>
                <a:t> </a:t>
              </a:r>
              <a:r>
                <a:rPr sz="2000" dirty="0">
                  <a:latin typeface="Calibri"/>
                  <a:cs typeface="Calibri"/>
                </a:rPr>
                <a:t>Event</a:t>
              </a:r>
              <a:r>
                <a:rPr sz="2000" spc="25" dirty="0">
                  <a:latin typeface="Calibri"/>
                  <a:cs typeface="Calibri"/>
                </a:rPr>
                <a:t> </a:t>
              </a:r>
              <a:r>
                <a:rPr sz="2000" spc="-10" dirty="0">
                  <a:latin typeface="Calibri"/>
                  <a:cs typeface="Calibri"/>
                </a:rPr>
                <a:t>Section</a:t>
              </a:r>
              <a:endParaRPr sz="2000" dirty="0">
                <a:latin typeface="Calibri"/>
                <a:cs typeface="Calibri"/>
              </a:endParaRPr>
            </a:p>
            <a:p>
              <a:pPr marL="725805" lvl="1" indent="-114300">
                <a:lnSpc>
                  <a:spcPct val="100000"/>
                </a:lnSpc>
                <a:spcBef>
                  <a:spcPts val="120"/>
                </a:spcBef>
                <a:buClr>
                  <a:srgbClr val="266E8B"/>
                </a:buClr>
                <a:buFont typeface="Arial"/>
                <a:buChar char="•"/>
                <a:tabLst>
                  <a:tab pos="726440" algn="l"/>
                </a:tabLst>
              </a:pPr>
              <a:r>
                <a:rPr sz="2000" dirty="0">
                  <a:latin typeface="Calibri"/>
                  <a:cs typeface="Calibri"/>
                </a:rPr>
                <a:t>Required</a:t>
              </a:r>
              <a:r>
                <a:rPr sz="2000" spc="30" dirty="0">
                  <a:latin typeface="Calibri"/>
                  <a:cs typeface="Calibri"/>
                </a:rPr>
                <a:t> </a:t>
              </a:r>
              <a:r>
                <a:rPr sz="2000" dirty="0">
                  <a:latin typeface="Calibri"/>
                  <a:cs typeface="Calibri"/>
                </a:rPr>
                <a:t>forms</a:t>
              </a:r>
              <a:r>
                <a:rPr sz="2000" spc="20" dirty="0">
                  <a:latin typeface="Calibri"/>
                  <a:cs typeface="Calibri"/>
                </a:rPr>
                <a:t> </a:t>
              </a:r>
              <a:r>
                <a:rPr sz="2000" dirty="0">
                  <a:latin typeface="Calibri"/>
                  <a:cs typeface="Calibri"/>
                </a:rPr>
                <a:t>–</a:t>
              </a:r>
              <a:r>
                <a:rPr sz="2000" spc="35" dirty="0">
                  <a:latin typeface="Calibri"/>
                  <a:cs typeface="Calibri"/>
                </a:rPr>
                <a:t> </a:t>
              </a:r>
              <a:r>
                <a:rPr sz="2000" dirty="0">
                  <a:latin typeface="Calibri"/>
                  <a:cs typeface="Calibri"/>
                </a:rPr>
                <a:t>indicated</a:t>
              </a:r>
              <a:r>
                <a:rPr sz="2000" spc="25" dirty="0">
                  <a:latin typeface="Calibri"/>
                  <a:cs typeface="Calibri"/>
                </a:rPr>
                <a:t> </a:t>
              </a:r>
              <a:r>
                <a:rPr sz="2000" dirty="0">
                  <a:latin typeface="Calibri"/>
                  <a:cs typeface="Calibri"/>
                </a:rPr>
                <a:t>by</a:t>
              </a:r>
              <a:r>
                <a:rPr sz="2000" spc="35" dirty="0">
                  <a:latin typeface="Calibri"/>
                  <a:cs typeface="Calibri"/>
                </a:rPr>
                <a:t> </a:t>
              </a:r>
              <a:r>
                <a:rPr sz="2000" dirty="0">
                  <a:latin typeface="Calibri"/>
                  <a:cs typeface="Calibri"/>
                </a:rPr>
                <a:t>star</a:t>
              </a:r>
              <a:r>
                <a:rPr sz="2000" spc="40" dirty="0">
                  <a:latin typeface="Calibri"/>
                  <a:cs typeface="Calibri"/>
                </a:rPr>
                <a:t> </a:t>
              </a:r>
              <a:r>
                <a:rPr sz="2000" spc="-20" dirty="0">
                  <a:latin typeface="Calibri"/>
                  <a:cs typeface="Calibri"/>
                </a:rPr>
                <a:t>icon</a:t>
              </a:r>
              <a:endParaRPr sz="2000" dirty="0">
                <a:latin typeface="Calibri"/>
                <a:cs typeface="Calibri"/>
              </a:endParaRPr>
            </a:p>
          </p:txBody>
        </p:sp>
        <p:pic>
          <p:nvPicPr>
            <p:cNvPr id="3" name="object 3">
              <a:extLst>
                <a:ext uri="{FF2B5EF4-FFF2-40B4-BE49-F238E27FC236}">
                  <a16:creationId xmlns:a16="http://schemas.microsoft.com/office/drawing/2014/main" id="{C87F08F4-50A8-A5A4-AC68-4AF3F2467B66}"/>
                </a:ext>
              </a:extLst>
            </p:cNvPr>
            <p:cNvPicPr/>
            <p:nvPr/>
          </p:nvPicPr>
          <p:blipFill>
            <a:blip r:embed="rId2" cstate="print"/>
            <a:stretch>
              <a:fillRect/>
            </a:stretch>
          </p:blipFill>
          <p:spPr>
            <a:xfrm>
              <a:off x="6016767" y="1142697"/>
              <a:ext cx="4815641" cy="1470645"/>
            </a:xfrm>
            <a:prstGeom prst="rect">
              <a:avLst/>
            </a:prstGeom>
          </p:spPr>
        </p:pic>
        <p:pic>
          <p:nvPicPr>
            <p:cNvPr id="13" name="object 6">
              <a:extLst>
                <a:ext uri="{FF2B5EF4-FFF2-40B4-BE49-F238E27FC236}">
                  <a16:creationId xmlns:a16="http://schemas.microsoft.com/office/drawing/2014/main" id="{CCAAD3F9-871E-A1CE-65FF-B1D8C1CA7ECB}"/>
                </a:ext>
              </a:extLst>
            </p:cNvPr>
            <p:cNvPicPr/>
            <p:nvPr/>
          </p:nvPicPr>
          <p:blipFill>
            <a:blip r:embed="rId3" cstate="print"/>
            <a:stretch>
              <a:fillRect/>
            </a:stretch>
          </p:blipFill>
          <p:spPr>
            <a:xfrm>
              <a:off x="10762199" y="830298"/>
              <a:ext cx="569692" cy="245093"/>
            </a:xfrm>
            <a:prstGeom prst="rect">
              <a:avLst/>
            </a:prstGeom>
            <a:solidFill>
              <a:schemeClr val="bg1"/>
            </a:solidFill>
          </p:spPr>
        </p:pic>
      </p:grpSp>
      <p:sp>
        <p:nvSpPr>
          <p:cNvPr id="18" name="object 5">
            <a:extLst>
              <a:ext uri="{FF2B5EF4-FFF2-40B4-BE49-F238E27FC236}">
                <a16:creationId xmlns:a16="http://schemas.microsoft.com/office/drawing/2014/main" id="{8F54FCE6-46FF-B09D-8F52-0A896D08F0E2}"/>
              </a:ext>
            </a:extLst>
          </p:cNvPr>
          <p:cNvSpPr/>
          <p:nvPr/>
        </p:nvSpPr>
        <p:spPr>
          <a:xfrm>
            <a:off x="1007023" y="733408"/>
            <a:ext cx="1086826" cy="260507"/>
          </a:xfrm>
          <a:custGeom>
            <a:avLst/>
            <a:gdLst/>
            <a:ahLst/>
            <a:cxnLst/>
            <a:rect l="l" t="t" r="r" b="b"/>
            <a:pathLst>
              <a:path w="326389" h="139064">
                <a:moveTo>
                  <a:pt x="0" y="22859"/>
                </a:moveTo>
                <a:lnTo>
                  <a:pt x="1869" y="13823"/>
                </a:lnTo>
                <a:lnTo>
                  <a:pt x="6953" y="6572"/>
                </a:lnTo>
                <a:lnTo>
                  <a:pt x="14466" y="1750"/>
                </a:lnTo>
                <a:lnTo>
                  <a:pt x="23622" y="0"/>
                </a:lnTo>
                <a:lnTo>
                  <a:pt x="303276" y="0"/>
                </a:lnTo>
                <a:lnTo>
                  <a:pt x="311991" y="1750"/>
                </a:lnTo>
                <a:lnTo>
                  <a:pt x="319278" y="6572"/>
                </a:lnTo>
                <a:lnTo>
                  <a:pt x="324278" y="13823"/>
                </a:lnTo>
                <a:lnTo>
                  <a:pt x="326136" y="22859"/>
                </a:lnTo>
                <a:lnTo>
                  <a:pt x="326136" y="115823"/>
                </a:lnTo>
                <a:lnTo>
                  <a:pt x="324278" y="124860"/>
                </a:lnTo>
                <a:lnTo>
                  <a:pt x="319278" y="132111"/>
                </a:lnTo>
                <a:lnTo>
                  <a:pt x="311991" y="136933"/>
                </a:lnTo>
                <a:lnTo>
                  <a:pt x="303276" y="138683"/>
                </a:lnTo>
                <a:lnTo>
                  <a:pt x="23622" y="138683"/>
                </a:lnTo>
                <a:lnTo>
                  <a:pt x="14466" y="136933"/>
                </a:lnTo>
                <a:lnTo>
                  <a:pt x="6953" y="132111"/>
                </a:lnTo>
                <a:lnTo>
                  <a:pt x="1869" y="124860"/>
                </a:lnTo>
                <a:lnTo>
                  <a:pt x="0" y="115823"/>
                </a:lnTo>
                <a:lnTo>
                  <a:pt x="0" y="22859"/>
                </a:lnTo>
                <a:close/>
              </a:path>
            </a:pathLst>
          </a:custGeom>
          <a:ln w="14135">
            <a:solidFill>
              <a:srgbClr val="BF0000"/>
            </a:solidFill>
          </a:ln>
        </p:spPr>
        <p:txBody>
          <a:bodyPr wrap="square" lIns="0" tIns="0" rIns="0" bIns="0" rtlCol="0"/>
          <a:lstStyle/>
          <a:p>
            <a:endParaRPr/>
          </a:p>
        </p:txBody>
      </p:sp>
      <p:sp>
        <p:nvSpPr>
          <p:cNvPr id="19" name="object 6">
            <a:extLst>
              <a:ext uri="{FF2B5EF4-FFF2-40B4-BE49-F238E27FC236}">
                <a16:creationId xmlns:a16="http://schemas.microsoft.com/office/drawing/2014/main" id="{1291231E-33D8-33A3-0163-1B7521523F8E}"/>
              </a:ext>
            </a:extLst>
          </p:cNvPr>
          <p:cNvSpPr/>
          <p:nvPr/>
        </p:nvSpPr>
        <p:spPr>
          <a:xfrm>
            <a:off x="1953127" y="2307962"/>
            <a:ext cx="3440508" cy="484845"/>
          </a:xfrm>
          <a:custGeom>
            <a:avLst/>
            <a:gdLst/>
            <a:ahLst/>
            <a:cxnLst/>
            <a:rect l="l" t="t" r="r" b="b"/>
            <a:pathLst>
              <a:path w="1462404" h="254000">
                <a:moveTo>
                  <a:pt x="0" y="41909"/>
                </a:moveTo>
                <a:lnTo>
                  <a:pt x="3333" y="25717"/>
                </a:lnTo>
                <a:lnTo>
                  <a:pt x="12382" y="12382"/>
                </a:lnTo>
                <a:lnTo>
                  <a:pt x="25717" y="3333"/>
                </a:lnTo>
                <a:lnTo>
                  <a:pt x="41910" y="0"/>
                </a:lnTo>
                <a:lnTo>
                  <a:pt x="1420368" y="0"/>
                </a:lnTo>
                <a:lnTo>
                  <a:pt x="1436560" y="3333"/>
                </a:lnTo>
                <a:lnTo>
                  <a:pt x="1449895" y="12382"/>
                </a:lnTo>
                <a:lnTo>
                  <a:pt x="1458944" y="25717"/>
                </a:lnTo>
                <a:lnTo>
                  <a:pt x="1462278" y="41909"/>
                </a:lnTo>
                <a:lnTo>
                  <a:pt x="1462278" y="211073"/>
                </a:lnTo>
                <a:lnTo>
                  <a:pt x="1458944" y="227707"/>
                </a:lnTo>
                <a:lnTo>
                  <a:pt x="1449895" y="241268"/>
                </a:lnTo>
                <a:lnTo>
                  <a:pt x="1436560" y="250400"/>
                </a:lnTo>
                <a:lnTo>
                  <a:pt x="1420368" y="253745"/>
                </a:lnTo>
                <a:lnTo>
                  <a:pt x="41910" y="253745"/>
                </a:lnTo>
                <a:lnTo>
                  <a:pt x="25717" y="250400"/>
                </a:lnTo>
                <a:lnTo>
                  <a:pt x="12382" y="241268"/>
                </a:lnTo>
                <a:lnTo>
                  <a:pt x="3333" y="227707"/>
                </a:lnTo>
                <a:lnTo>
                  <a:pt x="0" y="211073"/>
                </a:lnTo>
                <a:lnTo>
                  <a:pt x="0" y="41909"/>
                </a:lnTo>
                <a:close/>
              </a:path>
            </a:pathLst>
          </a:custGeom>
          <a:ln w="14135">
            <a:solidFill>
              <a:srgbClr val="BF0000"/>
            </a:solidFill>
          </a:ln>
        </p:spPr>
        <p:txBody>
          <a:bodyPr wrap="square" lIns="0" tIns="0" rIns="0" bIns="0" rtlCol="0"/>
          <a:lstStyle/>
          <a:p>
            <a:endParaRPr/>
          </a:p>
        </p:txBody>
      </p:sp>
      <p:sp>
        <p:nvSpPr>
          <p:cNvPr id="5" name="object 2">
            <a:extLst>
              <a:ext uri="{FF2B5EF4-FFF2-40B4-BE49-F238E27FC236}">
                <a16:creationId xmlns:a16="http://schemas.microsoft.com/office/drawing/2014/main" id="{58868A62-C191-5FDE-CEA8-2BB0E2A70FC4}"/>
              </a:ext>
            </a:extLst>
          </p:cNvPr>
          <p:cNvSpPr txBox="1"/>
          <p:nvPr/>
        </p:nvSpPr>
        <p:spPr>
          <a:xfrm>
            <a:off x="5286714" y="2019375"/>
            <a:ext cx="6713249" cy="4592924"/>
          </a:xfrm>
          <a:prstGeom prst="rect">
            <a:avLst/>
          </a:prstGeom>
          <a:solidFill>
            <a:schemeClr val="bg1"/>
          </a:solidFill>
          <a:ln w="28575">
            <a:solidFill>
              <a:srgbClr val="0069BC"/>
            </a:solidFill>
          </a:ln>
        </p:spPr>
        <p:txBody>
          <a:bodyPr vert="horz" wrap="square" lIns="0" tIns="144145" rIns="0" bIns="0" rtlCol="0">
            <a:spAutoFit/>
          </a:bodyPr>
          <a:lstStyle/>
          <a:p>
            <a:pPr marL="222885">
              <a:lnSpc>
                <a:spcPct val="100000"/>
              </a:lnSpc>
              <a:spcBef>
                <a:spcPts val="1135"/>
              </a:spcBef>
            </a:pPr>
            <a:r>
              <a:rPr lang="en-US" sz="2800" b="1" dirty="0">
                <a:solidFill>
                  <a:srgbClr val="006FC0"/>
                </a:solidFill>
                <a:latin typeface="Calibri"/>
                <a:cs typeface="Calibri"/>
              </a:rPr>
              <a:t>Icons </a:t>
            </a:r>
            <a:r>
              <a:rPr sz="2800" b="1" spc="-10" dirty="0">
                <a:solidFill>
                  <a:srgbClr val="006FC0"/>
                </a:solidFill>
                <a:latin typeface="Calibri"/>
                <a:cs typeface="Calibri"/>
              </a:rPr>
              <a:t>Overview</a:t>
            </a:r>
            <a:r>
              <a:rPr lang="en-US" sz="2800" b="1" spc="-10" dirty="0">
                <a:solidFill>
                  <a:srgbClr val="006FC0"/>
                </a:solidFill>
                <a:latin typeface="Calibri"/>
                <a:cs typeface="Calibri"/>
              </a:rPr>
              <a:t> – NOM Events</a:t>
            </a:r>
            <a:endParaRPr sz="2800" dirty="0">
              <a:latin typeface="Calibri"/>
              <a:cs typeface="Calibri"/>
            </a:endParaRPr>
          </a:p>
          <a:p>
            <a:pPr>
              <a:lnSpc>
                <a:spcPct val="100000"/>
              </a:lnSpc>
            </a:pPr>
            <a:endParaRPr sz="3600" dirty="0">
              <a:latin typeface="Calibri"/>
              <a:cs typeface="Calibri"/>
            </a:endParaRPr>
          </a:p>
          <a:p>
            <a:pPr>
              <a:lnSpc>
                <a:spcPct val="100000"/>
              </a:lnSpc>
            </a:pPr>
            <a:endParaRPr sz="3600" dirty="0">
              <a:latin typeface="Calibri"/>
              <a:cs typeface="Calibri"/>
            </a:endParaRPr>
          </a:p>
          <a:p>
            <a:endParaRPr sz="3200" dirty="0">
              <a:latin typeface="Calibri"/>
              <a:cs typeface="Calibri"/>
            </a:endParaRPr>
          </a:p>
          <a:p>
            <a:r>
              <a:rPr lang="en-US" sz="1100" dirty="0">
                <a:latin typeface="Calibri"/>
                <a:cs typeface="Calibri"/>
              </a:rPr>
              <a:t>       </a:t>
            </a:r>
          </a:p>
          <a:p>
            <a:r>
              <a:rPr lang="en-US" dirty="0">
                <a:latin typeface="Calibri"/>
                <a:cs typeface="Calibri"/>
              </a:rPr>
              <a:t>       Icons</a:t>
            </a:r>
            <a:r>
              <a:rPr lang="en-US" spc="35" dirty="0">
                <a:latin typeface="Calibri"/>
                <a:cs typeface="Calibri"/>
              </a:rPr>
              <a:t> </a:t>
            </a:r>
            <a:r>
              <a:rPr lang="en-US" dirty="0">
                <a:latin typeface="Calibri"/>
                <a:cs typeface="Calibri"/>
              </a:rPr>
              <a:t>appear</a:t>
            </a:r>
            <a:r>
              <a:rPr lang="en-US" spc="50" dirty="0">
                <a:latin typeface="Calibri"/>
                <a:cs typeface="Calibri"/>
              </a:rPr>
              <a:t> </a:t>
            </a:r>
            <a:r>
              <a:rPr lang="en-US" dirty="0">
                <a:latin typeface="Calibri"/>
                <a:cs typeface="Calibri"/>
              </a:rPr>
              <a:t>at</a:t>
            </a:r>
            <a:r>
              <a:rPr lang="en-US" spc="45" dirty="0">
                <a:latin typeface="Calibri"/>
                <a:cs typeface="Calibri"/>
              </a:rPr>
              <a:t> </a:t>
            </a:r>
            <a:r>
              <a:rPr lang="en-US" dirty="0">
                <a:latin typeface="Calibri"/>
                <a:cs typeface="Calibri"/>
              </a:rPr>
              <a:t>the</a:t>
            </a:r>
            <a:r>
              <a:rPr lang="en-US" spc="45" dirty="0">
                <a:latin typeface="Calibri"/>
                <a:cs typeface="Calibri"/>
              </a:rPr>
              <a:t> </a:t>
            </a:r>
            <a:r>
              <a:rPr lang="en-US" dirty="0">
                <a:latin typeface="Calibri"/>
                <a:cs typeface="Calibri"/>
              </a:rPr>
              <a:t>bottom</a:t>
            </a:r>
            <a:r>
              <a:rPr lang="en-US" spc="65" dirty="0">
                <a:latin typeface="Calibri"/>
                <a:cs typeface="Calibri"/>
              </a:rPr>
              <a:t> </a:t>
            </a:r>
            <a:r>
              <a:rPr lang="en-US" dirty="0">
                <a:latin typeface="Calibri"/>
                <a:cs typeface="Calibri"/>
              </a:rPr>
              <a:t>of</a:t>
            </a:r>
            <a:r>
              <a:rPr lang="en-US" spc="40" dirty="0">
                <a:latin typeface="Calibri"/>
                <a:cs typeface="Calibri"/>
              </a:rPr>
              <a:t> </a:t>
            </a:r>
            <a:r>
              <a:rPr lang="en-US" dirty="0">
                <a:latin typeface="Calibri"/>
                <a:cs typeface="Calibri"/>
              </a:rPr>
              <a:t>the</a:t>
            </a:r>
            <a:r>
              <a:rPr lang="en-US" spc="40" dirty="0">
                <a:latin typeface="Calibri"/>
                <a:cs typeface="Calibri"/>
              </a:rPr>
              <a:t> </a:t>
            </a:r>
            <a:r>
              <a:rPr lang="en-US" spc="-10" dirty="0">
                <a:latin typeface="Calibri"/>
                <a:cs typeface="Calibri"/>
              </a:rPr>
              <a:t>Overview</a:t>
            </a:r>
            <a:endParaRPr lang="en-US" dirty="0">
              <a:latin typeface="Calibri"/>
              <a:cs typeface="Calibri"/>
            </a:endParaRPr>
          </a:p>
          <a:p>
            <a:pPr marL="274320" marR="179705" indent="91440">
              <a:buClr>
                <a:srgbClr val="266E8B"/>
              </a:buClr>
              <a:buAutoNum type="alphaUcPeriod"/>
              <a:tabLst>
                <a:tab pos="396240" algn="l"/>
              </a:tabLst>
            </a:pPr>
            <a:r>
              <a:rPr lang="en-US" sz="1600" b="1" dirty="0">
                <a:latin typeface="Calibri"/>
                <a:cs typeface="Calibri"/>
              </a:rPr>
              <a:t> Back</a:t>
            </a:r>
            <a:r>
              <a:rPr lang="en-US" sz="1600" b="1" spc="40" dirty="0">
                <a:latin typeface="Calibri"/>
                <a:cs typeface="Calibri"/>
              </a:rPr>
              <a:t> </a:t>
            </a:r>
            <a:r>
              <a:rPr lang="en-US" sz="1600" b="1" dirty="0">
                <a:latin typeface="Calibri"/>
                <a:cs typeface="Calibri"/>
              </a:rPr>
              <a:t>to</a:t>
            </a:r>
            <a:r>
              <a:rPr lang="en-US" sz="1600" b="1" spc="40" dirty="0">
                <a:latin typeface="Calibri"/>
                <a:cs typeface="Calibri"/>
              </a:rPr>
              <a:t> </a:t>
            </a:r>
            <a:r>
              <a:rPr lang="en-US" sz="1600" b="1" dirty="0">
                <a:latin typeface="Calibri"/>
                <a:cs typeface="Calibri"/>
              </a:rPr>
              <a:t>Events:</a:t>
            </a:r>
            <a:r>
              <a:rPr lang="en-US" sz="1600" b="1" spc="30" dirty="0">
                <a:latin typeface="Calibri"/>
                <a:cs typeface="Calibri"/>
              </a:rPr>
              <a:t> </a:t>
            </a:r>
            <a:r>
              <a:rPr lang="en-US" sz="1600" dirty="0">
                <a:latin typeface="Calibri"/>
                <a:cs typeface="Calibri"/>
              </a:rPr>
              <a:t>closes</a:t>
            </a:r>
            <a:r>
              <a:rPr lang="en-US" sz="1600" spc="35" dirty="0">
                <a:latin typeface="Calibri"/>
                <a:cs typeface="Calibri"/>
              </a:rPr>
              <a:t> </a:t>
            </a:r>
            <a:r>
              <a:rPr lang="en-US" sz="1600" dirty="0">
                <a:latin typeface="Calibri"/>
                <a:cs typeface="Calibri"/>
              </a:rPr>
              <a:t>the</a:t>
            </a:r>
            <a:r>
              <a:rPr lang="en-US" sz="1600" spc="35" dirty="0">
                <a:latin typeface="Calibri"/>
                <a:cs typeface="Calibri"/>
              </a:rPr>
              <a:t> </a:t>
            </a:r>
            <a:r>
              <a:rPr lang="en-US" sz="1600" dirty="0">
                <a:latin typeface="Calibri"/>
                <a:cs typeface="Calibri"/>
              </a:rPr>
              <a:t>event</a:t>
            </a:r>
            <a:r>
              <a:rPr lang="en-US" sz="1600" spc="30" dirty="0">
                <a:latin typeface="Calibri"/>
                <a:cs typeface="Calibri"/>
              </a:rPr>
              <a:t> </a:t>
            </a:r>
            <a:r>
              <a:rPr lang="en-US" sz="1600" dirty="0">
                <a:latin typeface="Calibri"/>
                <a:cs typeface="Calibri"/>
              </a:rPr>
              <a:t>and</a:t>
            </a:r>
            <a:r>
              <a:rPr lang="en-US" sz="1600" spc="40" dirty="0">
                <a:latin typeface="Calibri"/>
                <a:cs typeface="Calibri"/>
              </a:rPr>
              <a:t> </a:t>
            </a:r>
            <a:r>
              <a:rPr lang="en-US" sz="1600" dirty="0">
                <a:latin typeface="Calibri"/>
                <a:cs typeface="Calibri"/>
              </a:rPr>
              <a:t>returns</a:t>
            </a:r>
            <a:r>
              <a:rPr lang="en-US" sz="1600" spc="40" dirty="0">
                <a:latin typeface="Calibri"/>
                <a:cs typeface="Calibri"/>
              </a:rPr>
              <a:t> </a:t>
            </a:r>
            <a:r>
              <a:rPr lang="en-US" sz="1600" dirty="0">
                <a:latin typeface="Calibri"/>
                <a:cs typeface="Calibri"/>
              </a:rPr>
              <a:t>you</a:t>
            </a:r>
            <a:r>
              <a:rPr lang="en-US" sz="1600" spc="25" dirty="0">
                <a:latin typeface="Calibri"/>
                <a:cs typeface="Calibri"/>
              </a:rPr>
              <a:t> </a:t>
            </a:r>
            <a:r>
              <a:rPr lang="en-US" sz="1600" dirty="0">
                <a:latin typeface="Calibri"/>
                <a:cs typeface="Calibri"/>
              </a:rPr>
              <a:t>to</a:t>
            </a:r>
            <a:r>
              <a:rPr lang="en-US" sz="1600" spc="40" dirty="0">
                <a:latin typeface="Calibri"/>
                <a:cs typeface="Calibri"/>
              </a:rPr>
              <a:t> </a:t>
            </a:r>
            <a:r>
              <a:rPr lang="en-US" sz="1600" dirty="0">
                <a:latin typeface="Calibri"/>
                <a:cs typeface="Calibri"/>
              </a:rPr>
              <a:t>the</a:t>
            </a:r>
            <a:r>
              <a:rPr lang="en-US" sz="1600" spc="40" dirty="0">
                <a:latin typeface="Calibri"/>
                <a:cs typeface="Calibri"/>
              </a:rPr>
              <a:t> </a:t>
            </a:r>
            <a:r>
              <a:rPr lang="en-US" sz="1600" spc="-10" dirty="0">
                <a:latin typeface="Calibri"/>
                <a:cs typeface="Calibri"/>
              </a:rPr>
              <a:t>Events </a:t>
            </a:r>
            <a:r>
              <a:rPr lang="en-US" sz="1600" spc="-20" dirty="0">
                <a:latin typeface="Calibri"/>
                <a:cs typeface="Calibri"/>
              </a:rPr>
              <a:t>page</a:t>
            </a:r>
            <a:endParaRPr lang="en-US" sz="1600" dirty="0">
              <a:latin typeface="Calibri"/>
              <a:cs typeface="Calibri"/>
            </a:endParaRPr>
          </a:p>
          <a:p>
            <a:pPr marL="274320" marR="393700" indent="91440">
              <a:buClr>
                <a:srgbClr val="266E8B"/>
              </a:buClr>
              <a:buAutoNum type="alphaUcPeriod"/>
              <a:tabLst>
                <a:tab pos="396240" algn="l"/>
              </a:tabLst>
            </a:pPr>
            <a:r>
              <a:rPr lang="en-US" sz="1600" b="1" dirty="0">
                <a:latin typeface="Calibri"/>
                <a:cs typeface="Calibri"/>
              </a:rPr>
              <a:t> Invitation</a:t>
            </a:r>
            <a:r>
              <a:rPr lang="en-US" sz="1600" b="1" spc="35" dirty="0">
                <a:latin typeface="Calibri"/>
                <a:cs typeface="Calibri"/>
              </a:rPr>
              <a:t> </a:t>
            </a:r>
            <a:r>
              <a:rPr lang="en-US" sz="1600" b="1" dirty="0">
                <a:latin typeface="Calibri"/>
                <a:cs typeface="Calibri"/>
              </a:rPr>
              <a:t>Record:</a:t>
            </a:r>
            <a:r>
              <a:rPr lang="en-US" sz="1600" b="1" spc="55" dirty="0">
                <a:latin typeface="Calibri"/>
                <a:cs typeface="Calibri"/>
              </a:rPr>
              <a:t> </a:t>
            </a:r>
            <a:r>
              <a:rPr lang="en-US" sz="1600" dirty="0">
                <a:latin typeface="Calibri"/>
                <a:cs typeface="Calibri"/>
              </a:rPr>
              <a:t>Includes</a:t>
            </a:r>
            <a:r>
              <a:rPr lang="en-US" sz="1600" spc="55" dirty="0">
                <a:latin typeface="Calibri"/>
                <a:cs typeface="Calibri"/>
              </a:rPr>
              <a:t> </a:t>
            </a:r>
            <a:r>
              <a:rPr lang="en-US" sz="1600" dirty="0">
                <a:latin typeface="Calibri"/>
                <a:cs typeface="Calibri"/>
              </a:rPr>
              <a:t>all</a:t>
            </a:r>
            <a:r>
              <a:rPr lang="en-US" sz="1600" spc="40" dirty="0">
                <a:latin typeface="Calibri"/>
                <a:cs typeface="Calibri"/>
              </a:rPr>
              <a:t> </a:t>
            </a:r>
            <a:r>
              <a:rPr lang="en-US" sz="1600" dirty="0">
                <a:latin typeface="Calibri"/>
                <a:cs typeface="Calibri"/>
              </a:rPr>
              <a:t>"stored"</a:t>
            </a:r>
            <a:r>
              <a:rPr lang="en-US" sz="1600" spc="50" dirty="0">
                <a:latin typeface="Calibri"/>
                <a:cs typeface="Calibri"/>
              </a:rPr>
              <a:t> </a:t>
            </a:r>
            <a:r>
              <a:rPr lang="en-US" sz="1600" dirty="0">
                <a:latin typeface="Calibri"/>
                <a:cs typeface="Calibri"/>
              </a:rPr>
              <a:t>NOM</a:t>
            </a:r>
            <a:r>
              <a:rPr lang="en-US" sz="1600" spc="50" dirty="0">
                <a:latin typeface="Calibri"/>
                <a:cs typeface="Calibri"/>
              </a:rPr>
              <a:t> </a:t>
            </a:r>
            <a:r>
              <a:rPr lang="en-US" sz="1600" dirty="0">
                <a:latin typeface="Calibri"/>
                <a:cs typeface="Calibri"/>
              </a:rPr>
              <a:t>and</a:t>
            </a:r>
            <a:r>
              <a:rPr lang="en-US" sz="1600" spc="50" dirty="0">
                <a:latin typeface="Calibri"/>
                <a:cs typeface="Calibri"/>
              </a:rPr>
              <a:t> </a:t>
            </a:r>
            <a:r>
              <a:rPr lang="en-US" sz="1600" dirty="0">
                <a:latin typeface="Calibri"/>
                <a:cs typeface="Calibri"/>
              </a:rPr>
              <a:t>Record</a:t>
            </a:r>
            <a:r>
              <a:rPr lang="en-US" sz="1600" spc="40" dirty="0">
                <a:latin typeface="Calibri"/>
                <a:cs typeface="Calibri"/>
              </a:rPr>
              <a:t> </a:t>
            </a:r>
            <a:r>
              <a:rPr lang="en-US" sz="1600" spc="-25" dirty="0">
                <a:latin typeface="Calibri"/>
                <a:cs typeface="Calibri"/>
              </a:rPr>
              <a:t>of </a:t>
            </a:r>
            <a:r>
              <a:rPr lang="en-US" sz="1600" dirty="0">
                <a:latin typeface="Calibri"/>
                <a:cs typeface="Calibri"/>
              </a:rPr>
              <a:t>Attempt</a:t>
            </a:r>
            <a:r>
              <a:rPr lang="en-US" sz="1600" spc="35" dirty="0">
                <a:latin typeface="Calibri"/>
                <a:cs typeface="Calibri"/>
              </a:rPr>
              <a:t> </a:t>
            </a:r>
            <a:r>
              <a:rPr lang="en-US" sz="1600" dirty="0">
                <a:latin typeface="Calibri"/>
                <a:cs typeface="Calibri"/>
              </a:rPr>
              <a:t>forms</a:t>
            </a:r>
            <a:r>
              <a:rPr lang="en-US" sz="1600" spc="30" dirty="0">
                <a:latin typeface="Calibri"/>
                <a:cs typeface="Calibri"/>
              </a:rPr>
              <a:t> </a:t>
            </a:r>
            <a:r>
              <a:rPr lang="en-US" sz="1600" dirty="0">
                <a:latin typeface="Calibri"/>
                <a:cs typeface="Calibri"/>
              </a:rPr>
              <a:t>(only</a:t>
            </a:r>
            <a:r>
              <a:rPr lang="en-US" sz="1600" spc="40" dirty="0">
                <a:latin typeface="Calibri"/>
                <a:cs typeface="Calibri"/>
              </a:rPr>
              <a:t> </a:t>
            </a:r>
            <a:r>
              <a:rPr lang="en-US" sz="1600" dirty="0">
                <a:latin typeface="Calibri"/>
                <a:cs typeface="Calibri"/>
              </a:rPr>
              <a:t>on</a:t>
            </a:r>
            <a:r>
              <a:rPr lang="en-US" sz="1600" spc="45" dirty="0">
                <a:latin typeface="Calibri"/>
                <a:cs typeface="Calibri"/>
              </a:rPr>
              <a:t> N</a:t>
            </a:r>
            <a:r>
              <a:rPr lang="en-US" sz="1600" dirty="0">
                <a:latin typeface="Calibri"/>
                <a:cs typeface="Calibri"/>
              </a:rPr>
              <a:t>OM</a:t>
            </a:r>
            <a:r>
              <a:rPr lang="en-US" sz="1600" spc="45" dirty="0">
                <a:latin typeface="Calibri"/>
                <a:cs typeface="Calibri"/>
              </a:rPr>
              <a:t> </a:t>
            </a:r>
            <a:r>
              <a:rPr lang="en-US" sz="1600" spc="-10" dirty="0">
                <a:latin typeface="Calibri"/>
                <a:cs typeface="Calibri"/>
              </a:rPr>
              <a:t>events)</a:t>
            </a:r>
            <a:endParaRPr lang="en-US" sz="1600" dirty="0">
              <a:latin typeface="Calibri"/>
              <a:cs typeface="Calibri"/>
            </a:endParaRPr>
          </a:p>
          <a:p>
            <a:pPr marL="274320" indent="91440">
              <a:buClr>
                <a:srgbClr val="266E8B"/>
              </a:buClr>
              <a:buAutoNum type="alphaUcPeriod"/>
              <a:tabLst>
                <a:tab pos="396240" algn="l"/>
              </a:tabLst>
            </a:pPr>
            <a:r>
              <a:rPr lang="en-US" sz="1600" b="1" dirty="0">
                <a:latin typeface="Calibri"/>
                <a:cs typeface="Calibri"/>
              </a:rPr>
              <a:t> Reload</a:t>
            </a:r>
            <a:r>
              <a:rPr lang="en-US" sz="1600" b="1" spc="30" dirty="0">
                <a:latin typeface="Calibri"/>
                <a:cs typeface="Calibri"/>
              </a:rPr>
              <a:t> </a:t>
            </a:r>
            <a:r>
              <a:rPr lang="en-US" sz="1600" b="1" dirty="0">
                <a:latin typeface="Calibri"/>
                <a:cs typeface="Calibri"/>
              </a:rPr>
              <a:t>Event</a:t>
            </a:r>
            <a:r>
              <a:rPr lang="en-US" sz="1600" b="1" spc="35" dirty="0">
                <a:latin typeface="Calibri"/>
                <a:cs typeface="Calibri"/>
              </a:rPr>
              <a:t> </a:t>
            </a:r>
            <a:r>
              <a:rPr lang="en-US" sz="1600" b="1" dirty="0">
                <a:latin typeface="Calibri"/>
                <a:cs typeface="Calibri"/>
              </a:rPr>
              <a:t>Data:</a:t>
            </a:r>
            <a:r>
              <a:rPr lang="en-US" sz="1600" b="1" spc="40" dirty="0">
                <a:latin typeface="Calibri"/>
                <a:cs typeface="Calibri"/>
              </a:rPr>
              <a:t> </a:t>
            </a:r>
            <a:r>
              <a:rPr lang="en-US" sz="1600" dirty="0">
                <a:latin typeface="Calibri"/>
                <a:cs typeface="Calibri"/>
              </a:rPr>
              <a:t>Refreshes</a:t>
            </a:r>
            <a:r>
              <a:rPr lang="en-US" sz="1600" spc="25" dirty="0">
                <a:latin typeface="Calibri"/>
                <a:cs typeface="Calibri"/>
              </a:rPr>
              <a:t> </a:t>
            </a:r>
            <a:r>
              <a:rPr lang="en-US" sz="1600" dirty="0">
                <a:latin typeface="Calibri"/>
                <a:cs typeface="Calibri"/>
              </a:rPr>
              <a:t>form</a:t>
            </a:r>
            <a:r>
              <a:rPr lang="en-US" sz="1600" spc="25" dirty="0">
                <a:latin typeface="Calibri"/>
                <a:cs typeface="Calibri"/>
              </a:rPr>
              <a:t> </a:t>
            </a:r>
            <a:r>
              <a:rPr lang="en-US" sz="1600" spc="-20" dirty="0">
                <a:latin typeface="Calibri"/>
                <a:cs typeface="Calibri"/>
              </a:rPr>
              <a:t>data</a:t>
            </a:r>
            <a:endParaRPr lang="en-US" sz="1600" dirty="0">
              <a:latin typeface="Calibri"/>
              <a:cs typeface="Calibri"/>
            </a:endParaRPr>
          </a:p>
          <a:p>
            <a:pPr marL="274320" marR="5080" indent="91440">
              <a:buClr>
                <a:srgbClr val="266E8B"/>
              </a:buClr>
              <a:buAutoNum type="alphaUcPeriod"/>
              <a:tabLst>
                <a:tab pos="396240" algn="l"/>
              </a:tabLst>
            </a:pPr>
            <a:r>
              <a:rPr lang="en-US" sz="1600" b="1" dirty="0">
                <a:latin typeface="Calibri"/>
                <a:cs typeface="Calibri"/>
              </a:rPr>
              <a:t> Create/Store</a:t>
            </a:r>
            <a:r>
              <a:rPr lang="en-US" sz="1600" b="1" spc="70" dirty="0">
                <a:latin typeface="Calibri"/>
                <a:cs typeface="Calibri"/>
              </a:rPr>
              <a:t> </a:t>
            </a:r>
            <a:r>
              <a:rPr lang="en-US" sz="1600" b="1" dirty="0">
                <a:latin typeface="Calibri"/>
                <a:cs typeface="Calibri"/>
              </a:rPr>
              <a:t>Invite:</a:t>
            </a:r>
            <a:r>
              <a:rPr lang="en-US" sz="1600" b="1" spc="40" dirty="0">
                <a:latin typeface="Calibri"/>
                <a:cs typeface="Calibri"/>
              </a:rPr>
              <a:t> </a:t>
            </a:r>
            <a:r>
              <a:rPr lang="en-US" sz="1600" dirty="0">
                <a:latin typeface="Calibri"/>
                <a:cs typeface="Calibri"/>
              </a:rPr>
              <a:t>Creates</a:t>
            </a:r>
            <a:r>
              <a:rPr lang="en-US" sz="1600" spc="15" dirty="0">
                <a:latin typeface="Calibri"/>
                <a:cs typeface="Calibri"/>
              </a:rPr>
              <a:t> </a:t>
            </a:r>
            <a:r>
              <a:rPr lang="en-US" sz="1600" dirty="0">
                <a:latin typeface="Calibri"/>
                <a:cs typeface="Calibri"/>
              </a:rPr>
              <a:t>a</a:t>
            </a:r>
            <a:r>
              <a:rPr lang="en-US" sz="1600" spc="35" dirty="0">
                <a:latin typeface="Calibri"/>
                <a:cs typeface="Calibri"/>
              </a:rPr>
              <a:t> </a:t>
            </a:r>
            <a:r>
              <a:rPr lang="en-US" sz="1600" dirty="0">
                <a:latin typeface="Calibri"/>
                <a:cs typeface="Calibri"/>
              </a:rPr>
              <a:t>PDF</a:t>
            </a:r>
            <a:r>
              <a:rPr lang="en-US" sz="1600" spc="45" dirty="0">
                <a:latin typeface="Calibri"/>
                <a:cs typeface="Calibri"/>
              </a:rPr>
              <a:t> </a:t>
            </a:r>
            <a:r>
              <a:rPr lang="en-US" sz="1600" dirty="0">
                <a:latin typeface="Calibri"/>
                <a:cs typeface="Calibri"/>
              </a:rPr>
              <a:t>of</a:t>
            </a:r>
            <a:r>
              <a:rPr lang="en-US" sz="1600" spc="40" dirty="0">
                <a:latin typeface="Calibri"/>
                <a:cs typeface="Calibri"/>
              </a:rPr>
              <a:t> </a:t>
            </a:r>
            <a:r>
              <a:rPr lang="en-US" sz="1600" dirty="0">
                <a:latin typeface="Calibri"/>
                <a:cs typeface="Calibri"/>
              </a:rPr>
              <a:t>the</a:t>
            </a:r>
            <a:r>
              <a:rPr lang="en-US" sz="1600" spc="40" dirty="0">
                <a:latin typeface="Calibri"/>
                <a:cs typeface="Calibri"/>
              </a:rPr>
              <a:t> </a:t>
            </a:r>
            <a:r>
              <a:rPr lang="en-US" sz="1600" dirty="0">
                <a:latin typeface="Calibri"/>
                <a:cs typeface="Calibri"/>
              </a:rPr>
              <a:t>NOM</a:t>
            </a:r>
            <a:r>
              <a:rPr lang="en-US" sz="1600" spc="30" dirty="0">
                <a:latin typeface="Calibri"/>
                <a:cs typeface="Calibri"/>
              </a:rPr>
              <a:t> </a:t>
            </a:r>
            <a:r>
              <a:rPr lang="en-US" sz="1600" dirty="0">
                <a:latin typeface="Calibri"/>
                <a:cs typeface="Calibri"/>
              </a:rPr>
              <a:t>and</a:t>
            </a:r>
            <a:r>
              <a:rPr lang="en-US" sz="1600" spc="45" dirty="0">
                <a:latin typeface="Calibri"/>
                <a:cs typeface="Calibri"/>
              </a:rPr>
              <a:t> </a:t>
            </a:r>
            <a:r>
              <a:rPr lang="en-US" sz="1600" dirty="0">
                <a:latin typeface="Calibri"/>
                <a:cs typeface="Calibri"/>
              </a:rPr>
              <a:t>Record</a:t>
            </a:r>
            <a:r>
              <a:rPr lang="en-US" sz="1600" spc="30" dirty="0">
                <a:latin typeface="Calibri"/>
                <a:cs typeface="Calibri"/>
              </a:rPr>
              <a:t> </a:t>
            </a:r>
            <a:r>
              <a:rPr lang="en-US" sz="1600" spc="-25" dirty="0">
                <a:latin typeface="Calibri"/>
                <a:cs typeface="Calibri"/>
              </a:rPr>
              <a:t>of </a:t>
            </a:r>
            <a:r>
              <a:rPr lang="en-US" sz="1600" dirty="0">
                <a:latin typeface="Calibri"/>
                <a:cs typeface="Calibri"/>
              </a:rPr>
              <a:t>Attempts</a:t>
            </a:r>
            <a:r>
              <a:rPr lang="en-US" sz="1600" spc="40" dirty="0">
                <a:latin typeface="Calibri"/>
                <a:cs typeface="Calibri"/>
              </a:rPr>
              <a:t> </a:t>
            </a:r>
            <a:r>
              <a:rPr lang="en-US" sz="1600" dirty="0">
                <a:latin typeface="Calibri"/>
                <a:cs typeface="Calibri"/>
              </a:rPr>
              <a:t>and</a:t>
            </a:r>
            <a:r>
              <a:rPr lang="en-US" sz="1600" spc="40" dirty="0">
                <a:latin typeface="Calibri"/>
                <a:cs typeface="Calibri"/>
              </a:rPr>
              <a:t> </a:t>
            </a:r>
            <a:r>
              <a:rPr lang="en-US" sz="1600" dirty="0">
                <a:latin typeface="Calibri"/>
                <a:cs typeface="Calibri"/>
              </a:rPr>
              <a:t>Stores</a:t>
            </a:r>
            <a:r>
              <a:rPr lang="en-US" sz="1600" spc="30" dirty="0">
                <a:latin typeface="Calibri"/>
                <a:cs typeface="Calibri"/>
              </a:rPr>
              <a:t> </a:t>
            </a:r>
            <a:r>
              <a:rPr lang="en-US" sz="1600" dirty="0">
                <a:latin typeface="Calibri"/>
                <a:cs typeface="Calibri"/>
              </a:rPr>
              <a:t>them</a:t>
            </a:r>
            <a:r>
              <a:rPr lang="en-US" sz="1600" spc="45" dirty="0">
                <a:latin typeface="Calibri"/>
                <a:cs typeface="Calibri"/>
              </a:rPr>
              <a:t> </a:t>
            </a:r>
            <a:r>
              <a:rPr lang="en-US" sz="1600" dirty="0">
                <a:latin typeface="Calibri"/>
                <a:cs typeface="Calibri"/>
              </a:rPr>
              <a:t>in</a:t>
            </a:r>
            <a:r>
              <a:rPr lang="en-US" sz="1600" spc="35" dirty="0">
                <a:latin typeface="Calibri"/>
                <a:cs typeface="Calibri"/>
              </a:rPr>
              <a:t> </a:t>
            </a:r>
            <a:r>
              <a:rPr lang="en-US" sz="1600" dirty="0">
                <a:latin typeface="Calibri"/>
                <a:cs typeface="Calibri"/>
              </a:rPr>
              <a:t>the</a:t>
            </a:r>
            <a:r>
              <a:rPr lang="en-US" sz="1600" spc="40" dirty="0">
                <a:latin typeface="Calibri"/>
                <a:cs typeface="Calibri"/>
              </a:rPr>
              <a:t> </a:t>
            </a:r>
            <a:r>
              <a:rPr lang="en-US" sz="1600" dirty="0">
                <a:latin typeface="Calibri"/>
                <a:cs typeface="Calibri"/>
              </a:rPr>
              <a:t>Invitation</a:t>
            </a:r>
            <a:r>
              <a:rPr lang="en-US" sz="1600" spc="30" dirty="0">
                <a:latin typeface="Calibri"/>
                <a:cs typeface="Calibri"/>
              </a:rPr>
              <a:t> </a:t>
            </a:r>
            <a:r>
              <a:rPr lang="en-US" sz="1600" dirty="0">
                <a:latin typeface="Calibri"/>
                <a:cs typeface="Calibri"/>
              </a:rPr>
              <a:t>Record</a:t>
            </a:r>
            <a:r>
              <a:rPr lang="en-US" sz="1600" spc="25" dirty="0">
                <a:latin typeface="Calibri"/>
                <a:cs typeface="Calibri"/>
              </a:rPr>
              <a:t> </a:t>
            </a:r>
            <a:r>
              <a:rPr lang="en-US" sz="1600" dirty="0">
                <a:latin typeface="Calibri"/>
                <a:cs typeface="Calibri"/>
              </a:rPr>
              <a:t>(NOM</a:t>
            </a:r>
            <a:r>
              <a:rPr lang="en-US" sz="1600" spc="45" dirty="0">
                <a:latin typeface="Calibri"/>
                <a:cs typeface="Calibri"/>
              </a:rPr>
              <a:t> </a:t>
            </a:r>
            <a:r>
              <a:rPr lang="en-US" sz="1600" spc="-10" dirty="0">
                <a:latin typeface="Calibri"/>
                <a:cs typeface="Calibri"/>
              </a:rPr>
              <a:t>events)</a:t>
            </a:r>
            <a:endParaRPr lang="en-US" sz="1600" dirty="0">
              <a:latin typeface="Calibri"/>
              <a:cs typeface="Calibri"/>
            </a:endParaRPr>
          </a:p>
          <a:p>
            <a:pPr marL="274320" marR="70485" indent="91440">
              <a:buClr>
                <a:srgbClr val="266E8B"/>
              </a:buClr>
              <a:buAutoNum type="alphaUcPeriod"/>
              <a:tabLst>
                <a:tab pos="396240" algn="l"/>
              </a:tabLst>
            </a:pPr>
            <a:r>
              <a:rPr lang="en-US" sz="1600" b="1" dirty="0">
                <a:latin typeface="Calibri"/>
                <a:cs typeface="Calibri"/>
              </a:rPr>
              <a:t> Validation</a:t>
            </a:r>
            <a:r>
              <a:rPr lang="en-US" sz="1600" b="1" spc="30" dirty="0">
                <a:latin typeface="Calibri"/>
                <a:cs typeface="Calibri"/>
              </a:rPr>
              <a:t> </a:t>
            </a:r>
            <a:r>
              <a:rPr lang="en-US" sz="1600" b="1" dirty="0">
                <a:latin typeface="Calibri"/>
                <a:cs typeface="Calibri"/>
              </a:rPr>
              <a:t>Check:</a:t>
            </a:r>
            <a:r>
              <a:rPr lang="en-US" sz="1600" b="1" spc="50" dirty="0">
                <a:latin typeface="Calibri"/>
                <a:cs typeface="Calibri"/>
              </a:rPr>
              <a:t> </a:t>
            </a:r>
            <a:r>
              <a:rPr lang="en-US" sz="1600" dirty="0">
                <a:latin typeface="Calibri"/>
                <a:cs typeface="Calibri"/>
              </a:rPr>
              <a:t>Checks</a:t>
            </a:r>
            <a:r>
              <a:rPr lang="en-US" sz="1600" spc="50" dirty="0">
                <a:latin typeface="Calibri"/>
                <a:cs typeface="Calibri"/>
              </a:rPr>
              <a:t> </a:t>
            </a:r>
            <a:r>
              <a:rPr lang="en-US" sz="1600" dirty="0">
                <a:latin typeface="Calibri"/>
                <a:cs typeface="Calibri"/>
              </a:rPr>
              <a:t>that</a:t>
            </a:r>
            <a:r>
              <a:rPr lang="en-US" sz="1600" spc="45" dirty="0">
                <a:latin typeface="Calibri"/>
                <a:cs typeface="Calibri"/>
              </a:rPr>
              <a:t> </a:t>
            </a:r>
            <a:r>
              <a:rPr lang="en-US" sz="1600" dirty="0">
                <a:latin typeface="Calibri"/>
                <a:cs typeface="Calibri"/>
              </a:rPr>
              <a:t>all</a:t>
            </a:r>
            <a:r>
              <a:rPr lang="en-US" sz="1600" spc="35" dirty="0">
                <a:latin typeface="Calibri"/>
                <a:cs typeface="Calibri"/>
              </a:rPr>
              <a:t> </a:t>
            </a:r>
            <a:r>
              <a:rPr lang="en-US" sz="1600" dirty="0">
                <a:latin typeface="Calibri"/>
                <a:cs typeface="Calibri"/>
              </a:rPr>
              <a:t>required</a:t>
            </a:r>
            <a:r>
              <a:rPr lang="en-US" sz="1600" spc="30" dirty="0">
                <a:latin typeface="Calibri"/>
                <a:cs typeface="Calibri"/>
              </a:rPr>
              <a:t> </a:t>
            </a:r>
            <a:r>
              <a:rPr lang="en-US" sz="1600" dirty="0">
                <a:latin typeface="Calibri"/>
                <a:cs typeface="Calibri"/>
              </a:rPr>
              <a:t>forms</a:t>
            </a:r>
            <a:r>
              <a:rPr lang="en-US" sz="1600" spc="30" dirty="0">
                <a:latin typeface="Calibri"/>
                <a:cs typeface="Calibri"/>
              </a:rPr>
              <a:t> </a:t>
            </a:r>
            <a:r>
              <a:rPr lang="en-US" sz="1600" dirty="0">
                <a:latin typeface="Calibri"/>
                <a:cs typeface="Calibri"/>
              </a:rPr>
              <a:t>and</a:t>
            </a:r>
            <a:r>
              <a:rPr lang="en-US" sz="1600" spc="50" dirty="0">
                <a:latin typeface="Calibri"/>
                <a:cs typeface="Calibri"/>
              </a:rPr>
              <a:t> </a:t>
            </a:r>
            <a:r>
              <a:rPr lang="en-US" sz="1600" dirty="0">
                <a:latin typeface="Calibri"/>
                <a:cs typeface="Calibri"/>
              </a:rPr>
              <a:t>fields</a:t>
            </a:r>
            <a:r>
              <a:rPr lang="en-US" sz="1600" spc="30" dirty="0">
                <a:latin typeface="Calibri"/>
                <a:cs typeface="Calibri"/>
              </a:rPr>
              <a:t> </a:t>
            </a:r>
            <a:r>
              <a:rPr lang="en-US" sz="1600" spc="-20" dirty="0">
                <a:latin typeface="Calibri"/>
                <a:cs typeface="Calibri"/>
              </a:rPr>
              <a:t>have </a:t>
            </a:r>
            <a:r>
              <a:rPr lang="en-US" sz="1600" dirty="0">
                <a:latin typeface="Calibri"/>
                <a:cs typeface="Calibri"/>
              </a:rPr>
              <a:t>been</a:t>
            </a:r>
            <a:r>
              <a:rPr lang="en-US" sz="1600" spc="50" dirty="0">
                <a:latin typeface="Calibri"/>
                <a:cs typeface="Calibri"/>
              </a:rPr>
              <a:t> </a:t>
            </a:r>
            <a:r>
              <a:rPr lang="en-US" sz="1600" dirty="0">
                <a:latin typeface="Calibri"/>
                <a:cs typeface="Calibri"/>
              </a:rPr>
              <a:t>completed</a:t>
            </a:r>
            <a:r>
              <a:rPr lang="en-US" sz="1600" spc="40" dirty="0">
                <a:latin typeface="Calibri"/>
                <a:cs typeface="Calibri"/>
              </a:rPr>
              <a:t> </a:t>
            </a:r>
            <a:r>
              <a:rPr lang="en-US" sz="1600" dirty="0">
                <a:latin typeface="Calibri"/>
                <a:cs typeface="Calibri"/>
              </a:rPr>
              <a:t>–</a:t>
            </a:r>
            <a:r>
              <a:rPr lang="en-US" sz="1600" spc="55" dirty="0">
                <a:latin typeface="Calibri"/>
                <a:cs typeface="Calibri"/>
              </a:rPr>
              <a:t> </a:t>
            </a:r>
            <a:r>
              <a:rPr lang="en-US" sz="1600" dirty="0">
                <a:latin typeface="Calibri"/>
                <a:cs typeface="Calibri"/>
              </a:rPr>
              <a:t>checks</a:t>
            </a:r>
            <a:r>
              <a:rPr lang="en-US" sz="1600" spc="60" dirty="0">
                <a:latin typeface="Calibri"/>
                <a:cs typeface="Calibri"/>
              </a:rPr>
              <a:t> </a:t>
            </a:r>
            <a:r>
              <a:rPr lang="en-US" sz="1600" dirty="0">
                <a:latin typeface="Calibri"/>
                <a:cs typeface="Calibri"/>
              </a:rPr>
              <a:t>for program</a:t>
            </a:r>
            <a:r>
              <a:rPr lang="en-US" sz="1600" spc="50" dirty="0">
                <a:latin typeface="Calibri"/>
                <a:cs typeface="Calibri"/>
              </a:rPr>
              <a:t> </a:t>
            </a:r>
            <a:r>
              <a:rPr lang="en-US" sz="1600" dirty="0">
                <a:latin typeface="Calibri"/>
                <a:cs typeface="Calibri"/>
              </a:rPr>
              <a:t>compliance,</a:t>
            </a:r>
            <a:r>
              <a:rPr lang="en-US" sz="1600" spc="45" dirty="0">
                <a:latin typeface="Calibri"/>
                <a:cs typeface="Calibri"/>
              </a:rPr>
              <a:t> </a:t>
            </a:r>
            <a:r>
              <a:rPr lang="en-US" sz="1600" dirty="0">
                <a:latin typeface="Calibri"/>
                <a:cs typeface="Calibri"/>
              </a:rPr>
              <a:t>not</a:t>
            </a:r>
            <a:r>
              <a:rPr lang="en-US" sz="1600" spc="55" dirty="0">
                <a:latin typeface="Calibri"/>
                <a:cs typeface="Calibri"/>
              </a:rPr>
              <a:t> </a:t>
            </a:r>
            <a:r>
              <a:rPr lang="en-US" sz="1600" spc="-20" dirty="0">
                <a:latin typeface="Calibri"/>
                <a:cs typeface="Calibri"/>
              </a:rPr>
              <a:t>DESE </a:t>
            </a:r>
            <a:r>
              <a:rPr lang="en-US" sz="1600" spc="-10" dirty="0">
                <a:latin typeface="Calibri"/>
                <a:cs typeface="Calibri"/>
              </a:rPr>
              <a:t>compliance.</a:t>
            </a:r>
            <a:endParaRPr lang="en-US" sz="1000" dirty="0">
              <a:latin typeface="Calibri"/>
              <a:cs typeface="Calibri"/>
            </a:endParaRPr>
          </a:p>
        </p:txBody>
      </p:sp>
      <p:pic>
        <p:nvPicPr>
          <p:cNvPr id="6" name="object 3">
            <a:extLst>
              <a:ext uri="{FF2B5EF4-FFF2-40B4-BE49-F238E27FC236}">
                <a16:creationId xmlns:a16="http://schemas.microsoft.com/office/drawing/2014/main" id="{D6F0598F-C378-9D69-7003-1271494A370A}"/>
              </a:ext>
            </a:extLst>
          </p:cNvPr>
          <p:cNvPicPr/>
          <p:nvPr/>
        </p:nvPicPr>
        <p:blipFill>
          <a:blip r:embed="rId2" cstate="print"/>
          <a:stretch>
            <a:fillRect/>
          </a:stretch>
        </p:blipFill>
        <p:spPr>
          <a:xfrm>
            <a:off x="5841698" y="2686888"/>
            <a:ext cx="5239706" cy="1600146"/>
          </a:xfrm>
          <a:prstGeom prst="rect">
            <a:avLst/>
          </a:prstGeom>
        </p:spPr>
      </p:pic>
      <p:sp>
        <p:nvSpPr>
          <p:cNvPr id="7" name="TextBox 6">
            <a:extLst>
              <a:ext uri="{FF2B5EF4-FFF2-40B4-BE49-F238E27FC236}">
                <a16:creationId xmlns:a16="http://schemas.microsoft.com/office/drawing/2014/main" id="{90ABE665-AED0-37F2-AC45-2224B9F8A4B9}"/>
              </a:ext>
            </a:extLst>
          </p:cNvPr>
          <p:cNvSpPr txBox="1"/>
          <p:nvPr/>
        </p:nvSpPr>
        <p:spPr>
          <a:xfrm>
            <a:off x="6880717" y="3846372"/>
            <a:ext cx="4172937" cy="338554"/>
          </a:xfrm>
          <a:prstGeom prst="rect">
            <a:avLst/>
          </a:prstGeom>
          <a:noFill/>
        </p:spPr>
        <p:txBody>
          <a:bodyPr wrap="none" rtlCol="0">
            <a:spAutoFit/>
          </a:bodyPr>
          <a:lstStyle/>
          <a:p>
            <a:r>
              <a:rPr lang="en-US" sz="1600" dirty="0">
                <a:solidFill>
                  <a:srgbClr val="FF0000"/>
                </a:solidFill>
              </a:rPr>
              <a:t>A            B            C                                  D           E</a:t>
            </a:r>
            <a:r>
              <a:rPr lang="en-US" sz="1050" dirty="0"/>
              <a:t>       </a:t>
            </a:r>
            <a:endParaRPr lang="en-US" dirty="0"/>
          </a:p>
        </p:txBody>
      </p:sp>
      <p:sp>
        <p:nvSpPr>
          <p:cNvPr id="8" name="Oval 7">
            <a:extLst>
              <a:ext uri="{FF2B5EF4-FFF2-40B4-BE49-F238E27FC236}">
                <a16:creationId xmlns:a16="http://schemas.microsoft.com/office/drawing/2014/main" id="{66B562F9-7A91-FFE5-8750-DC4BFF0B1B95}"/>
              </a:ext>
            </a:extLst>
          </p:cNvPr>
          <p:cNvSpPr/>
          <p:nvPr/>
        </p:nvSpPr>
        <p:spPr>
          <a:xfrm>
            <a:off x="6933841" y="3913656"/>
            <a:ext cx="227045" cy="239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852BDA3-AB1D-3149-891E-BFE646D2BF48}"/>
              </a:ext>
            </a:extLst>
          </p:cNvPr>
          <p:cNvSpPr/>
          <p:nvPr/>
        </p:nvSpPr>
        <p:spPr>
          <a:xfrm>
            <a:off x="7582295" y="3909421"/>
            <a:ext cx="227045" cy="239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5E1FFC-6A58-D834-9BCA-D716A2D03313}"/>
              </a:ext>
            </a:extLst>
          </p:cNvPr>
          <p:cNvSpPr/>
          <p:nvPr/>
        </p:nvSpPr>
        <p:spPr>
          <a:xfrm>
            <a:off x="8241072" y="3906185"/>
            <a:ext cx="227045" cy="239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11C8CF-72CE-3649-4059-CE0ACFE9C1D6}"/>
              </a:ext>
            </a:extLst>
          </p:cNvPr>
          <p:cNvSpPr/>
          <p:nvPr/>
        </p:nvSpPr>
        <p:spPr>
          <a:xfrm>
            <a:off x="9892809" y="3909425"/>
            <a:ext cx="227045" cy="239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D63A2A5-F3FB-9A81-8BB0-3F8012C72CE2}"/>
              </a:ext>
            </a:extLst>
          </p:cNvPr>
          <p:cNvSpPr/>
          <p:nvPr/>
        </p:nvSpPr>
        <p:spPr>
          <a:xfrm>
            <a:off x="10548988" y="3909407"/>
            <a:ext cx="227045" cy="239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079F292-B245-C32F-FCD4-8BB2D3E4C8A1}"/>
              </a:ext>
            </a:extLst>
          </p:cNvPr>
          <p:cNvCxnSpPr/>
          <p:nvPr/>
        </p:nvCxnSpPr>
        <p:spPr>
          <a:xfrm>
            <a:off x="4399722" y="2981739"/>
            <a:ext cx="2239617" cy="9319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7">
            <a:extLst>
              <a:ext uri="{FF2B5EF4-FFF2-40B4-BE49-F238E27FC236}">
                <a16:creationId xmlns:a16="http://schemas.microsoft.com/office/drawing/2014/main" id="{B52A26C3-5840-4870-B09F-90D0B7B53D25}"/>
              </a:ext>
            </a:extLst>
          </p:cNvPr>
          <p:cNvSpPr txBox="1"/>
          <p:nvPr/>
        </p:nvSpPr>
        <p:spPr>
          <a:xfrm>
            <a:off x="153417" y="107359"/>
            <a:ext cx="6043930" cy="3180358"/>
          </a:xfrm>
          <a:prstGeom prst="rect">
            <a:avLst/>
          </a:prstGeom>
          <a:ln w="13309">
            <a:noFill/>
          </a:ln>
        </p:spPr>
        <p:txBody>
          <a:bodyPr vert="horz" wrap="square" lIns="0" tIns="146050" rIns="0" bIns="0" rtlCol="0">
            <a:spAutoFit/>
          </a:bodyPr>
          <a:lstStyle/>
          <a:p>
            <a:pPr marL="223520">
              <a:lnSpc>
                <a:spcPct val="100000"/>
              </a:lnSpc>
              <a:spcBef>
                <a:spcPts val="1150"/>
              </a:spcBef>
            </a:pPr>
            <a:r>
              <a:rPr sz="2150" b="1" dirty="0">
                <a:solidFill>
                  <a:srgbClr val="006FC0"/>
                </a:solidFill>
                <a:latin typeface="Calibri"/>
                <a:cs typeface="Calibri"/>
              </a:rPr>
              <a:t>Notice</a:t>
            </a:r>
            <a:r>
              <a:rPr sz="2150" b="1" spc="50" dirty="0">
                <a:solidFill>
                  <a:srgbClr val="006FC0"/>
                </a:solidFill>
                <a:latin typeface="Calibri"/>
                <a:cs typeface="Calibri"/>
              </a:rPr>
              <a:t> </a:t>
            </a:r>
            <a:r>
              <a:rPr sz="2150" b="1" dirty="0">
                <a:solidFill>
                  <a:srgbClr val="006FC0"/>
                </a:solidFill>
                <a:latin typeface="Calibri"/>
                <a:cs typeface="Calibri"/>
              </a:rPr>
              <a:t>of</a:t>
            </a:r>
            <a:r>
              <a:rPr sz="2150" b="1" spc="40" dirty="0">
                <a:solidFill>
                  <a:srgbClr val="006FC0"/>
                </a:solidFill>
                <a:latin typeface="Calibri"/>
                <a:cs typeface="Calibri"/>
              </a:rPr>
              <a:t> </a:t>
            </a:r>
            <a:r>
              <a:rPr sz="2150" b="1" spc="-10" dirty="0">
                <a:solidFill>
                  <a:srgbClr val="006FC0"/>
                </a:solidFill>
                <a:latin typeface="Calibri"/>
                <a:cs typeface="Calibri"/>
              </a:rPr>
              <a:t>Meeting</a:t>
            </a:r>
            <a:endParaRPr sz="215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spcBef>
                <a:spcPts val="30"/>
              </a:spcBef>
            </a:pPr>
            <a:endParaRPr sz="3050" dirty="0">
              <a:latin typeface="Calibri"/>
              <a:cs typeface="Calibri"/>
            </a:endParaRPr>
          </a:p>
          <a:p>
            <a:pPr marL="500380" marR="619125" indent="-113664">
              <a:lnSpc>
                <a:spcPts val="1710"/>
              </a:lnSpc>
              <a:buClr>
                <a:srgbClr val="266E8B"/>
              </a:buClr>
              <a:buFont typeface="Arial"/>
              <a:buChar char="•"/>
              <a:tabLst>
                <a:tab pos="501015" algn="l"/>
              </a:tabLst>
            </a:pPr>
            <a:r>
              <a:rPr spc="-20" dirty="0">
                <a:latin typeface="Calibri"/>
                <a:cs typeface="Calibri"/>
              </a:rPr>
              <a:t>To</a:t>
            </a:r>
            <a:r>
              <a:rPr spc="45" dirty="0">
                <a:latin typeface="Calibri"/>
                <a:cs typeface="Calibri"/>
              </a:rPr>
              <a:t> </a:t>
            </a:r>
            <a:r>
              <a:rPr dirty="0">
                <a:latin typeface="Calibri"/>
                <a:cs typeface="Calibri"/>
              </a:rPr>
              <a:t>view</a:t>
            </a:r>
            <a:r>
              <a:rPr spc="55" dirty="0">
                <a:latin typeface="Calibri"/>
                <a:cs typeface="Calibri"/>
              </a:rPr>
              <a:t> </a:t>
            </a:r>
            <a:r>
              <a:rPr dirty="0">
                <a:latin typeface="Calibri"/>
                <a:cs typeface="Calibri"/>
              </a:rPr>
              <a:t>form,</a:t>
            </a:r>
            <a:r>
              <a:rPr spc="50" dirty="0">
                <a:latin typeface="Calibri"/>
                <a:cs typeface="Calibri"/>
              </a:rPr>
              <a:t> </a:t>
            </a:r>
            <a:r>
              <a:rPr dirty="0">
                <a:latin typeface="Calibri"/>
                <a:cs typeface="Calibri"/>
              </a:rPr>
              <a:t>click</a:t>
            </a:r>
            <a:r>
              <a:rPr spc="35" dirty="0">
                <a:latin typeface="Calibri"/>
                <a:cs typeface="Calibri"/>
              </a:rPr>
              <a:t> </a:t>
            </a:r>
            <a:br>
              <a:rPr lang="en-US" spc="35" dirty="0">
                <a:latin typeface="Calibri"/>
                <a:cs typeface="Calibri"/>
              </a:rPr>
            </a:br>
            <a:r>
              <a:rPr b="1" dirty="0">
                <a:latin typeface="Calibri"/>
                <a:cs typeface="Calibri"/>
              </a:rPr>
              <a:t>Notice</a:t>
            </a:r>
            <a:r>
              <a:rPr b="1" spc="50" dirty="0">
                <a:latin typeface="Calibri"/>
                <a:cs typeface="Calibri"/>
              </a:rPr>
              <a:t> </a:t>
            </a:r>
            <a:r>
              <a:rPr b="1" dirty="0">
                <a:latin typeface="Calibri"/>
                <a:cs typeface="Calibri"/>
              </a:rPr>
              <a:t>of</a:t>
            </a:r>
            <a:r>
              <a:rPr b="1" spc="55" dirty="0">
                <a:latin typeface="Calibri"/>
                <a:cs typeface="Calibri"/>
              </a:rPr>
              <a:t> </a:t>
            </a:r>
            <a:r>
              <a:rPr b="1" dirty="0">
                <a:latin typeface="Calibri"/>
                <a:cs typeface="Calibri"/>
              </a:rPr>
              <a:t>Meeting</a:t>
            </a:r>
            <a:r>
              <a:rPr b="1" spc="40" dirty="0">
                <a:latin typeface="Calibri"/>
                <a:cs typeface="Calibri"/>
              </a:rPr>
              <a:t> </a:t>
            </a:r>
            <a:r>
              <a:rPr dirty="0">
                <a:latin typeface="Calibri"/>
                <a:cs typeface="Calibri"/>
              </a:rPr>
              <a:t>on</a:t>
            </a:r>
            <a:r>
              <a:rPr spc="50" dirty="0">
                <a:latin typeface="Calibri"/>
                <a:cs typeface="Calibri"/>
              </a:rPr>
              <a:t> </a:t>
            </a:r>
            <a:br>
              <a:rPr lang="en-US" spc="50" dirty="0">
                <a:latin typeface="Calibri"/>
                <a:cs typeface="Calibri"/>
              </a:rPr>
            </a:br>
            <a:r>
              <a:rPr dirty="0">
                <a:latin typeface="Calibri"/>
                <a:cs typeface="Calibri"/>
              </a:rPr>
              <a:t>Forms</a:t>
            </a:r>
            <a:r>
              <a:rPr spc="60" dirty="0">
                <a:latin typeface="Calibri"/>
                <a:cs typeface="Calibri"/>
              </a:rPr>
              <a:t> </a:t>
            </a:r>
            <a:r>
              <a:rPr dirty="0">
                <a:latin typeface="Calibri"/>
                <a:cs typeface="Calibri"/>
              </a:rPr>
              <a:t>List</a:t>
            </a:r>
            <a:r>
              <a:rPr spc="45" dirty="0">
                <a:latin typeface="Calibri"/>
                <a:cs typeface="Calibri"/>
              </a:rPr>
              <a:t> </a:t>
            </a:r>
            <a:r>
              <a:rPr dirty="0">
                <a:latin typeface="Calibri"/>
                <a:cs typeface="Calibri"/>
              </a:rPr>
              <a:t>panel</a:t>
            </a:r>
            <a:r>
              <a:rPr spc="65" dirty="0">
                <a:latin typeface="Calibri"/>
                <a:cs typeface="Calibri"/>
              </a:rPr>
              <a:t> </a:t>
            </a:r>
            <a:r>
              <a:rPr spc="-25" dirty="0">
                <a:latin typeface="Calibri"/>
                <a:cs typeface="Calibri"/>
              </a:rPr>
              <a:t>or </a:t>
            </a:r>
            <a:br>
              <a:rPr lang="en-US" spc="-25" dirty="0">
                <a:latin typeface="Calibri"/>
                <a:cs typeface="Calibri"/>
              </a:rPr>
            </a:br>
            <a:r>
              <a:rPr dirty="0">
                <a:latin typeface="Calibri"/>
                <a:cs typeface="Calibri"/>
              </a:rPr>
              <a:t>on</a:t>
            </a:r>
            <a:r>
              <a:rPr spc="50" dirty="0">
                <a:latin typeface="Calibri"/>
                <a:cs typeface="Calibri"/>
              </a:rPr>
              <a:t> </a:t>
            </a:r>
            <a:r>
              <a:rPr dirty="0">
                <a:latin typeface="Calibri"/>
                <a:cs typeface="Calibri"/>
              </a:rPr>
              <a:t>the</a:t>
            </a:r>
            <a:r>
              <a:rPr spc="45" dirty="0">
                <a:latin typeface="Calibri"/>
                <a:cs typeface="Calibri"/>
              </a:rPr>
              <a:t> </a:t>
            </a:r>
            <a:r>
              <a:rPr dirty="0">
                <a:latin typeface="Calibri"/>
                <a:cs typeface="Calibri"/>
              </a:rPr>
              <a:t>Form</a:t>
            </a:r>
            <a:r>
              <a:rPr spc="65" dirty="0">
                <a:latin typeface="Calibri"/>
                <a:cs typeface="Calibri"/>
              </a:rPr>
              <a:t> </a:t>
            </a:r>
            <a:r>
              <a:rPr dirty="0">
                <a:latin typeface="Calibri"/>
                <a:cs typeface="Calibri"/>
              </a:rPr>
              <a:t>Name</a:t>
            </a:r>
            <a:r>
              <a:rPr spc="55" dirty="0">
                <a:latin typeface="Calibri"/>
                <a:cs typeface="Calibri"/>
              </a:rPr>
              <a:t> </a:t>
            </a:r>
            <a:r>
              <a:rPr spc="-20" dirty="0">
                <a:latin typeface="Calibri"/>
                <a:cs typeface="Calibri"/>
              </a:rPr>
              <a:t>list</a:t>
            </a:r>
            <a:endParaRPr dirty="0">
              <a:latin typeface="Calibri"/>
              <a:cs typeface="Calibri"/>
            </a:endParaRPr>
          </a:p>
        </p:txBody>
      </p:sp>
      <p:sp>
        <p:nvSpPr>
          <p:cNvPr id="6" name="object 3">
            <a:extLst>
              <a:ext uri="{FF2B5EF4-FFF2-40B4-BE49-F238E27FC236}">
                <a16:creationId xmlns:a16="http://schemas.microsoft.com/office/drawing/2014/main" id="{87352B6E-6B8A-4F8D-BC18-E2FADEC0944F}"/>
              </a:ext>
            </a:extLst>
          </p:cNvPr>
          <p:cNvSpPr txBox="1"/>
          <p:nvPr/>
        </p:nvSpPr>
        <p:spPr>
          <a:xfrm>
            <a:off x="7439153" y="390769"/>
            <a:ext cx="3834446" cy="1184940"/>
          </a:xfrm>
          <a:prstGeom prst="rect">
            <a:avLst/>
          </a:prstGeom>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lgn="ctr"/>
            <a:r>
              <a:rPr lang="en-US" sz="1600" dirty="0">
                <a:latin typeface="Calibri"/>
                <a:cs typeface="Calibri"/>
              </a:rPr>
              <a:t>       </a:t>
            </a:r>
            <a:r>
              <a:rPr lang="en-US" sz="1100" b="1" dirty="0">
                <a:latin typeface="Calibri"/>
                <a:cs typeface="Calibri"/>
              </a:rPr>
              <a:t>Review: How do you reassign student events, Case Manager, forms, or goals?</a:t>
            </a:r>
          </a:p>
          <a:p>
            <a:pPr marR="20320" algn="ctr"/>
            <a:endParaRPr lang="en-US" sz="1600" dirty="0">
              <a:latin typeface="Calibri"/>
              <a:cs typeface="Calibri"/>
            </a:endParaRPr>
          </a:p>
          <a:p>
            <a:pPr marR="20320" algn="ctr"/>
            <a:endParaRPr lang="en-US" sz="1600" dirty="0">
              <a:latin typeface="Calibri"/>
              <a:cs typeface="Calibri"/>
            </a:endParaRPr>
          </a:p>
          <a:p>
            <a:pPr marR="20320" algn="ctr"/>
            <a:r>
              <a:rPr lang="en-US" sz="900" i="1" dirty="0">
                <a:latin typeface="Calibri"/>
                <a:cs typeface="Calibri"/>
              </a:rPr>
              <a:t>* You can also click the pencil (the tiny square) next to an event to reassign it.</a:t>
            </a:r>
          </a:p>
        </p:txBody>
      </p:sp>
      <p:pic>
        <p:nvPicPr>
          <p:cNvPr id="7" name="Picture 4">
            <a:extLst>
              <a:ext uri="{FF2B5EF4-FFF2-40B4-BE49-F238E27FC236}">
                <a16:creationId xmlns:a16="http://schemas.microsoft.com/office/drawing/2014/main" id="{056E6E8C-B1FE-46C4-A8E6-E44076734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7561802" y="506196"/>
            <a:ext cx="387413" cy="3064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C5A7D4-5B51-43D9-8A1B-B7ABF5EBD7AA}"/>
              </a:ext>
            </a:extLst>
          </p:cNvPr>
          <p:cNvPicPr>
            <a:picLocks noChangeAspect="1"/>
          </p:cNvPicPr>
          <p:nvPr/>
        </p:nvPicPr>
        <p:blipFill>
          <a:blip r:embed="rId3"/>
          <a:stretch>
            <a:fillRect/>
          </a:stretch>
        </p:blipFill>
        <p:spPr>
          <a:xfrm>
            <a:off x="10194085" y="934216"/>
            <a:ext cx="827852" cy="436846"/>
          </a:xfrm>
          <a:prstGeom prst="rect">
            <a:avLst/>
          </a:prstGeom>
        </p:spPr>
      </p:pic>
      <p:grpSp>
        <p:nvGrpSpPr>
          <p:cNvPr id="16" name="object 8">
            <a:extLst>
              <a:ext uri="{FF2B5EF4-FFF2-40B4-BE49-F238E27FC236}">
                <a16:creationId xmlns:a16="http://schemas.microsoft.com/office/drawing/2014/main" id="{A5199A0E-EFA5-465A-AA29-9D83662D2418}"/>
              </a:ext>
            </a:extLst>
          </p:cNvPr>
          <p:cNvGrpSpPr/>
          <p:nvPr/>
        </p:nvGrpSpPr>
        <p:grpSpPr>
          <a:xfrm>
            <a:off x="1134873" y="848023"/>
            <a:ext cx="4078604" cy="1244600"/>
            <a:chOff x="1842516" y="1715261"/>
            <a:chExt cx="4078604" cy="1244600"/>
          </a:xfrm>
        </p:grpSpPr>
        <p:pic>
          <p:nvPicPr>
            <p:cNvPr id="17" name="object 9">
              <a:extLst>
                <a:ext uri="{FF2B5EF4-FFF2-40B4-BE49-F238E27FC236}">
                  <a16:creationId xmlns:a16="http://schemas.microsoft.com/office/drawing/2014/main" id="{A56F3BA4-18F0-4F22-9224-4950EC3D642E}"/>
                </a:ext>
              </a:extLst>
            </p:cNvPr>
            <p:cNvPicPr/>
            <p:nvPr/>
          </p:nvPicPr>
          <p:blipFill>
            <a:blip r:embed="rId4" cstate="print"/>
            <a:stretch>
              <a:fillRect/>
            </a:stretch>
          </p:blipFill>
          <p:spPr>
            <a:xfrm>
              <a:off x="1842516" y="1715261"/>
              <a:ext cx="4078224" cy="1244346"/>
            </a:xfrm>
            <a:prstGeom prst="rect">
              <a:avLst/>
            </a:prstGeom>
          </p:spPr>
        </p:pic>
        <p:sp>
          <p:nvSpPr>
            <p:cNvPr id="18" name="object 10">
              <a:extLst>
                <a:ext uri="{FF2B5EF4-FFF2-40B4-BE49-F238E27FC236}">
                  <a16:creationId xmlns:a16="http://schemas.microsoft.com/office/drawing/2014/main" id="{811B2A01-9F70-4D86-A1E4-FEEFC2CC2CE5}"/>
                </a:ext>
              </a:extLst>
            </p:cNvPr>
            <p:cNvSpPr/>
            <p:nvPr/>
          </p:nvSpPr>
          <p:spPr>
            <a:xfrm>
              <a:off x="1863852" y="1940051"/>
              <a:ext cx="548640" cy="100330"/>
            </a:xfrm>
            <a:custGeom>
              <a:avLst/>
              <a:gdLst/>
              <a:ahLst/>
              <a:cxnLst/>
              <a:rect l="l" t="t" r="r" b="b"/>
              <a:pathLst>
                <a:path w="548639" h="100330">
                  <a:moveTo>
                    <a:pt x="0" y="16764"/>
                  </a:moveTo>
                  <a:lnTo>
                    <a:pt x="0" y="7620"/>
                  </a:lnTo>
                  <a:lnTo>
                    <a:pt x="7620" y="0"/>
                  </a:lnTo>
                  <a:lnTo>
                    <a:pt x="16764" y="0"/>
                  </a:lnTo>
                  <a:lnTo>
                    <a:pt x="532638" y="0"/>
                  </a:lnTo>
                  <a:lnTo>
                    <a:pt x="541782" y="0"/>
                  </a:lnTo>
                  <a:lnTo>
                    <a:pt x="548640" y="7620"/>
                  </a:lnTo>
                  <a:lnTo>
                    <a:pt x="548640" y="16764"/>
                  </a:lnTo>
                  <a:lnTo>
                    <a:pt x="548640" y="83820"/>
                  </a:lnTo>
                  <a:lnTo>
                    <a:pt x="548640" y="92964"/>
                  </a:lnTo>
                  <a:lnTo>
                    <a:pt x="541782" y="99822"/>
                  </a:lnTo>
                  <a:lnTo>
                    <a:pt x="532638" y="99822"/>
                  </a:lnTo>
                  <a:lnTo>
                    <a:pt x="16764" y="99822"/>
                  </a:lnTo>
                  <a:lnTo>
                    <a:pt x="7620" y="99822"/>
                  </a:lnTo>
                  <a:lnTo>
                    <a:pt x="0" y="92964"/>
                  </a:lnTo>
                  <a:lnTo>
                    <a:pt x="0" y="83820"/>
                  </a:lnTo>
                  <a:lnTo>
                    <a:pt x="0" y="16764"/>
                  </a:lnTo>
                  <a:close/>
                </a:path>
              </a:pathLst>
            </a:custGeom>
            <a:ln w="14160">
              <a:solidFill>
                <a:srgbClr val="BF0000"/>
              </a:solidFill>
            </a:ln>
          </p:spPr>
          <p:txBody>
            <a:bodyPr wrap="square" lIns="0" tIns="0" rIns="0" bIns="0" rtlCol="0"/>
            <a:lstStyle/>
            <a:p>
              <a:endParaRPr/>
            </a:p>
          </p:txBody>
        </p:sp>
        <p:sp>
          <p:nvSpPr>
            <p:cNvPr id="19" name="object 11">
              <a:extLst>
                <a:ext uri="{FF2B5EF4-FFF2-40B4-BE49-F238E27FC236}">
                  <a16:creationId xmlns:a16="http://schemas.microsoft.com/office/drawing/2014/main" id="{0E896262-406F-4599-ADFE-F64F47E696A2}"/>
                </a:ext>
              </a:extLst>
            </p:cNvPr>
            <p:cNvSpPr/>
            <p:nvPr/>
          </p:nvSpPr>
          <p:spPr>
            <a:xfrm>
              <a:off x="3676650" y="2346197"/>
              <a:ext cx="548640" cy="100330"/>
            </a:xfrm>
            <a:custGeom>
              <a:avLst/>
              <a:gdLst/>
              <a:ahLst/>
              <a:cxnLst/>
              <a:rect l="l" t="t" r="r" b="b"/>
              <a:pathLst>
                <a:path w="548639" h="100330">
                  <a:moveTo>
                    <a:pt x="0" y="16764"/>
                  </a:moveTo>
                  <a:lnTo>
                    <a:pt x="0" y="7620"/>
                  </a:lnTo>
                  <a:lnTo>
                    <a:pt x="6858" y="0"/>
                  </a:lnTo>
                  <a:lnTo>
                    <a:pt x="16002" y="0"/>
                  </a:lnTo>
                  <a:lnTo>
                    <a:pt x="531876" y="0"/>
                  </a:lnTo>
                  <a:lnTo>
                    <a:pt x="541020" y="0"/>
                  </a:lnTo>
                  <a:lnTo>
                    <a:pt x="548640" y="7620"/>
                  </a:lnTo>
                  <a:lnTo>
                    <a:pt x="548640" y="16764"/>
                  </a:lnTo>
                  <a:lnTo>
                    <a:pt x="548640" y="83058"/>
                  </a:lnTo>
                  <a:lnTo>
                    <a:pt x="548640" y="92202"/>
                  </a:lnTo>
                  <a:lnTo>
                    <a:pt x="541020" y="99822"/>
                  </a:lnTo>
                  <a:lnTo>
                    <a:pt x="531876" y="99822"/>
                  </a:lnTo>
                  <a:lnTo>
                    <a:pt x="16002" y="99822"/>
                  </a:lnTo>
                  <a:lnTo>
                    <a:pt x="6858" y="99822"/>
                  </a:lnTo>
                  <a:lnTo>
                    <a:pt x="0" y="92202"/>
                  </a:lnTo>
                  <a:lnTo>
                    <a:pt x="0" y="83058"/>
                  </a:lnTo>
                  <a:lnTo>
                    <a:pt x="0" y="16764"/>
                  </a:lnTo>
                  <a:close/>
                </a:path>
              </a:pathLst>
            </a:custGeom>
            <a:ln w="14160">
              <a:solidFill>
                <a:srgbClr val="BF0000"/>
              </a:solidFill>
            </a:ln>
          </p:spPr>
          <p:txBody>
            <a:bodyPr wrap="square" lIns="0" tIns="0" rIns="0" bIns="0" rtlCol="0"/>
            <a:lstStyle/>
            <a:p>
              <a:endParaRPr/>
            </a:p>
          </p:txBody>
        </p:sp>
      </p:grpSp>
      <p:grpSp>
        <p:nvGrpSpPr>
          <p:cNvPr id="10" name="object 2">
            <a:extLst>
              <a:ext uri="{FF2B5EF4-FFF2-40B4-BE49-F238E27FC236}">
                <a16:creationId xmlns:a16="http://schemas.microsoft.com/office/drawing/2014/main" id="{AF573CFC-DD67-4ADE-BE3E-85932253BA92}"/>
              </a:ext>
            </a:extLst>
          </p:cNvPr>
          <p:cNvGrpSpPr/>
          <p:nvPr/>
        </p:nvGrpSpPr>
        <p:grpSpPr>
          <a:xfrm>
            <a:off x="280670" y="165735"/>
            <a:ext cx="5815330" cy="3263265"/>
            <a:chOff x="988313" y="1032973"/>
            <a:chExt cx="5815330" cy="3263265"/>
          </a:xfrm>
        </p:grpSpPr>
        <p:sp>
          <p:nvSpPr>
            <p:cNvPr id="11" name="object 3">
              <a:extLst>
                <a:ext uri="{FF2B5EF4-FFF2-40B4-BE49-F238E27FC236}">
                  <a16:creationId xmlns:a16="http://schemas.microsoft.com/office/drawing/2014/main" id="{9A9B5E8A-91BB-4848-A437-E0ADA2E447F0}"/>
                </a:ext>
              </a:extLst>
            </p:cNvPr>
            <p:cNvSpPr/>
            <p:nvPr/>
          </p:nvSpPr>
          <p:spPr>
            <a:xfrm>
              <a:off x="998219" y="1042416"/>
              <a:ext cx="5800725" cy="3244215"/>
            </a:xfrm>
            <a:custGeom>
              <a:avLst/>
              <a:gdLst/>
              <a:ahLst/>
              <a:cxnLst/>
              <a:rect l="l" t="t" r="r" b="b"/>
              <a:pathLst>
                <a:path w="5800725" h="3244215">
                  <a:moveTo>
                    <a:pt x="0" y="0"/>
                  </a:moveTo>
                  <a:lnTo>
                    <a:pt x="5800344" y="0"/>
                  </a:lnTo>
                </a:path>
                <a:path w="5800725" h="3244215">
                  <a:moveTo>
                    <a:pt x="0" y="0"/>
                  </a:moveTo>
                  <a:lnTo>
                    <a:pt x="0" y="3243834"/>
                  </a:lnTo>
                </a:path>
              </a:pathLst>
            </a:custGeom>
            <a:ln w="18884">
              <a:solidFill>
                <a:srgbClr val="3393B9"/>
              </a:solidFill>
            </a:ln>
          </p:spPr>
          <p:txBody>
            <a:bodyPr wrap="square" lIns="0" tIns="0" rIns="0" bIns="0" rtlCol="0"/>
            <a:lstStyle/>
            <a:p>
              <a:endParaRPr/>
            </a:p>
          </p:txBody>
        </p:sp>
        <p:sp>
          <p:nvSpPr>
            <p:cNvPr id="12" name="object 4">
              <a:extLst>
                <a:ext uri="{FF2B5EF4-FFF2-40B4-BE49-F238E27FC236}">
                  <a16:creationId xmlns:a16="http://schemas.microsoft.com/office/drawing/2014/main" id="{DB6E56CA-7DFD-47D1-9209-2D6DCBC568BD}"/>
                </a:ext>
              </a:extLst>
            </p:cNvPr>
            <p:cNvSpPr/>
            <p:nvPr/>
          </p:nvSpPr>
          <p:spPr>
            <a:xfrm>
              <a:off x="6793992" y="1035558"/>
              <a:ext cx="0" cy="3251200"/>
            </a:xfrm>
            <a:custGeom>
              <a:avLst/>
              <a:gdLst/>
              <a:ahLst/>
              <a:cxnLst/>
              <a:rect l="l" t="t" r="r" b="b"/>
              <a:pathLst>
                <a:path h="3251200">
                  <a:moveTo>
                    <a:pt x="0" y="0"/>
                  </a:moveTo>
                  <a:lnTo>
                    <a:pt x="0" y="3250692"/>
                  </a:lnTo>
                </a:path>
              </a:pathLst>
            </a:custGeom>
            <a:ln w="18884">
              <a:solidFill>
                <a:srgbClr val="3393B9"/>
              </a:solidFill>
            </a:ln>
          </p:spPr>
          <p:txBody>
            <a:bodyPr wrap="square" lIns="0" tIns="0" rIns="0" bIns="0" rtlCol="0"/>
            <a:lstStyle/>
            <a:p>
              <a:endParaRPr/>
            </a:p>
          </p:txBody>
        </p:sp>
        <p:sp>
          <p:nvSpPr>
            <p:cNvPr id="13" name="object 5">
              <a:extLst>
                <a:ext uri="{FF2B5EF4-FFF2-40B4-BE49-F238E27FC236}">
                  <a16:creationId xmlns:a16="http://schemas.microsoft.com/office/drawing/2014/main" id="{4D4F3F23-93D5-4E37-9CA4-50DBE94D1D4C}"/>
                </a:ext>
              </a:extLst>
            </p:cNvPr>
            <p:cNvSpPr/>
            <p:nvPr/>
          </p:nvSpPr>
          <p:spPr>
            <a:xfrm>
              <a:off x="988313" y="4286250"/>
              <a:ext cx="5800725" cy="0"/>
            </a:xfrm>
            <a:custGeom>
              <a:avLst/>
              <a:gdLst/>
              <a:ahLst/>
              <a:cxnLst/>
              <a:rect l="l" t="t" r="r" b="b"/>
              <a:pathLst>
                <a:path w="5800725">
                  <a:moveTo>
                    <a:pt x="0" y="0"/>
                  </a:moveTo>
                  <a:lnTo>
                    <a:pt x="5800344" y="0"/>
                  </a:lnTo>
                </a:path>
              </a:pathLst>
            </a:custGeom>
            <a:ln w="18884">
              <a:solidFill>
                <a:srgbClr val="3393B9"/>
              </a:solidFill>
            </a:ln>
          </p:spPr>
          <p:txBody>
            <a:bodyPr wrap="square" lIns="0" tIns="0" rIns="0" bIns="0" rtlCol="0"/>
            <a:lstStyle/>
            <a:p>
              <a:endParaRPr/>
            </a:p>
          </p:txBody>
        </p:sp>
        <p:pic>
          <p:nvPicPr>
            <p:cNvPr id="14" name="object 6">
              <a:extLst>
                <a:ext uri="{FF2B5EF4-FFF2-40B4-BE49-F238E27FC236}">
                  <a16:creationId xmlns:a16="http://schemas.microsoft.com/office/drawing/2014/main" id="{056CAC05-30FD-403D-8609-1E1A84D3CC17}"/>
                </a:ext>
              </a:extLst>
            </p:cNvPr>
            <p:cNvPicPr/>
            <p:nvPr/>
          </p:nvPicPr>
          <p:blipFill>
            <a:blip r:embed="rId5" cstate="print"/>
            <a:stretch>
              <a:fillRect/>
            </a:stretch>
          </p:blipFill>
          <p:spPr>
            <a:xfrm>
              <a:off x="6180516" y="1099492"/>
              <a:ext cx="569692" cy="245093"/>
            </a:xfrm>
            <a:prstGeom prst="rect">
              <a:avLst/>
            </a:prstGeom>
          </p:spPr>
        </p:pic>
      </p:grpSp>
      <p:sp>
        <p:nvSpPr>
          <p:cNvPr id="25" name="object 7">
            <a:extLst>
              <a:ext uri="{FF2B5EF4-FFF2-40B4-BE49-F238E27FC236}">
                <a16:creationId xmlns:a16="http://schemas.microsoft.com/office/drawing/2014/main" id="{EB682887-F3DB-4885-AE38-13781C89E794}"/>
              </a:ext>
            </a:extLst>
          </p:cNvPr>
          <p:cNvSpPr txBox="1"/>
          <p:nvPr/>
        </p:nvSpPr>
        <p:spPr>
          <a:xfrm>
            <a:off x="3576709" y="1934375"/>
            <a:ext cx="8324713" cy="4898777"/>
          </a:xfrm>
          <a:prstGeom prst="rect">
            <a:avLst/>
          </a:prstGeom>
          <a:solidFill>
            <a:schemeClr val="bg1"/>
          </a:solidFill>
          <a:ln w="13309">
            <a:noFill/>
          </a:ln>
        </p:spPr>
        <p:txBody>
          <a:bodyPr vert="horz" wrap="square" lIns="0" tIns="144780" rIns="0" bIns="0" rtlCol="0">
            <a:spAutoFit/>
          </a:bodyPr>
          <a:lstStyle/>
          <a:p>
            <a:pPr marL="223520">
              <a:lnSpc>
                <a:spcPct val="100000"/>
              </a:lnSpc>
              <a:spcBef>
                <a:spcPts val="1140"/>
              </a:spcBef>
            </a:pPr>
            <a:r>
              <a:rPr sz="2150" b="1" dirty="0">
                <a:solidFill>
                  <a:srgbClr val="006FC0"/>
                </a:solidFill>
                <a:latin typeface="Calibri"/>
                <a:cs typeface="Calibri"/>
              </a:rPr>
              <a:t>Notice</a:t>
            </a:r>
            <a:r>
              <a:rPr sz="2150" b="1" spc="40" dirty="0">
                <a:solidFill>
                  <a:srgbClr val="006FC0"/>
                </a:solidFill>
                <a:latin typeface="Calibri"/>
                <a:cs typeface="Calibri"/>
              </a:rPr>
              <a:t> </a:t>
            </a:r>
            <a:r>
              <a:rPr sz="2150" b="1" dirty="0">
                <a:solidFill>
                  <a:srgbClr val="006FC0"/>
                </a:solidFill>
                <a:latin typeface="Calibri"/>
                <a:cs typeface="Calibri"/>
              </a:rPr>
              <a:t>of</a:t>
            </a:r>
            <a:r>
              <a:rPr sz="2150" b="1" spc="35" dirty="0">
                <a:solidFill>
                  <a:srgbClr val="006FC0"/>
                </a:solidFill>
                <a:latin typeface="Calibri"/>
                <a:cs typeface="Calibri"/>
              </a:rPr>
              <a:t> </a:t>
            </a:r>
            <a:r>
              <a:rPr sz="2150" b="1" dirty="0">
                <a:solidFill>
                  <a:srgbClr val="006FC0"/>
                </a:solidFill>
                <a:latin typeface="Calibri"/>
                <a:cs typeface="Calibri"/>
              </a:rPr>
              <a:t>Meeting</a:t>
            </a:r>
            <a:r>
              <a:rPr sz="2150" b="1" spc="45" dirty="0">
                <a:solidFill>
                  <a:srgbClr val="006FC0"/>
                </a:solidFill>
                <a:latin typeface="Calibri"/>
                <a:cs typeface="Calibri"/>
              </a:rPr>
              <a:t> </a:t>
            </a:r>
            <a:r>
              <a:rPr sz="2150" b="1" dirty="0">
                <a:solidFill>
                  <a:srgbClr val="006FC0"/>
                </a:solidFill>
                <a:latin typeface="Calibri"/>
                <a:cs typeface="Calibri"/>
              </a:rPr>
              <a:t>–</a:t>
            </a:r>
            <a:r>
              <a:rPr sz="2150" b="1" spc="40" dirty="0">
                <a:solidFill>
                  <a:srgbClr val="006FC0"/>
                </a:solidFill>
                <a:latin typeface="Calibri"/>
                <a:cs typeface="Calibri"/>
              </a:rPr>
              <a:t> </a:t>
            </a:r>
            <a:r>
              <a:rPr sz="2150" b="1" dirty="0">
                <a:solidFill>
                  <a:srgbClr val="006FC0"/>
                </a:solidFill>
                <a:latin typeface="Calibri"/>
                <a:cs typeface="Calibri"/>
              </a:rPr>
              <a:t>Field</a:t>
            </a:r>
            <a:r>
              <a:rPr sz="2150" b="1" spc="35" dirty="0">
                <a:solidFill>
                  <a:srgbClr val="006FC0"/>
                </a:solidFill>
                <a:latin typeface="Calibri"/>
                <a:cs typeface="Calibri"/>
              </a:rPr>
              <a:t> </a:t>
            </a:r>
            <a:r>
              <a:rPr sz="2150" b="1" spc="-10" dirty="0">
                <a:solidFill>
                  <a:srgbClr val="006FC0"/>
                </a:solidFill>
                <a:latin typeface="Calibri"/>
                <a:cs typeface="Calibri"/>
              </a:rPr>
              <a:t>Colors</a:t>
            </a:r>
            <a:endParaRPr sz="215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lang="en-US" sz="3600" dirty="0">
              <a:latin typeface="Calibri"/>
              <a:cs typeface="Calibri"/>
            </a:endParaRPr>
          </a:p>
          <a:p>
            <a:pPr>
              <a:lnSpc>
                <a:spcPct val="100000"/>
              </a:lnSpc>
            </a:pPr>
            <a:endParaRPr lang="en-US" sz="3600" dirty="0">
              <a:latin typeface="Calibri"/>
              <a:cs typeface="Calibri"/>
            </a:endParaRPr>
          </a:p>
          <a:p>
            <a:pPr>
              <a:lnSpc>
                <a:spcPct val="100000"/>
              </a:lnSpc>
              <a:spcBef>
                <a:spcPts val="20"/>
              </a:spcBef>
            </a:pPr>
            <a:endParaRPr lang="en-US" sz="4000" dirty="0">
              <a:latin typeface="Calibri"/>
              <a:cs typeface="Calibri"/>
            </a:endParaRPr>
          </a:p>
          <a:p>
            <a:pPr>
              <a:lnSpc>
                <a:spcPct val="100000"/>
              </a:lnSpc>
              <a:spcBef>
                <a:spcPts val="20"/>
              </a:spcBef>
            </a:pPr>
            <a:endParaRPr dirty="0">
              <a:latin typeface="Calibri"/>
              <a:cs typeface="Calibri"/>
            </a:endParaRPr>
          </a:p>
          <a:p>
            <a:pPr marL="500380" indent="-114300">
              <a:lnSpc>
                <a:spcPct val="100000"/>
              </a:lnSpc>
              <a:spcBef>
                <a:spcPts val="5"/>
              </a:spcBef>
              <a:buClr>
                <a:srgbClr val="266E8B"/>
              </a:buClr>
              <a:buFont typeface="Arial"/>
              <a:buChar char="•"/>
              <a:tabLst>
                <a:tab pos="501015" algn="l"/>
              </a:tabLst>
            </a:pPr>
            <a:r>
              <a:rPr sz="2400" dirty="0">
                <a:latin typeface="Calibri"/>
                <a:cs typeface="Calibri"/>
              </a:rPr>
              <a:t>Colors</a:t>
            </a:r>
            <a:r>
              <a:rPr sz="2400" spc="50" dirty="0">
                <a:latin typeface="Calibri"/>
                <a:cs typeface="Calibri"/>
              </a:rPr>
              <a:t> </a:t>
            </a:r>
            <a:r>
              <a:rPr sz="2400" dirty="0">
                <a:latin typeface="Calibri"/>
                <a:cs typeface="Calibri"/>
              </a:rPr>
              <a:t>of</a:t>
            </a:r>
            <a:r>
              <a:rPr sz="2400" spc="45" dirty="0">
                <a:latin typeface="Calibri"/>
                <a:cs typeface="Calibri"/>
              </a:rPr>
              <a:t> </a:t>
            </a:r>
            <a:r>
              <a:rPr sz="2400" dirty="0">
                <a:latin typeface="Calibri"/>
                <a:cs typeface="Calibri"/>
              </a:rPr>
              <a:t>the</a:t>
            </a:r>
            <a:r>
              <a:rPr sz="2400" spc="40" dirty="0">
                <a:latin typeface="Calibri"/>
                <a:cs typeface="Calibri"/>
              </a:rPr>
              <a:t> </a:t>
            </a:r>
            <a:r>
              <a:rPr sz="2400" spc="-10" dirty="0">
                <a:latin typeface="Calibri"/>
                <a:cs typeface="Calibri"/>
              </a:rPr>
              <a:t>fields</a:t>
            </a:r>
            <a:endParaRPr lang="en-US" sz="2000" dirty="0">
              <a:latin typeface="Calibri"/>
              <a:cs typeface="Calibri"/>
            </a:endParaRPr>
          </a:p>
          <a:p>
            <a:pPr marL="726440" lvl="1" indent="-113030">
              <a:lnSpc>
                <a:spcPct val="100000"/>
              </a:lnSpc>
              <a:spcBef>
                <a:spcPts val="125"/>
              </a:spcBef>
              <a:buClr>
                <a:srgbClr val="266E8B"/>
              </a:buClr>
              <a:buFont typeface="Arial"/>
              <a:buChar char="•"/>
              <a:tabLst>
                <a:tab pos="727075" algn="l"/>
              </a:tabLst>
            </a:pPr>
            <a:r>
              <a:rPr lang="en-US" sz="2000" dirty="0">
                <a:latin typeface="Calibri"/>
                <a:cs typeface="Calibri"/>
              </a:rPr>
              <a:t>Red</a:t>
            </a:r>
            <a:r>
              <a:rPr lang="en-US" sz="2000" spc="45" dirty="0">
                <a:latin typeface="Calibri"/>
                <a:cs typeface="Calibri"/>
              </a:rPr>
              <a:t> </a:t>
            </a:r>
            <a:r>
              <a:rPr lang="en-US" sz="2000" dirty="0">
                <a:latin typeface="Calibri"/>
                <a:cs typeface="Calibri"/>
              </a:rPr>
              <a:t>outline:</a:t>
            </a:r>
            <a:r>
              <a:rPr lang="en-US" sz="2000" spc="50" dirty="0">
                <a:latin typeface="Calibri"/>
                <a:cs typeface="Calibri"/>
              </a:rPr>
              <a:t> </a:t>
            </a:r>
            <a:r>
              <a:rPr lang="en-US" sz="2000" dirty="0">
                <a:latin typeface="Calibri"/>
                <a:cs typeface="Calibri"/>
              </a:rPr>
              <a:t>Required</a:t>
            </a:r>
            <a:r>
              <a:rPr lang="en-US" sz="2000" spc="55" dirty="0">
                <a:latin typeface="Calibri"/>
                <a:cs typeface="Calibri"/>
              </a:rPr>
              <a:t> </a:t>
            </a:r>
            <a:r>
              <a:rPr lang="en-US" sz="2000" spc="-10" dirty="0">
                <a:latin typeface="Calibri"/>
                <a:cs typeface="Calibri"/>
              </a:rPr>
              <a:t>field</a:t>
            </a:r>
            <a:endParaRPr lang="en-US" sz="2000" dirty="0">
              <a:latin typeface="Calibri"/>
              <a:cs typeface="Calibri"/>
            </a:endParaRPr>
          </a:p>
          <a:p>
            <a:pPr marL="726440" lvl="1" indent="-113030">
              <a:lnSpc>
                <a:spcPct val="100000"/>
              </a:lnSpc>
              <a:spcBef>
                <a:spcPts val="125"/>
              </a:spcBef>
              <a:buClr>
                <a:srgbClr val="266E8B"/>
              </a:buClr>
              <a:buFont typeface="Arial"/>
              <a:buChar char="•"/>
              <a:tabLst>
                <a:tab pos="727075" algn="l"/>
              </a:tabLst>
            </a:pPr>
            <a:r>
              <a:rPr sz="2000" dirty="0">
                <a:latin typeface="Calibri"/>
                <a:cs typeface="Calibri"/>
              </a:rPr>
              <a:t>Blue</a:t>
            </a:r>
            <a:r>
              <a:rPr sz="2000" spc="45" dirty="0">
                <a:latin typeface="Calibri"/>
                <a:cs typeface="Calibri"/>
              </a:rPr>
              <a:t> </a:t>
            </a:r>
            <a:r>
              <a:rPr sz="2000" dirty="0">
                <a:latin typeface="Calibri"/>
                <a:cs typeface="Calibri"/>
              </a:rPr>
              <a:t>outline:</a:t>
            </a:r>
            <a:r>
              <a:rPr sz="2000" spc="55" dirty="0">
                <a:latin typeface="Calibri"/>
                <a:cs typeface="Calibri"/>
              </a:rPr>
              <a:t> </a:t>
            </a:r>
            <a:r>
              <a:rPr sz="2000" dirty="0">
                <a:latin typeface="Calibri"/>
                <a:cs typeface="Calibri"/>
              </a:rPr>
              <a:t>Required</a:t>
            </a:r>
            <a:r>
              <a:rPr sz="2000" spc="60" dirty="0">
                <a:latin typeface="Calibri"/>
                <a:cs typeface="Calibri"/>
              </a:rPr>
              <a:t> </a:t>
            </a:r>
            <a:r>
              <a:rPr sz="2000" dirty="0">
                <a:latin typeface="Calibri"/>
                <a:cs typeface="Calibri"/>
              </a:rPr>
              <a:t>field</a:t>
            </a:r>
            <a:r>
              <a:rPr sz="2000" spc="30" dirty="0">
                <a:latin typeface="Calibri"/>
                <a:cs typeface="Calibri"/>
              </a:rPr>
              <a:t> </a:t>
            </a:r>
            <a:r>
              <a:rPr sz="2000" dirty="0">
                <a:latin typeface="Calibri"/>
                <a:cs typeface="Calibri"/>
              </a:rPr>
              <a:t>that</a:t>
            </a:r>
            <a:r>
              <a:rPr sz="2000" spc="50" dirty="0">
                <a:latin typeface="Calibri"/>
                <a:cs typeface="Calibri"/>
              </a:rPr>
              <a:t> </a:t>
            </a:r>
            <a:r>
              <a:rPr sz="2000" dirty="0">
                <a:latin typeface="Calibri"/>
                <a:cs typeface="Calibri"/>
              </a:rPr>
              <a:t>has</a:t>
            </a:r>
            <a:r>
              <a:rPr sz="2000" spc="50" dirty="0">
                <a:latin typeface="Calibri"/>
                <a:cs typeface="Calibri"/>
              </a:rPr>
              <a:t> </a:t>
            </a:r>
            <a:r>
              <a:rPr sz="2000" dirty="0">
                <a:latin typeface="Calibri"/>
                <a:cs typeface="Calibri"/>
              </a:rPr>
              <a:t>been</a:t>
            </a:r>
            <a:r>
              <a:rPr sz="2000" spc="55" dirty="0">
                <a:latin typeface="Calibri"/>
                <a:cs typeface="Calibri"/>
              </a:rPr>
              <a:t> </a:t>
            </a:r>
            <a:r>
              <a:rPr sz="2000" dirty="0">
                <a:latin typeface="Calibri"/>
                <a:cs typeface="Calibri"/>
              </a:rPr>
              <a:t>completed</a:t>
            </a:r>
            <a:r>
              <a:rPr sz="2000" spc="45" dirty="0">
                <a:latin typeface="Calibri"/>
                <a:cs typeface="Calibri"/>
              </a:rPr>
              <a:t> </a:t>
            </a:r>
            <a:r>
              <a:rPr sz="2000" dirty="0">
                <a:latin typeface="Calibri"/>
                <a:cs typeface="Calibri"/>
              </a:rPr>
              <a:t>but</a:t>
            </a:r>
            <a:r>
              <a:rPr sz="2000" spc="55" dirty="0">
                <a:latin typeface="Calibri"/>
                <a:cs typeface="Calibri"/>
              </a:rPr>
              <a:t> </a:t>
            </a:r>
            <a:r>
              <a:rPr sz="2000" dirty="0">
                <a:latin typeface="Calibri"/>
                <a:cs typeface="Calibri"/>
              </a:rPr>
              <a:t>is</a:t>
            </a:r>
            <a:r>
              <a:rPr sz="2000" spc="55" dirty="0">
                <a:latin typeface="Calibri"/>
                <a:cs typeface="Calibri"/>
              </a:rPr>
              <a:t> </a:t>
            </a:r>
            <a:r>
              <a:rPr sz="2000" spc="-10" dirty="0">
                <a:latin typeface="Calibri"/>
                <a:cs typeface="Calibri"/>
              </a:rPr>
              <a:t>editable</a:t>
            </a:r>
            <a:endParaRPr sz="2000" dirty="0">
              <a:latin typeface="Calibri"/>
              <a:cs typeface="Calibri"/>
            </a:endParaRPr>
          </a:p>
          <a:p>
            <a:pPr marL="726440" lvl="1" indent="-113030">
              <a:lnSpc>
                <a:spcPct val="100000"/>
              </a:lnSpc>
              <a:spcBef>
                <a:spcPts val="125"/>
              </a:spcBef>
              <a:buClr>
                <a:srgbClr val="266E8B"/>
              </a:buClr>
              <a:buFont typeface="Arial"/>
              <a:buChar char="•"/>
              <a:tabLst>
                <a:tab pos="727075" algn="l"/>
              </a:tabLst>
            </a:pPr>
            <a:r>
              <a:rPr sz="2000" dirty="0">
                <a:latin typeface="Calibri"/>
                <a:cs typeface="Calibri"/>
              </a:rPr>
              <a:t>Grey</a:t>
            </a:r>
            <a:r>
              <a:rPr sz="2000" spc="30" dirty="0">
                <a:latin typeface="Calibri"/>
                <a:cs typeface="Calibri"/>
              </a:rPr>
              <a:t> </a:t>
            </a:r>
            <a:r>
              <a:rPr sz="2000" dirty="0">
                <a:latin typeface="Calibri"/>
                <a:cs typeface="Calibri"/>
              </a:rPr>
              <a:t>outline:</a:t>
            </a:r>
            <a:r>
              <a:rPr sz="2000" spc="60" dirty="0">
                <a:latin typeface="Calibri"/>
                <a:cs typeface="Calibri"/>
              </a:rPr>
              <a:t> </a:t>
            </a:r>
            <a:r>
              <a:rPr sz="2000" dirty="0">
                <a:latin typeface="Calibri"/>
                <a:cs typeface="Calibri"/>
              </a:rPr>
              <a:t>Not</a:t>
            </a:r>
            <a:r>
              <a:rPr sz="2000" spc="55" dirty="0">
                <a:latin typeface="Calibri"/>
                <a:cs typeface="Calibri"/>
              </a:rPr>
              <a:t> </a:t>
            </a:r>
            <a:r>
              <a:rPr sz="2000" dirty="0">
                <a:latin typeface="Calibri"/>
                <a:cs typeface="Calibri"/>
              </a:rPr>
              <a:t>required,</a:t>
            </a:r>
            <a:r>
              <a:rPr sz="2000" spc="55" dirty="0">
                <a:latin typeface="Calibri"/>
                <a:cs typeface="Calibri"/>
              </a:rPr>
              <a:t> </a:t>
            </a:r>
            <a:r>
              <a:rPr sz="2000" spc="-10" dirty="0">
                <a:latin typeface="Calibri"/>
                <a:cs typeface="Calibri"/>
              </a:rPr>
              <a:t>editable</a:t>
            </a:r>
            <a:endParaRPr sz="2000" dirty="0">
              <a:latin typeface="Calibri"/>
              <a:cs typeface="Calibri"/>
            </a:endParaRPr>
          </a:p>
          <a:p>
            <a:pPr marL="726440" lvl="1" indent="-113030">
              <a:lnSpc>
                <a:spcPct val="100000"/>
              </a:lnSpc>
              <a:spcBef>
                <a:spcPts val="135"/>
              </a:spcBef>
              <a:buClr>
                <a:srgbClr val="266E8B"/>
              </a:buClr>
              <a:buFont typeface="Arial"/>
              <a:buChar char="•"/>
              <a:tabLst>
                <a:tab pos="727075" algn="l"/>
              </a:tabLst>
            </a:pPr>
            <a:r>
              <a:rPr sz="2000" dirty="0">
                <a:latin typeface="Calibri"/>
                <a:cs typeface="Calibri"/>
              </a:rPr>
              <a:t>Grey</a:t>
            </a:r>
            <a:r>
              <a:rPr sz="2000" spc="20" dirty="0">
                <a:latin typeface="Calibri"/>
                <a:cs typeface="Calibri"/>
              </a:rPr>
              <a:t> </a:t>
            </a:r>
            <a:r>
              <a:rPr sz="2000" dirty="0">
                <a:latin typeface="Calibri"/>
                <a:cs typeface="Calibri"/>
              </a:rPr>
              <a:t>fill:</a:t>
            </a:r>
            <a:r>
              <a:rPr sz="2000" spc="30" dirty="0">
                <a:latin typeface="Calibri"/>
                <a:cs typeface="Calibri"/>
              </a:rPr>
              <a:t> </a:t>
            </a:r>
            <a:r>
              <a:rPr sz="2000" dirty="0">
                <a:latin typeface="Calibri"/>
                <a:cs typeface="Calibri"/>
              </a:rPr>
              <a:t>disabled/inactive</a:t>
            </a:r>
            <a:r>
              <a:rPr sz="2000" spc="65" dirty="0">
                <a:latin typeface="Calibri"/>
                <a:cs typeface="Calibri"/>
              </a:rPr>
              <a:t> </a:t>
            </a:r>
            <a:r>
              <a:rPr sz="2000" dirty="0">
                <a:latin typeface="Calibri"/>
                <a:cs typeface="Calibri"/>
              </a:rPr>
              <a:t>until</a:t>
            </a:r>
            <a:r>
              <a:rPr sz="2000" spc="50" dirty="0">
                <a:latin typeface="Calibri"/>
                <a:cs typeface="Calibri"/>
              </a:rPr>
              <a:t> </a:t>
            </a:r>
            <a:r>
              <a:rPr sz="2000" dirty="0">
                <a:latin typeface="Calibri"/>
                <a:cs typeface="Calibri"/>
              </a:rPr>
              <a:t>an</a:t>
            </a:r>
            <a:r>
              <a:rPr sz="2000" spc="40" dirty="0">
                <a:latin typeface="Calibri"/>
                <a:cs typeface="Calibri"/>
              </a:rPr>
              <a:t> </a:t>
            </a:r>
            <a:r>
              <a:rPr sz="2000" dirty="0">
                <a:latin typeface="Calibri"/>
                <a:cs typeface="Calibri"/>
              </a:rPr>
              <a:t>action</a:t>
            </a:r>
            <a:r>
              <a:rPr sz="2000" spc="45" dirty="0">
                <a:latin typeface="Calibri"/>
                <a:cs typeface="Calibri"/>
              </a:rPr>
              <a:t> </a:t>
            </a:r>
            <a:r>
              <a:rPr sz="2000" dirty="0">
                <a:latin typeface="Calibri"/>
                <a:cs typeface="Calibri"/>
              </a:rPr>
              <a:t>is</a:t>
            </a:r>
            <a:r>
              <a:rPr sz="2000" spc="40" dirty="0">
                <a:latin typeface="Calibri"/>
                <a:cs typeface="Calibri"/>
              </a:rPr>
              <a:t> </a:t>
            </a:r>
            <a:r>
              <a:rPr sz="2000" dirty="0">
                <a:latin typeface="Calibri"/>
                <a:cs typeface="Calibri"/>
              </a:rPr>
              <a:t>taken</a:t>
            </a:r>
            <a:r>
              <a:rPr sz="2000" spc="30" dirty="0">
                <a:latin typeface="Calibri"/>
                <a:cs typeface="Calibri"/>
              </a:rPr>
              <a:t> </a:t>
            </a:r>
            <a:r>
              <a:rPr sz="2000" dirty="0">
                <a:latin typeface="Calibri"/>
                <a:cs typeface="Calibri"/>
              </a:rPr>
              <a:t>to</a:t>
            </a:r>
            <a:r>
              <a:rPr sz="2000" spc="40" dirty="0">
                <a:latin typeface="Calibri"/>
                <a:cs typeface="Calibri"/>
              </a:rPr>
              <a:t> </a:t>
            </a:r>
            <a:r>
              <a:rPr sz="2000" dirty="0">
                <a:latin typeface="Calibri"/>
                <a:cs typeface="Calibri"/>
              </a:rPr>
              <a:t>turn</a:t>
            </a:r>
            <a:r>
              <a:rPr sz="2000" spc="50" dirty="0">
                <a:latin typeface="Calibri"/>
                <a:cs typeface="Calibri"/>
              </a:rPr>
              <a:t> </a:t>
            </a:r>
            <a:r>
              <a:rPr sz="2000" dirty="0">
                <a:latin typeface="Calibri"/>
                <a:cs typeface="Calibri"/>
              </a:rPr>
              <a:t>it</a:t>
            </a:r>
            <a:r>
              <a:rPr sz="2000" spc="35" dirty="0">
                <a:latin typeface="Calibri"/>
                <a:cs typeface="Calibri"/>
              </a:rPr>
              <a:t> </a:t>
            </a:r>
            <a:r>
              <a:rPr sz="2000" spc="-25" dirty="0">
                <a:latin typeface="Calibri"/>
                <a:cs typeface="Calibri"/>
              </a:rPr>
              <a:t>on</a:t>
            </a:r>
            <a:endParaRPr sz="2000" dirty="0">
              <a:latin typeface="Calibri"/>
              <a:cs typeface="Calibri"/>
            </a:endParaRPr>
          </a:p>
        </p:txBody>
      </p:sp>
      <p:pic>
        <p:nvPicPr>
          <p:cNvPr id="26" name="object 8">
            <a:extLst>
              <a:ext uri="{FF2B5EF4-FFF2-40B4-BE49-F238E27FC236}">
                <a16:creationId xmlns:a16="http://schemas.microsoft.com/office/drawing/2014/main" id="{225A24DF-4F17-471D-9D09-8C9E7BD37EB6}"/>
              </a:ext>
            </a:extLst>
          </p:cNvPr>
          <p:cNvPicPr/>
          <p:nvPr/>
        </p:nvPicPr>
        <p:blipFill>
          <a:blip r:embed="rId6" cstate="print"/>
          <a:stretch>
            <a:fillRect/>
          </a:stretch>
        </p:blipFill>
        <p:spPr>
          <a:xfrm>
            <a:off x="4204628" y="2794335"/>
            <a:ext cx="6862476" cy="2163116"/>
          </a:xfrm>
          <a:prstGeom prst="rect">
            <a:avLst/>
          </a:prstGeom>
        </p:spPr>
      </p:pic>
      <p:grpSp>
        <p:nvGrpSpPr>
          <p:cNvPr id="27" name="object 2">
            <a:extLst>
              <a:ext uri="{FF2B5EF4-FFF2-40B4-BE49-F238E27FC236}">
                <a16:creationId xmlns:a16="http://schemas.microsoft.com/office/drawing/2014/main" id="{E3B9413C-ABE1-4A2F-BB71-64A67890AA70}"/>
              </a:ext>
            </a:extLst>
          </p:cNvPr>
          <p:cNvGrpSpPr/>
          <p:nvPr/>
        </p:nvGrpSpPr>
        <p:grpSpPr>
          <a:xfrm>
            <a:off x="3516323" y="1930588"/>
            <a:ext cx="8522260" cy="4782254"/>
            <a:chOff x="988313" y="1037545"/>
            <a:chExt cx="5815330" cy="3263265"/>
          </a:xfrm>
          <a:solidFill>
            <a:schemeClr val="bg1"/>
          </a:solidFill>
        </p:grpSpPr>
        <p:sp>
          <p:nvSpPr>
            <p:cNvPr id="29" name="object 4">
              <a:extLst>
                <a:ext uri="{FF2B5EF4-FFF2-40B4-BE49-F238E27FC236}">
                  <a16:creationId xmlns:a16="http://schemas.microsoft.com/office/drawing/2014/main" id="{B42B467B-46B1-4803-8F8C-F5EBD7FC92BD}"/>
                </a:ext>
              </a:extLst>
            </p:cNvPr>
            <p:cNvSpPr/>
            <p:nvPr/>
          </p:nvSpPr>
          <p:spPr>
            <a:xfrm>
              <a:off x="6793992" y="1040130"/>
              <a:ext cx="0" cy="3251200"/>
            </a:xfrm>
            <a:custGeom>
              <a:avLst/>
              <a:gdLst/>
              <a:ahLst/>
              <a:cxnLst/>
              <a:rect l="l" t="t" r="r" b="b"/>
              <a:pathLst>
                <a:path h="3251200">
                  <a:moveTo>
                    <a:pt x="0" y="0"/>
                  </a:moveTo>
                  <a:lnTo>
                    <a:pt x="0" y="3250692"/>
                  </a:lnTo>
                </a:path>
              </a:pathLst>
            </a:custGeom>
            <a:grpFill/>
            <a:ln w="18884">
              <a:solidFill>
                <a:srgbClr val="3393B9"/>
              </a:solidFill>
            </a:ln>
          </p:spPr>
          <p:txBody>
            <a:bodyPr wrap="square" lIns="0" tIns="0" rIns="0" bIns="0" rtlCol="0"/>
            <a:lstStyle/>
            <a:p>
              <a:endParaRPr/>
            </a:p>
          </p:txBody>
        </p:sp>
        <p:sp>
          <p:nvSpPr>
            <p:cNvPr id="30" name="object 5">
              <a:extLst>
                <a:ext uri="{FF2B5EF4-FFF2-40B4-BE49-F238E27FC236}">
                  <a16:creationId xmlns:a16="http://schemas.microsoft.com/office/drawing/2014/main" id="{4E8A2F50-AAB9-43F5-BEF2-2A8FC3397716}"/>
                </a:ext>
              </a:extLst>
            </p:cNvPr>
            <p:cNvSpPr/>
            <p:nvPr/>
          </p:nvSpPr>
          <p:spPr>
            <a:xfrm>
              <a:off x="988313" y="4290822"/>
              <a:ext cx="5800725" cy="0"/>
            </a:xfrm>
            <a:custGeom>
              <a:avLst/>
              <a:gdLst/>
              <a:ahLst/>
              <a:cxnLst/>
              <a:rect l="l" t="t" r="r" b="b"/>
              <a:pathLst>
                <a:path w="5800725">
                  <a:moveTo>
                    <a:pt x="0" y="0"/>
                  </a:moveTo>
                  <a:lnTo>
                    <a:pt x="5800344" y="0"/>
                  </a:lnTo>
                </a:path>
              </a:pathLst>
            </a:custGeom>
            <a:grpFill/>
            <a:ln w="18884">
              <a:solidFill>
                <a:srgbClr val="3393B9"/>
              </a:solidFill>
            </a:ln>
          </p:spPr>
          <p:txBody>
            <a:bodyPr wrap="square" lIns="0" tIns="0" rIns="0" bIns="0" rtlCol="0"/>
            <a:lstStyle/>
            <a:p>
              <a:endParaRPr/>
            </a:p>
          </p:txBody>
        </p:sp>
        <p:pic>
          <p:nvPicPr>
            <p:cNvPr id="31" name="object 6">
              <a:extLst>
                <a:ext uri="{FF2B5EF4-FFF2-40B4-BE49-F238E27FC236}">
                  <a16:creationId xmlns:a16="http://schemas.microsoft.com/office/drawing/2014/main" id="{406CA3CB-8C70-4FEF-A3EF-C48E5AA3E552}"/>
                </a:ext>
              </a:extLst>
            </p:cNvPr>
            <p:cNvPicPr/>
            <p:nvPr/>
          </p:nvPicPr>
          <p:blipFill>
            <a:blip r:embed="rId5" cstate="print"/>
            <a:stretch>
              <a:fillRect/>
            </a:stretch>
          </p:blipFill>
          <p:spPr>
            <a:xfrm>
              <a:off x="6180516" y="1104064"/>
              <a:ext cx="569692" cy="245093"/>
            </a:xfrm>
            <a:prstGeom prst="rect">
              <a:avLst/>
            </a:prstGeom>
            <a:grpFill/>
          </p:spPr>
        </p:pic>
        <p:sp>
          <p:nvSpPr>
            <p:cNvPr id="28" name="object 3">
              <a:extLst>
                <a:ext uri="{FF2B5EF4-FFF2-40B4-BE49-F238E27FC236}">
                  <a16:creationId xmlns:a16="http://schemas.microsoft.com/office/drawing/2014/main" id="{CDF432A0-2C43-4250-A8DC-7552D1DCAC7D}"/>
                </a:ext>
              </a:extLst>
            </p:cNvPr>
            <p:cNvSpPr/>
            <p:nvPr/>
          </p:nvSpPr>
          <p:spPr>
            <a:xfrm>
              <a:off x="998219" y="1046988"/>
              <a:ext cx="5800725" cy="3244215"/>
            </a:xfrm>
            <a:custGeom>
              <a:avLst/>
              <a:gdLst/>
              <a:ahLst/>
              <a:cxnLst/>
              <a:rect l="l" t="t" r="r" b="b"/>
              <a:pathLst>
                <a:path w="5800725" h="3244215">
                  <a:moveTo>
                    <a:pt x="0" y="0"/>
                  </a:moveTo>
                  <a:lnTo>
                    <a:pt x="5800344" y="0"/>
                  </a:lnTo>
                </a:path>
                <a:path w="5800725" h="3244215">
                  <a:moveTo>
                    <a:pt x="0" y="0"/>
                  </a:moveTo>
                  <a:lnTo>
                    <a:pt x="0" y="3243834"/>
                  </a:lnTo>
                </a:path>
              </a:pathLst>
            </a:custGeom>
            <a:grpFill/>
            <a:ln w="18884">
              <a:solidFill>
                <a:srgbClr val="3393B9"/>
              </a:solidFill>
            </a:ln>
          </p:spPr>
          <p:txBody>
            <a:bodyPr wrap="square" lIns="0" tIns="0" rIns="0" bIns="0" rtlCol="0"/>
            <a:lstStyle/>
            <a:p>
              <a:endParaRPr/>
            </a:p>
          </p:txBody>
        </p:sp>
      </p:grpSp>
    </p:spTree>
    <p:extLst>
      <p:ext uri="{BB962C8B-B14F-4D97-AF65-F5344CB8AC3E}">
        <p14:creationId xmlns:p14="http://schemas.microsoft.com/office/powerpoint/2010/main" val="2963279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4FAC93E-D8B5-4B3A-8970-43CB066C8BB9}"/>
              </a:ext>
            </a:extLst>
          </p:cNvPr>
          <p:cNvSpPr txBox="1"/>
          <p:nvPr/>
        </p:nvSpPr>
        <p:spPr>
          <a:xfrm>
            <a:off x="128975" y="136324"/>
            <a:ext cx="5967025" cy="6530955"/>
          </a:xfrm>
          <a:prstGeom prst="rect">
            <a:avLst/>
          </a:prstGeom>
          <a:ln w="28575">
            <a:solidFill>
              <a:srgbClr val="0069BC"/>
            </a:solidFill>
          </a:ln>
        </p:spPr>
        <p:txBody>
          <a:bodyPr vert="horz" wrap="square" lIns="0" tIns="144145" rIns="0" bIns="0" rtlCol="0">
            <a:spAutoFit/>
          </a:bodyPr>
          <a:lstStyle/>
          <a:p>
            <a:pPr marL="222885">
              <a:lnSpc>
                <a:spcPct val="100000"/>
              </a:lnSpc>
              <a:spcBef>
                <a:spcPts val="1135"/>
              </a:spcBef>
            </a:pPr>
            <a:r>
              <a:rPr sz="2150" b="1" dirty="0">
                <a:solidFill>
                  <a:srgbClr val="006FC0"/>
                </a:solidFill>
                <a:latin typeface="Calibri"/>
                <a:cs typeface="Calibri"/>
              </a:rPr>
              <a:t>NOM</a:t>
            </a:r>
            <a:r>
              <a:rPr sz="2150" b="1" spc="35" dirty="0">
                <a:solidFill>
                  <a:srgbClr val="006FC0"/>
                </a:solidFill>
                <a:latin typeface="Calibri"/>
                <a:cs typeface="Calibri"/>
              </a:rPr>
              <a:t> </a:t>
            </a:r>
            <a:r>
              <a:rPr sz="2150" b="1" dirty="0">
                <a:solidFill>
                  <a:srgbClr val="006FC0"/>
                </a:solidFill>
                <a:latin typeface="Calibri"/>
                <a:cs typeface="Calibri"/>
              </a:rPr>
              <a:t>–</a:t>
            </a:r>
            <a:r>
              <a:rPr sz="2150" b="1" spc="35" dirty="0">
                <a:solidFill>
                  <a:srgbClr val="006FC0"/>
                </a:solidFill>
                <a:latin typeface="Calibri"/>
                <a:cs typeface="Calibri"/>
              </a:rPr>
              <a:t> </a:t>
            </a:r>
            <a:r>
              <a:rPr sz="2150" b="1" dirty="0">
                <a:solidFill>
                  <a:srgbClr val="006FC0"/>
                </a:solidFill>
                <a:latin typeface="Calibri"/>
                <a:cs typeface="Calibri"/>
              </a:rPr>
              <a:t>Purpose</a:t>
            </a:r>
            <a:r>
              <a:rPr sz="2150" b="1" spc="25" dirty="0">
                <a:solidFill>
                  <a:srgbClr val="006FC0"/>
                </a:solidFill>
                <a:latin typeface="Calibri"/>
                <a:cs typeface="Calibri"/>
              </a:rPr>
              <a:t> </a:t>
            </a:r>
            <a:r>
              <a:rPr sz="2150" b="1" dirty="0">
                <a:solidFill>
                  <a:srgbClr val="006FC0"/>
                </a:solidFill>
                <a:latin typeface="Calibri"/>
                <a:cs typeface="Calibri"/>
              </a:rPr>
              <a:t>of</a:t>
            </a:r>
            <a:r>
              <a:rPr sz="2150" b="1" spc="40" dirty="0">
                <a:solidFill>
                  <a:srgbClr val="006FC0"/>
                </a:solidFill>
                <a:latin typeface="Calibri"/>
                <a:cs typeface="Calibri"/>
              </a:rPr>
              <a:t> </a:t>
            </a:r>
            <a:r>
              <a:rPr sz="2150" b="1" spc="-10" dirty="0">
                <a:solidFill>
                  <a:srgbClr val="006FC0"/>
                </a:solidFill>
                <a:latin typeface="Calibri"/>
                <a:cs typeface="Calibri"/>
              </a:rPr>
              <a:t>Meeting</a:t>
            </a:r>
            <a:endParaRPr sz="2150" dirty="0">
              <a:latin typeface="Calibri"/>
              <a:cs typeface="Calibri"/>
            </a:endParaRPr>
          </a:p>
          <a:p>
            <a:pPr marL="548640" indent="-172085">
              <a:lnSpc>
                <a:spcPct val="100000"/>
              </a:lnSpc>
              <a:spcBef>
                <a:spcPts val="610"/>
              </a:spcBef>
              <a:buClr>
                <a:srgbClr val="365F92"/>
              </a:buClr>
              <a:buChar char="•"/>
              <a:tabLst>
                <a:tab pos="1297305" algn="l"/>
              </a:tabLst>
            </a:pPr>
            <a:r>
              <a:rPr sz="1350" dirty="0">
                <a:latin typeface="Calibri"/>
                <a:cs typeface="Calibri"/>
              </a:rPr>
              <a:t>Select</a:t>
            </a:r>
            <a:r>
              <a:rPr sz="1350" spc="40" dirty="0">
                <a:latin typeface="Calibri"/>
                <a:cs typeface="Calibri"/>
              </a:rPr>
              <a:t> </a:t>
            </a:r>
            <a:r>
              <a:rPr sz="1350" dirty="0">
                <a:latin typeface="Calibri"/>
                <a:cs typeface="Calibri"/>
              </a:rPr>
              <a:t>the</a:t>
            </a:r>
            <a:r>
              <a:rPr sz="1350" spc="50" dirty="0">
                <a:latin typeface="Calibri"/>
                <a:cs typeface="Calibri"/>
              </a:rPr>
              <a:t> </a:t>
            </a:r>
            <a:r>
              <a:rPr sz="1350" dirty="0">
                <a:latin typeface="Calibri"/>
                <a:cs typeface="Calibri"/>
              </a:rPr>
              <a:t>purpose</a:t>
            </a:r>
            <a:r>
              <a:rPr sz="1350" spc="60" dirty="0">
                <a:latin typeface="Calibri"/>
                <a:cs typeface="Calibri"/>
              </a:rPr>
              <a:t> </a:t>
            </a:r>
            <a:r>
              <a:rPr sz="1350" dirty="0">
                <a:latin typeface="Calibri"/>
                <a:cs typeface="Calibri"/>
              </a:rPr>
              <a:t>/</a:t>
            </a:r>
            <a:r>
              <a:rPr sz="1350" spc="50" dirty="0">
                <a:latin typeface="Calibri"/>
                <a:cs typeface="Calibri"/>
              </a:rPr>
              <a:t> </a:t>
            </a:r>
            <a:r>
              <a:rPr sz="1350" dirty="0">
                <a:latin typeface="Calibri"/>
                <a:cs typeface="Calibri"/>
              </a:rPr>
              <a:t>purposes</a:t>
            </a:r>
            <a:r>
              <a:rPr sz="1350" spc="70" dirty="0">
                <a:latin typeface="Calibri"/>
                <a:cs typeface="Calibri"/>
              </a:rPr>
              <a:t> </a:t>
            </a:r>
            <a:r>
              <a:rPr sz="1350" dirty="0">
                <a:latin typeface="Calibri"/>
                <a:cs typeface="Calibri"/>
              </a:rPr>
              <a:t>of</a:t>
            </a:r>
            <a:r>
              <a:rPr sz="1350" spc="35" dirty="0">
                <a:latin typeface="Calibri"/>
                <a:cs typeface="Calibri"/>
              </a:rPr>
              <a:t> </a:t>
            </a:r>
            <a:r>
              <a:rPr sz="1350" dirty="0">
                <a:latin typeface="Calibri"/>
                <a:cs typeface="Calibri"/>
              </a:rPr>
              <a:t>the</a:t>
            </a:r>
            <a:r>
              <a:rPr sz="1350" spc="50" dirty="0">
                <a:latin typeface="Calibri"/>
                <a:cs typeface="Calibri"/>
              </a:rPr>
              <a:t> </a:t>
            </a:r>
            <a:r>
              <a:rPr sz="1350" spc="-10" dirty="0">
                <a:latin typeface="Calibri"/>
                <a:cs typeface="Calibri"/>
              </a:rPr>
              <a:t>meeting</a:t>
            </a:r>
            <a:endParaRPr sz="1350" dirty="0">
              <a:latin typeface="Calibri"/>
              <a:cs typeface="Calibri"/>
            </a:endParaRPr>
          </a:p>
          <a:p>
            <a:pPr>
              <a:lnSpc>
                <a:spcPct val="100000"/>
              </a:lnSpc>
            </a:pPr>
            <a:endParaRPr sz="1400" dirty="0">
              <a:latin typeface="Calibri"/>
              <a:cs typeface="Calibri"/>
            </a:endParaRPr>
          </a:p>
          <a:p>
            <a:pPr>
              <a:lnSpc>
                <a:spcPct val="100000"/>
              </a:lnSpc>
            </a:pPr>
            <a:endParaRPr sz="1400" dirty="0">
              <a:latin typeface="Calibri"/>
              <a:cs typeface="Calibri"/>
            </a:endParaRPr>
          </a:p>
          <a:p>
            <a:pPr>
              <a:lnSpc>
                <a:spcPct val="100000"/>
              </a:lnSpc>
            </a:pPr>
            <a:endParaRPr sz="1400" dirty="0">
              <a:latin typeface="Calibri"/>
              <a:cs typeface="Calibri"/>
            </a:endParaRPr>
          </a:p>
          <a:p>
            <a:pPr>
              <a:lnSpc>
                <a:spcPct val="100000"/>
              </a:lnSpc>
            </a:pPr>
            <a:endParaRPr sz="1400" dirty="0">
              <a:latin typeface="Calibri"/>
              <a:cs typeface="Calibri"/>
            </a:endParaRPr>
          </a:p>
          <a:p>
            <a:pPr>
              <a:lnSpc>
                <a:spcPct val="100000"/>
              </a:lnSpc>
            </a:pPr>
            <a:endParaRPr sz="1400" dirty="0">
              <a:latin typeface="Calibri"/>
              <a:cs typeface="Calibri"/>
            </a:endParaRPr>
          </a:p>
          <a:p>
            <a:pPr>
              <a:lnSpc>
                <a:spcPct val="100000"/>
              </a:lnSpc>
            </a:pPr>
            <a:endParaRPr sz="1400" dirty="0">
              <a:latin typeface="Calibri"/>
              <a:cs typeface="Calibri"/>
            </a:endParaRPr>
          </a:p>
          <a:p>
            <a:pPr>
              <a:lnSpc>
                <a:spcPct val="100000"/>
              </a:lnSpc>
              <a:spcBef>
                <a:spcPts val="35"/>
              </a:spcBef>
            </a:pPr>
            <a:endParaRPr sz="1350" dirty="0">
              <a:latin typeface="Calibri"/>
              <a:cs typeface="Calibri"/>
            </a:endParaRPr>
          </a:p>
          <a:p>
            <a:pPr marL="499745" indent="-114300">
              <a:lnSpc>
                <a:spcPct val="100000"/>
              </a:lnSpc>
              <a:buClr>
                <a:srgbClr val="266E8B"/>
              </a:buClr>
              <a:buFont typeface="Arial"/>
              <a:buChar char="•"/>
              <a:tabLst>
                <a:tab pos="500380" algn="l"/>
              </a:tabLst>
            </a:pPr>
            <a:r>
              <a:rPr sz="1550" dirty="0">
                <a:latin typeface="Calibri"/>
                <a:cs typeface="Calibri"/>
              </a:rPr>
              <a:t>Can</a:t>
            </a:r>
            <a:r>
              <a:rPr sz="1550" spc="70" dirty="0">
                <a:latin typeface="Calibri"/>
                <a:cs typeface="Calibri"/>
              </a:rPr>
              <a:t> </a:t>
            </a:r>
            <a:r>
              <a:rPr sz="1550" dirty="0">
                <a:latin typeface="Calibri"/>
                <a:cs typeface="Calibri"/>
              </a:rPr>
              <a:t>select</a:t>
            </a:r>
            <a:r>
              <a:rPr sz="1550" spc="60" dirty="0">
                <a:latin typeface="Calibri"/>
                <a:cs typeface="Calibri"/>
              </a:rPr>
              <a:t> </a:t>
            </a:r>
            <a:r>
              <a:rPr sz="1550" spc="-10" dirty="0">
                <a:latin typeface="Calibri"/>
                <a:cs typeface="Calibri"/>
              </a:rPr>
              <a:t>multiple</a:t>
            </a:r>
            <a:endParaRPr sz="1550" dirty="0">
              <a:latin typeface="Calibri"/>
              <a:cs typeface="Calibri"/>
            </a:endParaRPr>
          </a:p>
          <a:p>
            <a:pPr marL="499745" indent="-114300">
              <a:lnSpc>
                <a:spcPct val="100000"/>
              </a:lnSpc>
              <a:spcBef>
                <a:spcPts val="355"/>
              </a:spcBef>
              <a:buClr>
                <a:srgbClr val="266E8B"/>
              </a:buClr>
              <a:buFont typeface="Arial"/>
              <a:buChar char="•"/>
              <a:tabLst>
                <a:tab pos="500380" algn="l"/>
              </a:tabLst>
            </a:pPr>
            <a:r>
              <a:rPr sz="1550" dirty="0">
                <a:latin typeface="Calibri"/>
                <a:cs typeface="Calibri"/>
              </a:rPr>
              <a:t>If</a:t>
            </a:r>
            <a:r>
              <a:rPr sz="1550" spc="55" dirty="0">
                <a:latin typeface="Calibri"/>
                <a:cs typeface="Calibri"/>
              </a:rPr>
              <a:t> </a:t>
            </a:r>
            <a:r>
              <a:rPr sz="1550" dirty="0">
                <a:latin typeface="Calibri"/>
                <a:cs typeface="Calibri"/>
              </a:rPr>
              <a:t>"Consider</a:t>
            </a:r>
            <a:r>
              <a:rPr sz="1550" spc="60" dirty="0">
                <a:latin typeface="Calibri"/>
                <a:cs typeface="Calibri"/>
              </a:rPr>
              <a:t> </a:t>
            </a:r>
            <a:r>
              <a:rPr sz="1550" dirty="0">
                <a:latin typeface="Calibri"/>
                <a:cs typeface="Calibri"/>
              </a:rPr>
              <a:t>Post‐secondary</a:t>
            </a:r>
            <a:r>
              <a:rPr sz="1550" spc="70" dirty="0">
                <a:latin typeface="Calibri"/>
                <a:cs typeface="Calibri"/>
              </a:rPr>
              <a:t> </a:t>
            </a:r>
            <a:r>
              <a:rPr sz="1550" dirty="0">
                <a:latin typeface="Calibri"/>
                <a:cs typeface="Calibri"/>
              </a:rPr>
              <a:t>Transition"</a:t>
            </a:r>
            <a:r>
              <a:rPr sz="1550" spc="75" dirty="0">
                <a:latin typeface="Calibri"/>
                <a:cs typeface="Calibri"/>
              </a:rPr>
              <a:t> </a:t>
            </a:r>
            <a:r>
              <a:rPr sz="1550" dirty="0">
                <a:latin typeface="Calibri"/>
                <a:cs typeface="Calibri"/>
              </a:rPr>
              <a:t>is</a:t>
            </a:r>
            <a:r>
              <a:rPr sz="1550" spc="50" dirty="0">
                <a:latin typeface="Calibri"/>
                <a:cs typeface="Calibri"/>
              </a:rPr>
              <a:t> </a:t>
            </a:r>
            <a:r>
              <a:rPr sz="1550" spc="-10" dirty="0">
                <a:latin typeface="Calibri"/>
                <a:cs typeface="Calibri"/>
              </a:rPr>
              <a:t>selected</a:t>
            </a:r>
            <a:endParaRPr sz="1550" dirty="0">
              <a:latin typeface="Calibri"/>
              <a:cs typeface="Calibri"/>
            </a:endParaRPr>
          </a:p>
          <a:p>
            <a:pPr marL="725805" lvl="1" indent="-114300">
              <a:lnSpc>
                <a:spcPct val="100000"/>
              </a:lnSpc>
              <a:spcBef>
                <a:spcPts val="140"/>
              </a:spcBef>
              <a:buClr>
                <a:srgbClr val="266E8B"/>
              </a:buClr>
              <a:buFont typeface="Arial"/>
              <a:buChar char="•"/>
              <a:tabLst>
                <a:tab pos="726440" algn="l"/>
              </a:tabLst>
            </a:pPr>
            <a:r>
              <a:rPr sz="1350" dirty="0">
                <a:latin typeface="Calibri"/>
                <a:cs typeface="Calibri"/>
              </a:rPr>
              <a:t>Student</a:t>
            </a:r>
            <a:r>
              <a:rPr sz="1350" spc="70" dirty="0">
                <a:latin typeface="Calibri"/>
                <a:cs typeface="Calibri"/>
              </a:rPr>
              <a:t> </a:t>
            </a:r>
            <a:r>
              <a:rPr sz="1350" dirty="0">
                <a:latin typeface="Calibri"/>
                <a:cs typeface="Calibri"/>
              </a:rPr>
              <a:t>Name</a:t>
            </a:r>
            <a:r>
              <a:rPr sz="1350" spc="35" dirty="0">
                <a:latin typeface="Calibri"/>
                <a:cs typeface="Calibri"/>
              </a:rPr>
              <a:t> </a:t>
            </a:r>
            <a:r>
              <a:rPr sz="1350" dirty="0">
                <a:latin typeface="Calibri"/>
                <a:cs typeface="Calibri"/>
              </a:rPr>
              <a:t>/</a:t>
            </a:r>
            <a:r>
              <a:rPr sz="1350" spc="60" dirty="0">
                <a:latin typeface="Calibri"/>
                <a:cs typeface="Calibri"/>
              </a:rPr>
              <a:t> </a:t>
            </a:r>
            <a:r>
              <a:rPr sz="1350" dirty="0">
                <a:latin typeface="Calibri"/>
                <a:cs typeface="Calibri"/>
              </a:rPr>
              <a:t>Title</a:t>
            </a:r>
            <a:r>
              <a:rPr sz="1350" spc="45" dirty="0">
                <a:latin typeface="Calibri"/>
                <a:cs typeface="Calibri"/>
              </a:rPr>
              <a:t> </a:t>
            </a:r>
            <a:r>
              <a:rPr sz="1350" dirty="0">
                <a:latin typeface="Calibri"/>
                <a:cs typeface="Calibri"/>
              </a:rPr>
              <a:t>autofill</a:t>
            </a:r>
            <a:r>
              <a:rPr sz="1350" spc="35" dirty="0">
                <a:latin typeface="Calibri"/>
                <a:cs typeface="Calibri"/>
              </a:rPr>
              <a:t> </a:t>
            </a:r>
            <a:r>
              <a:rPr sz="1350" dirty="0">
                <a:latin typeface="Calibri"/>
                <a:cs typeface="Calibri"/>
              </a:rPr>
              <a:t>in</a:t>
            </a:r>
            <a:r>
              <a:rPr sz="1350" spc="55" dirty="0">
                <a:latin typeface="Calibri"/>
                <a:cs typeface="Calibri"/>
              </a:rPr>
              <a:t> </a:t>
            </a:r>
            <a:r>
              <a:rPr sz="1350" dirty="0">
                <a:latin typeface="Calibri"/>
                <a:cs typeface="Calibri"/>
              </a:rPr>
              <a:t>Participants</a:t>
            </a:r>
            <a:r>
              <a:rPr sz="1350" spc="50" dirty="0">
                <a:latin typeface="Calibri"/>
                <a:cs typeface="Calibri"/>
              </a:rPr>
              <a:t> </a:t>
            </a:r>
            <a:r>
              <a:rPr sz="1350" spc="-10" dirty="0">
                <a:latin typeface="Calibri"/>
                <a:cs typeface="Calibri"/>
              </a:rPr>
              <a:t>section</a:t>
            </a:r>
            <a:endParaRPr sz="1350" dirty="0">
              <a:latin typeface="Calibri"/>
              <a:cs typeface="Calibri"/>
            </a:endParaRPr>
          </a:p>
          <a:p>
            <a:pPr marL="725805" lvl="1" indent="-114300">
              <a:lnSpc>
                <a:spcPct val="100000"/>
              </a:lnSpc>
              <a:spcBef>
                <a:spcPts val="120"/>
              </a:spcBef>
              <a:buClr>
                <a:srgbClr val="266E8B"/>
              </a:buClr>
              <a:buFont typeface="Arial"/>
              <a:buChar char="•"/>
              <a:tabLst>
                <a:tab pos="726440" algn="l"/>
              </a:tabLst>
            </a:pPr>
            <a:r>
              <a:rPr sz="1350" dirty="0">
                <a:latin typeface="Calibri"/>
                <a:cs typeface="Calibri"/>
              </a:rPr>
              <a:t>First</a:t>
            </a:r>
            <a:r>
              <a:rPr sz="1350" spc="55" dirty="0">
                <a:latin typeface="Calibri"/>
                <a:cs typeface="Calibri"/>
              </a:rPr>
              <a:t> </a:t>
            </a:r>
            <a:r>
              <a:rPr sz="1350" dirty="0">
                <a:latin typeface="Calibri"/>
                <a:cs typeface="Calibri"/>
              </a:rPr>
              <a:t>Agency</a:t>
            </a:r>
            <a:r>
              <a:rPr sz="1350" spc="45" dirty="0">
                <a:latin typeface="Calibri"/>
                <a:cs typeface="Calibri"/>
              </a:rPr>
              <a:t> </a:t>
            </a:r>
            <a:r>
              <a:rPr sz="1350" dirty="0">
                <a:latin typeface="Calibri"/>
                <a:cs typeface="Calibri"/>
              </a:rPr>
              <a:t>field</a:t>
            </a:r>
            <a:r>
              <a:rPr sz="1350" spc="35" dirty="0">
                <a:latin typeface="Calibri"/>
                <a:cs typeface="Calibri"/>
              </a:rPr>
              <a:t> </a:t>
            </a:r>
            <a:r>
              <a:rPr sz="1350" dirty="0">
                <a:latin typeface="Calibri"/>
                <a:cs typeface="Calibri"/>
              </a:rPr>
              <a:t>becomes</a:t>
            </a:r>
            <a:r>
              <a:rPr sz="1350" spc="50" dirty="0">
                <a:latin typeface="Calibri"/>
                <a:cs typeface="Calibri"/>
              </a:rPr>
              <a:t> </a:t>
            </a:r>
            <a:r>
              <a:rPr sz="1350" spc="-10" dirty="0">
                <a:latin typeface="Calibri"/>
                <a:cs typeface="Calibri"/>
              </a:rPr>
              <a:t>required</a:t>
            </a: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499745" indent="-114300">
              <a:lnSpc>
                <a:spcPct val="100000"/>
              </a:lnSpc>
              <a:spcBef>
                <a:spcPts val="1925"/>
              </a:spcBef>
              <a:buClr>
                <a:srgbClr val="266E8B"/>
              </a:buClr>
              <a:buFont typeface="Arial"/>
              <a:buChar char="•"/>
              <a:tabLst>
                <a:tab pos="500380" algn="l"/>
              </a:tabLst>
            </a:pPr>
            <a:r>
              <a:rPr lang="en-US" sz="1400" dirty="0">
                <a:latin typeface="Calibri"/>
                <a:cs typeface="Calibri"/>
              </a:rPr>
              <a:t>Complete</a:t>
            </a:r>
            <a:r>
              <a:rPr lang="en-US" sz="1400" spc="60" dirty="0">
                <a:latin typeface="Calibri"/>
                <a:cs typeface="Calibri"/>
              </a:rPr>
              <a:t> </a:t>
            </a:r>
            <a:r>
              <a:rPr lang="en-US" sz="1400" dirty="0">
                <a:latin typeface="Calibri"/>
                <a:cs typeface="Calibri"/>
              </a:rPr>
              <a:t>required</a:t>
            </a:r>
            <a:r>
              <a:rPr lang="en-US" sz="1400" spc="60" dirty="0">
                <a:latin typeface="Calibri"/>
                <a:cs typeface="Calibri"/>
              </a:rPr>
              <a:t> </a:t>
            </a:r>
            <a:r>
              <a:rPr lang="en-US" sz="1400" dirty="0">
                <a:latin typeface="Calibri"/>
                <a:cs typeface="Calibri"/>
              </a:rPr>
              <a:t>fields</a:t>
            </a:r>
            <a:r>
              <a:rPr lang="en-US" sz="1400" spc="50" dirty="0">
                <a:latin typeface="Calibri"/>
                <a:cs typeface="Calibri"/>
              </a:rPr>
              <a:t> </a:t>
            </a:r>
            <a:r>
              <a:rPr lang="en-US" sz="1400" dirty="0">
                <a:latin typeface="Calibri"/>
                <a:cs typeface="Calibri"/>
              </a:rPr>
              <a:t>–</a:t>
            </a:r>
            <a:r>
              <a:rPr lang="en-US" sz="1400" spc="65" dirty="0">
                <a:latin typeface="Calibri"/>
                <a:cs typeface="Calibri"/>
              </a:rPr>
              <a:t> </a:t>
            </a:r>
            <a:r>
              <a:rPr lang="en-US" sz="1400" dirty="0">
                <a:latin typeface="Calibri"/>
                <a:cs typeface="Calibri"/>
              </a:rPr>
              <a:t>outlined</a:t>
            </a:r>
            <a:r>
              <a:rPr lang="en-US" sz="1400" spc="75" dirty="0">
                <a:latin typeface="Calibri"/>
                <a:cs typeface="Calibri"/>
              </a:rPr>
              <a:t> </a:t>
            </a:r>
            <a:r>
              <a:rPr lang="en-US" sz="1400" dirty="0">
                <a:latin typeface="Calibri"/>
                <a:cs typeface="Calibri"/>
              </a:rPr>
              <a:t>in</a:t>
            </a:r>
            <a:r>
              <a:rPr lang="en-US" sz="1400" spc="65" dirty="0">
                <a:latin typeface="Calibri"/>
                <a:cs typeface="Calibri"/>
              </a:rPr>
              <a:t> </a:t>
            </a:r>
            <a:r>
              <a:rPr lang="en-US" sz="1400" spc="-25" dirty="0">
                <a:latin typeface="Calibri"/>
                <a:cs typeface="Calibri"/>
              </a:rPr>
              <a:t>red</a:t>
            </a:r>
            <a:endParaRPr lang="en-US" sz="1400" dirty="0">
              <a:latin typeface="Calibri"/>
              <a:cs typeface="Calibri"/>
            </a:endParaRPr>
          </a:p>
          <a:p>
            <a:pPr marL="499745" marR="589280" indent="-113664">
              <a:lnSpc>
                <a:spcPct val="81800"/>
              </a:lnSpc>
              <a:spcBef>
                <a:spcPts val="495"/>
              </a:spcBef>
              <a:buClr>
                <a:srgbClr val="266E8B"/>
              </a:buClr>
              <a:buFont typeface="Arial"/>
              <a:buChar char="•"/>
              <a:tabLst>
                <a:tab pos="500380" algn="l"/>
              </a:tabLst>
            </a:pPr>
            <a:r>
              <a:rPr lang="en-US" sz="1400" dirty="0">
                <a:latin typeface="Calibri"/>
                <a:cs typeface="Calibri"/>
              </a:rPr>
              <a:t>If</a:t>
            </a:r>
            <a:r>
              <a:rPr lang="en-US" sz="1400" spc="40" dirty="0">
                <a:latin typeface="Calibri"/>
                <a:cs typeface="Calibri"/>
              </a:rPr>
              <a:t> </a:t>
            </a:r>
            <a:r>
              <a:rPr lang="en-US" sz="1400" dirty="0">
                <a:latin typeface="Calibri"/>
                <a:cs typeface="Calibri"/>
              </a:rPr>
              <a:t>Meeting</a:t>
            </a:r>
            <a:r>
              <a:rPr lang="en-US" sz="1400" spc="55" dirty="0">
                <a:latin typeface="Calibri"/>
                <a:cs typeface="Calibri"/>
              </a:rPr>
              <a:t> </a:t>
            </a:r>
            <a:r>
              <a:rPr lang="en-US" sz="1400" dirty="0">
                <a:latin typeface="Calibri"/>
                <a:cs typeface="Calibri"/>
              </a:rPr>
              <a:t>Date</a:t>
            </a:r>
            <a:r>
              <a:rPr lang="en-US" sz="1400" spc="65" dirty="0">
                <a:latin typeface="Calibri"/>
                <a:cs typeface="Calibri"/>
              </a:rPr>
              <a:t> </a:t>
            </a:r>
            <a:r>
              <a:rPr lang="en-US" sz="1400" dirty="0">
                <a:latin typeface="Calibri"/>
                <a:cs typeface="Calibri"/>
              </a:rPr>
              <a:t>is</a:t>
            </a:r>
            <a:r>
              <a:rPr lang="en-US" sz="1400" spc="45" dirty="0">
                <a:latin typeface="Calibri"/>
                <a:cs typeface="Calibri"/>
              </a:rPr>
              <a:t> </a:t>
            </a:r>
            <a:r>
              <a:rPr lang="en-US" sz="1400" dirty="0">
                <a:latin typeface="Calibri"/>
                <a:cs typeface="Calibri"/>
              </a:rPr>
              <a:t>in</a:t>
            </a:r>
            <a:r>
              <a:rPr lang="en-US" sz="1400" spc="50" dirty="0">
                <a:latin typeface="Calibri"/>
                <a:cs typeface="Calibri"/>
              </a:rPr>
              <a:t> </a:t>
            </a:r>
            <a:r>
              <a:rPr lang="en-US" sz="1400" dirty="0">
                <a:latin typeface="Calibri"/>
                <a:cs typeface="Calibri"/>
              </a:rPr>
              <a:t>the</a:t>
            </a:r>
            <a:r>
              <a:rPr lang="en-US" sz="1400" spc="40" dirty="0">
                <a:latin typeface="Calibri"/>
                <a:cs typeface="Calibri"/>
              </a:rPr>
              <a:t> </a:t>
            </a:r>
            <a:r>
              <a:rPr lang="en-US" sz="1400" dirty="0">
                <a:latin typeface="Calibri"/>
                <a:cs typeface="Calibri"/>
              </a:rPr>
              <a:t>past</a:t>
            </a:r>
            <a:r>
              <a:rPr lang="en-US" sz="1400" spc="65" dirty="0">
                <a:latin typeface="Calibri"/>
                <a:cs typeface="Calibri"/>
              </a:rPr>
              <a:t> </a:t>
            </a:r>
            <a:r>
              <a:rPr lang="en-US" sz="1400" dirty="0">
                <a:latin typeface="Calibri"/>
                <a:cs typeface="Calibri"/>
              </a:rPr>
              <a:t>a</a:t>
            </a:r>
            <a:r>
              <a:rPr lang="en-US" sz="1400" spc="50" dirty="0">
                <a:latin typeface="Calibri"/>
                <a:cs typeface="Calibri"/>
              </a:rPr>
              <a:t> </a:t>
            </a:r>
            <a:r>
              <a:rPr lang="en-US" sz="1400" dirty="0">
                <a:latin typeface="Calibri"/>
                <a:cs typeface="Calibri"/>
              </a:rPr>
              <a:t>Confirmation</a:t>
            </a:r>
            <a:r>
              <a:rPr lang="en-US" sz="1400" spc="65" dirty="0">
                <a:latin typeface="Calibri"/>
                <a:cs typeface="Calibri"/>
              </a:rPr>
              <a:t> </a:t>
            </a:r>
            <a:r>
              <a:rPr lang="en-US" sz="1400" spc="-10" dirty="0">
                <a:latin typeface="Calibri"/>
                <a:cs typeface="Calibri"/>
              </a:rPr>
              <a:t>window</a:t>
            </a:r>
            <a:r>
              <a:rPr lang="en-US" sz="1400" spc="500" dirty="0">
                <a:latin typeface="Calibri"/>
                <a:cs typeface="Calibri"/>
              </a:rPr>
              <a:t> </a:t>
            </a:r>
            <a:r>
              <a:rPr lang="en-US" sz="1400" dirty="0">
                <a:latin typeface="Calibri"/>
                <a:cs typeface="Calibri"/>
              </a:rPr>
              <a:t>appears</a:t>
            </a:r>
            <a:r>
              <a:rPr lang="en-US" sz="1400" spc="55" dirty="0">
                <a:latin typeface="Calibri"/>
                <a:cs typeface="Calibri"/>
              </a:rPr>
              <a:t> </a:t>
            </a:r>
            <a:r>
              <a:rPr lang="en-US" sz="1400" dirty="0">
                <a:latin typeface="Calibri"/>
                <a:cs typeface="Calibri"/>
              </a:rPr>
              <a:t>when</a:t>
            </a:r>
            <a:r>
              <a:rPr lang="en-US" sz="1400" spc="50" dirty="0">
                <a:latin typeface="Calibri"/>
                <a:cs typeface="Calibri"/>
              </a:rPr>
              <a:t> </a:t>
            </a:r>
            <a:r>
              <a:rPr lang="en-US" sz="1400" dirty="0">
                <a:latin typeface="Calibri"/>
                <a:cs typeface="Calibri"/>
              </a:rPr>
              <a:t>the</a:t>
            </a:r>
            <a:r>
              <a:rPr lang="en-US" sz="1400" spc="50" dirty="0">
                <a:latin typeface="Calibri"/>
                <a:cs typeface="Calibri"/>
              </a:rPr>
              <a:t> </a:t>
            </a:r>
            <a:r>
              <a:rPr lang="en-US" sz="1400" dirty="0">
                <a:latin typeface="Calibri"/>
                <a:cs typeface="Calibri"/>
              </a:rPr>
              <a:t>form</a:t>
            </a:r>
            <a:r>
              <a:rPr lang="en-US" sz="1400" spc="50" dirty="0">
                <a:latin typeface="Calibri"/>
                <a:cs typeface="Calibri"/>
              </a:rPr>
              <a:t> </a:t>
            </a:r>
            <a:r>
              <a:rPr lang="en-US" sz="1400" dirty="0">
                <a:latin typeface="Calibri"/>
                <a:cs typeface="Calibri"/>
              </a:rPr>
              <a:t>is</a:t>
            </a:r>
            <a:r>
              <a:rPr lang="en-US" sz="1400" spc="40" dirty="0">
                <a:latin typeface="Calibri"/>
                <a:cs typeface="Calibri"/>
              </a:rPr>
              <a:t> </a:t>
            </a:r>
            <a:r>
              <a:rPr lang="en-US" sz="1400" dirty="0">
                <a:latin typeface="Calibri"/>
                <a:cs typeface="Calibri"/>
              </a:rPr>
              <a:t>saved.</a:t>
            </a:r>
            <a:r>
              <a:rPr lang="en-US" sz="1400" spc="65" dirty="0">
                <a:latin typeface="Calibri"/>
                <a:cs typeface="Calibri"/>
              </a:rPr>
              <a:t> </a:t>
            </a:r>
            <a:r>
              <a:rPr lang="en-US" sz="1400" dirty="0">
                <a:latin typeface="Calibri"/>
                <a:cs typeface="Calibri"/>
              </a:rPr>
              <a:t>Select</a:t>
            </a:r>
            <a:r>
              <a:rPr lang="en-US" sz="1400" spc="45" dirty="0">
                <a:latin typeface="Calibri"/>
                <a:cs typeface="Calibri"/>
              </a:rPr>
              <a:t> </a:t>
            </a:r>
            <a:r>
              <a:rPr lang="en-US" sz="1400" dirty="0">
                <a:latin typeface="Calibri"/>
                <a:cs typeface="Calibri"/>
              </a:rPr>
              <a:t>Cancel</a:t>
            </a:r>
            <a:r>
              <a:rPr lang="en-US" sz="1400" spc="55" dirty="0">
                <a:latin typeface="Calibri"/>
                <a:cs typeface="Calibri"/>
              </a:rPr>
              <a:t> </a:t>
            </a:r>
            <a:r>
              <a:rPr lang="en-US" sz="1400" dirty="0">
                <a:latin typeface="Calibri"/>
                <a:cs typeface="Calibri"/>
              </a:rPr>
              <a:t>to</a:t>
            </a:r>
            <a:r>
              <a:rPr lang="en-US" sz="1400" spc="50" dirty="0">
                <a:latin typeface="Calibri"/>
                <a:cs typeface="Calibri"/>
              </a:rPr>
              <a:t> </a:t>
            </a:r>
            <a:r>
              <a:rPr lang="en-US" sz="1400" dirty="0">
                <a:latin typeface="Calibri"/>
                <a:cs typeface="Calibri"/>
              </a:rPr>
              <a:t>change</a:t>
            </a:r>
            <a:r>
              <a:rPr lang="en-US" sz="1400" spc="50" dirty="0">
                <a:latin typeface="Calibri"/>
                <a:cs typeface="Calibri"/>
              </a:rPr>
              <a:t> </a:t>
            </a:r>
            <a:r>
              <a:rPr lang="en-US" sz="1400" spc="-25" dirty="0">
                <a:latin typeface="Calibri"/>
                <a:cs typeface="Calibri"/>
              </a:rPr>
              <a:t>the </a:t>
            </a:r>
            <a:r>
              <a:rPr lang="en-US" sz="1400" dirty="0">
                <a:latin typeface="Calibri"/>
                <a:cs typeface="Calibri"/>
              </a:rPr>
              <a:t>date</a:t>
            </a:r>
            <a:r>
              <a:rPr lang="en-US" sz="1400" spc="30" dirty="0">
                <a:latin typeface="Calibri"/>
                <a:cs typeface="Calibri"/>
              </a:rPr>
              <a:t> </a:t>
            </a:r>
            <a:r>
              <a:rPr lang="en-US" sz="1400" dirty="0">
                <a:latin typeface="Calibri"/>
                <a:cs typeface="Calibri"/>
              </a:rPr>
              <a:t>or</a:t>
            </a:r>
            <a:r>
              <a:rPr lang="en-US" sz="1400" spc="30" dirty="0">
                <a:latin typeface="Calibri"/>
                <a:cs typeface="Calibri"/>
              </a:rPr>
              <a:t> </a:t>
            </a:r>
            <a:r>
              <a:rPr lang="en-US" sz="1400" dirty="0">
                <a:latin typeface="Calibri"/>
                <a:cs typeface="Calibri"/>
              </a:rPr>
              <a:t>Proceed</a:t>
            </a:r>
            <a:r>
              <a:rPr lang="en-US" sz="1400" spc="25" dirty="0">
                <a:latin typeface="Calibri"/>
                <a:cs typeface="Calibri"/>
              </a:rPr>
              <a:t> </a:t>
            </a:r>
            <a:r>
              <a:rPr lang="en-US" sz="1400" dirty="0">
                <a:latin typeface="Calibri"/>
                <a:cs typeface="Calibri"/>
              </a:rPr>
              <a:t>if</a:t>
            </a:r>
            <a:r>
              <a:rPr lang="en-US" sz="1400" spc="25" dirty="0">
                <a:latin typeface="Calibri"/>
                <a:cs typeface="Calibri"/>
              </a:rPr>
              <a:t> </a:t>
            </a:r>
            <a:r>
              <a:rPr lang="en-US" sz="1400" dirty="0">
                <a:latin typeface="Calibri"/>
                <a:cs typeface="Calibri"/>
              </a:rPr>
              <a:t>date</a:t>
            </a:r>
            <a:r>
              <a:rPr lang="en-US" sz="1400" spc="45" dirty="0">
                <a:latin typeface="Calibri"/>
                <a:cs typeface="Calibri"/>
              </a:rPr>
              <a:t> </a:t>
            </a:r>
            <a:r>
              <a:rPr lang="en-US" sz="1400" dirty="0">
                <a:latin typeface="Calibri"/>
                <a:cs typeface="Calibri"/>
              </a:rPr>
              <a:t>is</a:t>
            </a:r>
            <a:r>
              <a:rPr lang="en-US" sz="1400" spc="25" dirty="0">
                <a:latin typeface="Calibri"/>
                <a:cs typeface="Calibri"/>
              </a:rPr>
              <a:t> </a:t>
            </a:r>
            <a:r>
              <a:rPr lang="en-US" sz="1400" spc="-10" dirty="0">
                <a:latin typeface="Calibri"/>
                <a:cs typeface="Calibri"/>
              </a:rPr>
              <a:t>correct.</a:t>
            </a:r>
            <a:endParaRPr lang="en-US" sz="1400" dirty="0">
              <a:latin typeface="Calibri"/>
              <a:cs typeface="Calibri"/>
            </a:endParaRPr>
          </a:p>
          <a:p>
            <a:pPr marL="499745" indent="-114300">
              <a:lnSpc>
                <a:spcPct val="100000"/>
              </a:lnSpc>
              <a:spcBef>
                <a:spcPts val="155"/>
              </a:spcBef>
              <a:buClr>
                <a:srgbClr val="266E8B"/>
              </a:buClr>
              <a:buFont typeface="Arial"/>
              <a:buChar char="•"/>
              <a:tabLst>
                <a:tab pos="500380" algn="l"/>
              </a:tabLst>
            </a:pPr>
            <a:r>
              <a:rPr lang="en-US" sz="1400" dirty="0">
                <a:latin typeface="Calibri"/>
                <a:cs typeface="Calibri"/>
              </a:rPr>
              <a:t>Date</a:t>
            </a:r>
            <a:r>
              <a:rPr lang="en-US" sz="1400" spc="50" dirty="0">
                <a:latin typeface="Calibri"/>
                <a:cs typeface="Calibri"/>
              </a:rPr>
              <a:t> </a:t>
            </a:r>
            <a:r>
              <a:rPr lang="en-US" sz="1400" dirty="0">
                <a:latin typeface="Calibri"/>
                <a:cs typeface="Calibri"/>
              </a:rPr>
              <a:t>Sent</a:t>
            </a:r>
            <a:r>
              <a:rPr lang="en-US" sz="1400" spc="50" dirty="0">
                <a:latin typeface="Calibri"/>
                <a:cs typeface="Calibri"/>
              </a:rPr>
              <a:t> </a:t>
            </a:r>
            <a:r>
              <a:rPr lang="en-US" sz="1400" dirty="0">
                <a:latin typeface="Calibri"/>
                <a:cs typeface="Calibri"/>
              </a:rPr>
              <a:t>must</a:t>
            </a:r>
            <a:r>
              <a:rPr lang="en-US" sz="1400" spc="45" dirty="0">
                <a:latin typeface="Calibri"/>
                <a:cs typeface="Calibri"/>
              </a:rPr>
              <a:t> </a:t>
            </a:r>
            <a:r>
              <a:rPr lang="en-US" sz="1400" dirty="0">
                <a:latin typeface="Calibri"/>
                <a:cs typeface="Calibri"/>
              </a:rPr>
              <a:t>be</a:t>
            </a:r>
            <a:r>
              <a:rPr lang="en-US" sz="1400" spc="35" dirty="0">
                <a:latin typeface="Calibri"/>
                <a:cs typeface="Calibri"/>
              </a:rPr>
              <a:t> </a:t>
            </a:r>
            <a:r>
              <a:rPr lang="en-US" sz="1400" dirty="0">
                <a:latin typeface="Calibri"/>
                <a:cs typeface="Calibri"/>
              </a:rPr>
              <a:t>on</a:t>
            </a:r>
            <a:r>
              <a:rPr lang="en-US" sz="1400" spc="45" dirty="0">
                <a:latin typeface="Calibri"/>
                <a:cs typeface="Calibri"/>
              </a:rPr>
              <a:t> </a:t>
            </a:r>
            <a:r>
              <a:rPr lang="en-US" sz="1400" dirty="0">
                <a:latin typeface="Calibri"/>
                <a:cs typeface="Calibri"/>
              </a:rPr>
              <a:t>or</a:t>
            </a:r>
            <a:r>
              <a:rPr lang="en-US" sz="1400" spc="35" dirty="0">
                <a:latin typeface="Calibri"/>
                <a:cs typeface="Calibri"/>
              </a:rPr>
              <a:t> </a:t>
            </a:r>
            <a:r>
              <a:rPr lang="en-US" sz="1400" dirty="0">
                <a:latin typeface="Calibri"/>
                <a:cs typeface="Calibri"/>
              </a:rPr>
              <a:t>before</a:t>
            </a:r>
            <a:r>
              <a:rPr lang="en-US" sz="1400" spc="35" dirty="0">
                <a:latin typeface="Calibri"/>
                <a:cs typeface="Calibri"/>
              </a:rPr>
              <a:t> </a:t>
            </a:r>
            <a:r>
              <a:rPr lang="en-US" sz="1400" dirty="0">
                <a:latin typeface="Calibri"/>
                <a:cs typeface="Calibri"/>
              </a:rPr>
              <a:t>the</a:t>
            </a:r>
            <a:r>
              <a:rPr lang="en-US" sz="1400" spc="40" dirty="0">
                <a:latin typeface="Calibri"/>
                <a:cs typeface="Calibri"/>
              </a:rPr>
              <a:t> </a:t>
            </a:r>
            <a:r>
              <a:rPr lang="en-US" sz="1400" dirty="0">
                <a:latin typeface="Calibri"/>
                <a:cs typeface="Calibri"/>
              </a:rPr>
              <a:t>Meeting</a:t>
            </a:r>
            <a:r>
              <a:rPr lang="en-US" sz="1400" spc="50" dirty="0">
                <a:latin typeface="Calibri"/>
                <a:cs typeface="Calibri"/>
              </a:rPr>
              <a:t> </a:t>
            </a:r>
            <a:r>
              <a:rPr lang="en-US" sz="1400" spc="-20" dirty="0">
                <a:latin typeface="Calibri"/>
                <a:cs typeface="Calibri"/>
              </a:rPr>
              <a:t>Date</a:t>
            </a:r>
          </a:p>
          <a:p>
            <a:pPr marL="499745" indent="-114300">
              <a:lnSpc>
                <a:spcPct val="100000"/>
              </a:lnSpc>
              <a:spcBef>
                <a:spcPts val="155"/>
              </a:spcBef>
              <a:buClr>
                <a:srgbClr val="266E8B"/>
              </a:buClr>
              <a:buFont typeface="Arial"/>
              <a:buChar char="•"/>
              <a:tabLst>
                <a:tab pos="500380" algn="l"/>
              </a:tabLst>
            </a:pPr>
            <a:r>
              <a:rPr lang="en-US" sz="1400" spc="-20" dirty="0">
                <a:latin typeface="Calibri"/>
                <a:cs typeface="Calibri"/>
              </a:rPr>
              <a:t>It may be easiest to arrow up or down to select a different year</a:t>
            </a:r>
            <a:endParaRPr lang="en-US" sz="140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lang="en-US" sz="1350" spc="-10" dirty="0">
              <a:latin typeface="Calibri"/>
              <a:cs typeface="Calibri"/>
            </a:endParaRPr>
          </a:p>
          <a:p>
            <a:pPr marL="725805" lvl="1" indent="-114300">
              <a:lnSpc>
                <a:spcPct val="100000"/>
              </a:lnSpc>
              <a:spcBef>
                <a:spcPts val="120"/>
              </a:spcBef>
              <a:buClr>
                <a:srgbClr val="266E8B"/>
              </a:buClr>
              <a:buFont typeface="Arial"/>
              <a:buChar char="•"/>
              <a:tabLst>
                <a:tab pos="726440" algn="l"/>
              </a:tabLst>
            </a:pPr>
            <a:endParaRPr sz="1350" dirty="0">
              <a:latin typeface="Calibri"/>
              <a:cs typeface="Calibri"/>
            </a:endParaRPr>
          </a:p>
        </p:txBody>
      </p:sp>
      <p:grpSp>
        <p:nvGrpSpPr>
          <p:cNvPr id="14" name="object 3">
            <a:extLst>
              <a:ext uri="{FF2B5EF4-FFF2-40B4-BE49-F238E27FC236}">
                <a16:creationId xmlns:a16="http://schemas.microsoft.com/office/drawing/2014/main" id="{A4A2DE52-D340-450F-ADA4-E120484B1335}"/>
              </a:ext>
            </a:extLst>
          </p:cNvPr>
          <p:cNvGrpSpPr/>
          <p:nvPr/>
        </p:nvGrpSpPr>
        <p:grpSpPr>
          <a:xfrm>
            <a:off x="1229666" y="1015878"/>
            <a:ext cx="3843780" cy="1328134"/>
            <a:chOff x="1840782" y="1815845"/>
            <a:chExt cx="4096385" cy="1415415"/>
          </a:xfrm>
        </p:grpSpPr>
        <p:pic>
          <p:nvPicPr>
            <p:cNvPr id="15" name="object 4">
              <a:extLst>
                <a:ext uri="{FF2B5EF4-FFF2-40B4-BE49-F238E27FC236}">
                  <a16:creationId xmlns:a16="http://schemas.microsoft.com/office/drawing/2014/main" id="{6AF53FC2-3D86-48D0-A2FF-AD3E0575FD3A}"/>
                </a:ext>
              </a:extLst>
            </p:cNvPr>
            <p:cNvPicPr/>
            <p:nvPr/>
          </p:nvPicPr>
          <p:blipFill>
            <a:blip r:embed="rId2" cstate="print"/>
            <a:stretch>
              <a:fillRect/>
            </a:stretch>
          </p:blipFill>
          <p:spPr>
            <a:xfrm>
              <a:off x="1865375" y="1815845"/>
              <a:ext cx="4071366" cy="1415033"/>
            </a:xfrm>
            <a:prstGeom prst="rect">
              <a:avLst/>
            </a:prstGeom>
          </p:spPr>
        </p:pic>
        <p:sp>
          <p:nvSpPr>
            <p:cNvPr id="16" name="object 5">
              <a:extLst>
                <a:ext uri="{FF2B5EF4-FFF2-40B4-BE49-F238E27FC236}">
                  <a16:creationId xmlns:a16="http://schemas.microsoft.com/office/drawing/2014/main" id="{0AD8BA18-79ED-449D-8541-5A67CE015491}"/>
                </a:ext>
              </a:extLst>
            </p:cNvPr>
            <p:cNvSpPr/>
            <p:nvPr/>
          </p:nvSpPr>
          <p:spPr>
            <a:xfrm>
              <a:off x="1847849" y="2596895"/>
              <a:ext cx="4071620" cy="624840"/>
            </a:xfrm>
            <a:custGeom>
              <a:avLst/>
              <a:gdLst/>
              <a:ahLst/>
              <a:cxnLst/>
              <a:rect l="l" t="t" r="r" b="b"/>
              <a:pathLst>
                <a:path w="4071620" h="624839">
                  <a:moveTo>
                    <a:pt x="0" y="104394"/>
                  </a:moveTo>
                  <a:lnTo>
                    <a:pt x="8155" y="63650"/>
                  </a:lnTo>
                  <a:lnTo>
                    <a:pt x="30384" y="30480"/>
                  </a:lnTo>
                  <a:lnTo>
                    <a:pt x="63329" y="8167"/>
                  </a:lnTo>
                  <a:lnTo>
                    <a:pt x="103632" y="0"/>
                  </a:lnTo>
                  <a:lnTo>
                    <a:pt x="3967734" y="0"/>
                  </a:lnTo>
                  <a:lnTo>
                    <a:pt x="4008036" y="8167"/>
                  </a:lnTo>
                  <a:lnTo>
                    <a:pt x="4040981" y="30480"/>
                  </a:lnTo>
                  <a:lnTo>
                    <a:pt x="4063210" y="63650"/>
                  </a:lnTo>
                  <a:lnTo>
                    <a:pt x="4071366" y="104394"/>
                  </a:lnTo>
                  <a:lnTo>
                    <a:pt x="4071366" y="520446"/>
                  </a:lnTo>
                  <a:lnTo>
                    <a:pt x="4063210" y="560867"/>
                  </a:lnTo>
                  <a:lnTo>
                    <a:pt x="4040981" y="594074"/>
                  </a:lnTo>
                  <a:lnTo>
                    <a:pt x="4008036" y="616565"/>
                  </a:lnTo>
                  <a:lnTo>
                    <a:pt x="3967734" y="624840"/>
                  </a:lnTo>
                  <a:lnTo>
                    <a:pt x="103632" y="624840"/>
                  </a:lnTo>
                  <a:lnTo>
                    <a:pt x="63329" y="616565"/>
                  </a:lnTo>
                  <a:lnTo>
                    <a:pt x="30384" y="594074"/>
                  </a:lnTo>
                  <a:lnTo>
                    <a:pt x="8155" y="560867"/>
                  </a:lnTo>
                  <a:lnTo>
                    <a:pt x="0" y="520446"/>
                  </a:lnTo>
                  <a:lnTo>
                    <a:pt x="0" y="104394"/>
                  </a:lnTo>
                  <a:close/>
                </a:path>
              </a:pathLst>
            </a:custGeom>
            <a:ln w="14135">
              <a:solidFill>
                <a:srgbClr val="BF0000"/>
              </a:solidFill>
            </a:ln>
          </p:spPr>
          <p:txBody>
            <a:bodyPr wrap="square" lIns="0" tIns="0" rIns="0" bIns="0" rtlCol="0"/>
            <a:lstStyle/>
            <a:p>
              <a:endParaRPr/>
            </a:p>
          </p:txBody>
        </p:sp>
      </p:grpSp>
      <p:pic>
        <p:nvPicPr>
          <p:cNvPr id="17" name="object 6">
            <a:extLst>
              <a:ext uri="{FF2B5EF4-FFF2-40B4-BE49-F238E27FC236}">
                <a16:creationId xmlns:a16="http://schemas.microsoft.com/office/drawing/2014/main" id="{9DE67A76-7828-4F2B-8D1E-9D3FD419F991}"/>
              </a:ext>
            </a:extLst>
          </p:cNvPr>
          <p:cNvPicPr/>
          <p:nvPr/>
        </p:nvPicPr>
        <p:blipFill>
          <a:blip r:embed="rId3" cstate="print"/>
          <a:stretch>
            <a:fillRect/>
          </a:stretch>
        </p:blipFill>
        <p:spPr>
          <a:xfrm>
            <a:off x="5526308" y="260456"/>
            <a:ext cx="569692" cy="245093"/>
          </a:xfrm>
          <a:prstGeom prst="rect">
            <a:avLst/>
          </a:prstGeom>
        </p:spPr>
      </p:pic>
      <p:grpSp>
        <p:nvGrpSpPr>
          <p:cNvPr id="20" name="object 3">
            <a:extLst>
              <a:ext uri="{FF2B5EF4-FFF2-40B4-BE49-F238E27FC236}">
                <a16:creationId xmlns:a16="http://schemas.microsoft.com/office/drawing/2014/main" id="{9491B478-1302-4B2E-9D19-BC4747C0249E}"/>
              </a:ext>
            </a:extLst>
          </p:cNvPr>
          <p:cNvGrpSpPr/>
          <p:nvPr/>
        </p:nvGrpSpPr>
        <p:grpSpPr>
          <a:xfrm>
            <a:off x="1208182" y="3581621"/>
            <a:ext cx="4072254" cy="1115060"/>
            <a:chOff x="1831848" y="1807464"/>
            <a:chExt cx="4072254" cy="1115060"/>
          </a:xfrm>
        </p:grpSpPr>
        <p:pic>
          <p:nvPicPr>
            <p:cNvPr id="21" name="object 4">
              <a:extLst>
                <a:ext uri="{FF2B5EF4-FFF2-40B4-BE49-F238E27FC236}">
                  <a16:creationId xmlns:a16="http://schemas.microsoft.com/office/drawing/2014/main" id="{79109D03-1796-4133-A1A6-3C7C81D1D637}"/>
                </a:ext>
              </a:extLst>
            </p:cNvPr>
            <p:cNvPicPr/>
            <p:nvPr/>
          </p:nvPicPr>
          <p:blipFill>
            <a:blip r:embed="rId4" cstate="print"/>
            <a:stretch>
              <a:fillRect/>
            </a:stretch>
          </p:blipFill>
          <p:spPr>
            <a:xfrm>
              <a:off x="1831848" y="1807464"/>
              <a:ext cx="4072128" cy="1114805"/>
            </a:xfrm>
            <a:prstGeom prst="rect">
              <a:avLst/>
            </a:prstGeom>
          </p:spPr>
        </p:pic>
        <p:sp>
          <p:nvSpPr>
            <p:cNvPr id="22" name="object 5">
              <a:extLst>
                <a:ext uri="{FF2B5EF4-FFF2-40B4-BE49-F238E27FC236}">
                  <a16:creationId xmlns:a16="http://schemas.microsoft.com/office/drawing/2014/main" id="{84709726-EE5C-4ACA-89FA-B2AF925E7852}"/>
                </a:ext>
              </a:extLst>
            </p:cNvPr>
            <p:cNvSpPr/>
            <p:nvPr/>
          </p:nvSpPr>
          <p:spPr>
            <a:xfrm>
              <a:off x="2430018" y="1937004"/>
              <a:ext cx="805180" cy="195580"/>
            </a:xfrm>
            <a:custGeom>
              <a:avLst/>
              <a:gdLst/>
              <a:ahLst/>
              <a:cxnLst/>
              <a:rect l="l" t="t" r="r" b="b"/>
              <a:pathLst>
                <a:path w="805180" h="195580">
                  <a:moveTo>
                    <a:pt x="0" y="32766"/>
                  </a:moveTo>
                  <a:lnTo>
                    <a:pt x="2536" y="19931"/>
                  </a:lnTo>
                  <a:lnTo>
                    <a:pt x="9429" y="9525"/>
                  </a:lnTo>
                  <a:lnTo>
                    <a:pt x="19609" y="2547"/>
                  </a:lnTo>
                  <a:lnTo>
                    <a:pt x="32004" y="0"/>
                  </a:lnTo>
                  <a:lnTo>
                    <a:pt x="772668" y="0"/>
                  </a:lnTo>
                  <a:lnTo>
                    <a:pt x="785062" y="2547"/>
                  </a:lnTo>
                  <a:lnTo>
                    <a:pt x="795242" y="9525"/>
                  </a:lnTo>
                  <a:lnTo>
                    <a:pt x="802135" y="19931"/>
                  </a:lnTo>
                  <a:lnTo>
                    <a:pt x="804672" y="32766"/>
                  </a:lnTo>
                  <a:lnTo>
                    <a:pt x="804672" y="162306"/>
                  </a:lnTo>
                  <a:lnTo>
                    <a:pt x="802135" y="175140"/>
                  </a:lnTo>
                  <a:lnTo>
                    <a:pt x="795242" y="185547"/>
                  </a:lnTo>
                  <a:lnTo>
                    <a:pt x="785062" y="192524"/>
                  </a:lnTo>
                  <a:lnTo>
                    <a:pt x="772668" y="195072"/>
                  </a:lnTo>
                  <a:lnTo>
                    <a:pt x="32004" y="195072"/>
                  </a:lnTo>
                  <a:lnTo>
                    <a:pt x="19609" y="192524"/>
                  </a:lnTo>
                  <a:lnTo>
                    <a:pt x="9429" y="185547"/>
                  </a:lnTo>
                  <a:lnTo>
                    <a:pt x="2536" y="175140"/>
                  </a:lnTo>
                  <a:lnTo>
                    <a:pt x="0" y="162306"/>
                  </a:lnTo>
                  <a:lnTo>
                    <a:pt x="0" y="32766"/>
                  </a:lnTo>
                  <a:close/>
                </a:path>
              </a:pathLst>
            </a:custGeom>
            <a:ln w="14135">
              <a:solidFill>
                <a:srgbClr val="BF0000"/>
              </a:solidFill>
            </a:ln>
          </p:spPr>
          <p:txBody>
            <a:bodyPr wrap="square" lIns="0" tIns="0" rIns="0" bIns="0" rtlCol="0"/>
            <a:lstStyle/>
            <a:p>
              <a:endParaRPr/>
            </a:p>
          </p:txBody>
        </p:sp>
        <p:sp>
          <p:nvSpPr>
            <p:cNvPr id="23" name="object 6">
              <a:extLst>
                <a:ext uri="{FF2B5EF4-FFF2-40B4-BE49-F238E27FC236}">
                  <a16:creationId xmlns:a16="http://schemas.microsoft.com/office/drawing/2014/main" id="{AF401024-FBB0-4FBE-99C4-DF900B86B4D5}"/>
                </a:ext>
              </a:extLst>
            </p:cNvPr>
            <p:cNvSpPr/>
            <p:nvPr/>
          </p:nvSpPr>
          <p:spPr>
            <a:xfrm>
              <a:off x="4583430" y="2512314"/>
              <a:ext cx="740410" cy="195580"/>
            </a:xfrm>
            <a:custGeom>
              <a:avLst/>
              <a:gdLst/>
              <a:ahLst/>
              <a:cxnLst/>
              <a:rect l="l" t="t" r="r" b="b"/>
              <a:pathLst>
                <a:path w="740410" h="195580">
                  <a:moveTo>
                    <a:pt x="0" y="32766"/>
                  </a:moveTo>
                  <a:lnTo>
                    <a:pt x="2547" y="19931"/>
                  </a:lnTo>
                  <a:lnTo>
                    <a:pt x="9525" y="9525"/>
                  </a:lnTo>
                  <a:lnTo>
                    <a:pt x="19931" y="2547"/>
                  </a:lnTo>
                  <a:lnTo>
                    <a:pt x="32766" y="0"/>
                  </a:lnTo>
                  <a:lnTo>
                    <a:pt x="707898" y="0"/>
                  </a:lnTo>
                  <a:lnTo>
                    <a:pt x="720292" y="2547"/>
                  </a:lnTo>
                  <a:lnTo>
                    <a:pt x="730472" y="9525"/>
                  </a:lnTo>
                  <a:lnTo>
                    <a:pt x="737365" y="19931"/>
                  </a:lnTo>
                  <a:lnTo>
                    <a:pt x="739902" y="32766"/>
                  </a:lnTo>
                  <a:lnTo>
                    <a:pt x="739902" y="162306"/>
                  </a:lnTo>
                  <a:lnTo>
                    <a:pt x="737365" y="175140"/>
                  </a:lnTo>
                  <a:lnTo>
                    <a:pt x="730472" y="185547"/>
                  </a:lnTo>
                  <a:lnTo>
                    <a:pt x="720292" y="192524"/>
                  </a:lnTo>
                  <a:lnTo>
                    <a:pt x="707898" y="195072"/>
                  </a:lnTo>
                  <a:lnTo>
                    <a:pt x="32766" y="195072"/>
                  </a:lnTo>
                  <a:lnTo>
                    <a:pt x="19931" y="192524"/>
                  </a:lnTo>
                  <a:lnTo>
                    <a:pt x="9524" y="185547"/>
                  </a:lnTo>
                  <a:lnTo>
                    <a:pt x="2547" y="175140"/>
                  </a:lnTo>
                  <a:lnTo>
                    <a:pt x="0" y="162306"/>
                  </a:lnTo>
                  <a:lnTo>
                    <a:pt x="0" y="32766"/>
                  </a:lnTo>
                  <a:close/>
                </a:path>
              </a:pathLst>
            </a:custGeom>
            <a:ln w="14135">
              <a:solidFill>
                <a:srgbClr val="BF0000"/>
              </a:solidFill>
            </a:ln>
          </p:spPr>
          <p:txBody>
            <a:bodyPr wrap="square" lIns="0" tIns="0" rIns="0" bIns="0" rtlCol="0"/>
            <a:lstStyle/>
            <a:p>
              <a:endParaRPr/>
            </a:p>
          </p:txBody>
        </p:sp>
      </p:grpSp>
      <p:pic>
        <p:nvPicPr>
          <p:cNvPr id="18" name="object 6">
            <a:extLst>
              <a:ext uri="{FF2B5EF4-FFF2-40B4-BE49-F238E27FC236}">
                <a16:creationId xmlns:a16="http://schemas.microsoft.com/office/drawing/2014/main" id="{26FF75B7-1938-42A5-92CF-64F6E8A7E7C5}"/>
              </a:ext>
            </a:extLst>
          </p:cNvPr>
          <p:cNvPicPr/>
          <p:nvPr/>
        </p:nvPicPr>
        <p:blipFill>
          <a:blip r:embed="rId3" cstate="print"/>
          <a:stretch>
            <a:fillRect/>
          </a:stretch>
        </p:blipFill>
        <p:spPr>
          <a:xfrm>
            <a:off x="11104498" y="3231959"/>
            <a:ext cx="569692" cy="245093"/>
          </a:xfrm>
          <a:prstGeom prst="rect">
            <a:avLst/>
          </a:prstGeom>
        </p:spPr>
      </p:pic>
      <p:sp>
        <p:nvSpPr>
          <p:cNvPr id="24" name="object 2">
            <a:extLst>
              <a:ext uri="{FF2B5EF4-FFF2-40B4-BE49-F238E27FC236}">
                <a16:creationId xmlns:a16="http://schemas.microsoft.com/office/drawing/2014/main" id="{97D2478F-EAF2-4A01-966F-619F5472E19D}"/>
              </a:ext>
            </a:extLst>
          </p:cNvPr>
          <p:cNvSpPr txBox="1"/>
          <p:nvPr/>
        </p:nvSpPr>
        <p:spPr>
          <a:xfrm>
            <a:off x="6413502" y="3113537"/>
            <a:ext cx="5363046" cy="3546484"/>
          </a:xfrm>
          <a:prstGeom prst="rect">
            <a:avLst/>
          </a:prstGeom>
          <a:ln w="28575">
            <a:solidFill>
              <a:srgbClr val="0069BC"/>
            </a:solidFill>
          </a:ln>
        </p:spPr>
        <p:txBody>
          <a:bodyPr vert="horz" wrap="square" lIns="0" tIns="144145" rIns="0" bIns="0" rtlCol="0">
            <a:spAutoFit/>
          </a:bodyPr>
          <a:lstStyle/>
          <a:p>
            <a:pPr marL="222885">
              <a:lnSpc>
                <a:spcPct val="100000"/>
              </a:lnSpc>
              <a:spcBef>
                <a:spcPts val="1135"/>
              </a:spcBef>
            </a:pPr>
            <a:r>
              <a:rPr sz="2150" b="1" dirty="0">
                <a:solidFill>
                  <a:srgbClr val="006FC0"/>
                </a:solidFill>
                <a:latin typeface="Calibri"/>
                <a:cs typeface="Calibri"/>
              </a:rPr>
              <a:t>Notification</a:t>
            </a:r>
            <a:r>
              <a:rPr sz="2150" b="1" spc="20" dirty="0">
                <a:solidFill>
                  <a:srgbClr val="006FC0"/>
                </a:solidFill>
                <a:latin typeface="Calibri"/>
                <a:cs typeface="Calibri"/>
              </a:rPr>
              <a:t> </a:t>
            </a:r>
            <a:r>
              <a:rPr sz="2150" b="1" dirty="0">
                <a:solidFill>
                  <a:srgbClr val="006FC0"/>
                </a:solidFill>
                <a:latin typeface="Calibri"/>
                <a:cs typeface="Calibri"/>
              </a:rPr>
              <a:t>of</a:t>
            </a:r>
            <a:r>
              <a:rPr sz="2150" b="1" spc="40" dirty="0">
                <a:solidFill>
                  <a:srgbClr val="006FC0"/>
                </a:solidFill>
                <a:latin typeface="Calibri"/>
                <a:cs typeface="Calibri"/>
              </a:rPr>
              <a:t> </a:t>
            </a:r>
            <a:r>
              <a:rPr sz="2150" b="1" dirty="0">
                <a:solidFill>
                  <a:srgbClr val="006FC0"/>
                </a:solidFill>
                <a:latin typeface="Calibri"/>
                <a:cs typeface="Calibri"/>
              </a:rPr>
              <a:t>Meeting</a:t>
            </a:r>
            <a:r>
              <a:rPr sz="2150" b="1" spc="30" dirty="0">
                <a:solidFill>
                  <a:srgbClr val="006FC0"/>
                </a:solidFill>
                <a:latin typeface="Calibri"/>
                <a:cs typeface="Calibri"/>
              </a:rPr>
              <a:t> </a:t>
            </a:r>
            <a:r>
              <a:rPr sz="2150" b="1" dirty="0">
                <a:solidFill>
                  <a:srgbClr val="006FC0"/>
                </a:solidFill>
                <a:latin typeface="Calibri"/>
                <a:cs typeface="Calibri"/>
              </a:rPr>
              <a:t>‐</a:t>
            </a:r>
            <a:r>
              <a:rPr sz="2150" b="1" spc="45" dirty="0">
                <a:solidFill>
                  <a:srgbClr val="006FC0"/>
                </a:solidFill>
                <a:latin typeface="Calibri"/>
                <a:cs typeface="Calibri"/>
              </a:rPr>
              <a:t> </a:t>
            </a:r>
            <a:r>
              <a:rPr sz="2150" b="1" spc="-10" dirty="0">
                <a:solidFill>
                  <a:srgbClr val="006FC0"/>
                </a:solidFill>
                <a:latin typeface="Calibri"/>
                <a:cs typeface="Calibri"/>
              </a:rPr>
              <a:t>Participants</a:t>
            </a:r>
            <a:endParaRPr sz="215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lang="en-US" sz="2200" dirty="0">
              <a:latin typeface="Calibri"/>
              <a:cs typeface="Calibri"/>
            </a:endParaRPr>
          </a:p>
          <a:p>
            <a:pPr>
              <a:lnSpc>
                <a:spcPct val="100000"/>
              </a:lnSpc>
            </a:pPr>
            <a:endParaRPr lang="en-US" sz="2200" dirty="0">
              <a:latin typeface="Calibri"/>
              <a:cs typeface="Calibri"/>
            </a:endParaRPr>
          </a:p>
          <a:p>
            <a:pPr>
              <a:lnSpc>
                <a:spcPct val="100000"/>
              </a:lnSpc>
            </a:pPr>
            <a:endParaRPr sz="1200" dirty="0">
              <a:latin typeface="Calibri"/>
              <a:cs typeface="Calibri"/>
            </a:endParaRPr>
          </a:p>
          <a:p>
            <a:pPr marL="499745" indent="-114300">
              <a:buClr>
                <a:srgbClr val="266E8B"/>
              </a:buClr>
              <a:buFont typeface="Arial"/>
              <a:buChar char="•"/>
              <a:tabLst>
                <a:tab pos="500380" algn="l"/>
              </a:tabLst>
            </a:pPr>
            <a:r>
              <a:rPr lang="en-US" sz="1550" dirty="0">
                <a:latin typeface="Calibri"/>
                <a:cs typeface="Calibri"/>
              </a:rPr>
              <a:t>Enter</a:t>
            </a:r>
            <a:r>
              <a:rPr lang="en-US" sz="1550" spc="40" dirty="0">
                <a:latin typeface="Calibri"/>
                <a:cs typeface="Calibri"/>
              </a:rPr>
              <a:t> </a:t>
            </a:r>
            <a:r>
              <a:rPr lang="en-US" sz="1550" dirty="0">
                <a:latin typeface="Calibri"/>
                <a:cs typeface="Calibri"/>
              </a:rPr>
              <a:t>all</a:t>
            </a:r>
            <a:r>
              <a:rPr lang="en-US" sz="1550" spc="45" dirty="0">
                <a:latin typeface="Calibri"/>
                <a:cs typeface="Calibri"/>
              </a:rPr>
              <a:t> </a:t>
            </a:r>
            <a:r>
              <a:rPr lang="en-US" sz="1550" dirty="0">
                <a:latin typeface="Calibri"/>
                <a:cs typeface="Calibri"/>
              </a:rPr>
              <a:t>participants</a:t>
            </a:r>
            <a:r>
              <a:rPr lang="en-US" sz="1550" spc="75" dirty="0">
                <a:latin typeface="Calibri"/>
                <a:cs typeface="Calibri"/>
              </a:rPr>
              <a:t> </a:t>
            </a:r>
            <a:r>
              <a:rPr lang="en-US" sz="1550" dirty="0">
                <a:latin typeface="Calibri"/>
                <a:cs typeface="Calibri"/>
              </a:rPr>
              <a:t>invited</a:t>
            </a:r>
            <a:r>
              <a:rPr lang="en-US" sz="1550" spc="50" dirty="0">
                <a:latin typeface="Calibri"/>
                <a:cs typeface="Calibri"/>
              </a:rPr>
              <a:t> </a:t>
            </a:r>
            <a:r>
              <a:rPr lang="en-US" sz="1550" dirty="0">
                <a:latin typeface="Calibri"/>
                <a:cs typeface="Calibri"/>
              </a:rPr>
              <a:t>by</a:t>
            </a:r>
            <a:r>
              <a:rPr lang="en-US" sz="1550" spc="40" dirty="0">
                <a:latin typeface="Calibri"/>
                <a:cs typeface="Calibri"/>
              </a:rPr>
              <a:t> </a:t>
            </a:r>
            <a:r>
              <a:rPr lang="en-US" sz="1550" spc="-25" dirty="0">
                <a:latin typeface="Calibri"/>
                <a:cs typeface="Calibri"/>
              </a:rPr>
              <a:t>SSD</a:t>
            </a:r>
            <a:endParaRPr lang="en-US" sz="1550" dirty="0">
              <a:latin typeface="Calibri"/>
              <a:cs typeface="Calibri"/>
            </a:endParaRPr>
          </a:p>
          <a:p>
            <a:pPr marL="499745" indent="-114300">
              <a:lnSpc>
                <a:spcPct val="100000"/>
              </a:lnSpc>
              <a:buClr>
                <a:srgbClr val="266E8B"/>
              </a:buClr>
              <a:buFont typeface="Arial"/>
              <a:buChar char="•"/>
              <a:tabLst>
                <a:tab pos="500380" algn="l"/>
              </a:tabLst>
            </a:pPr>
            <a:r>
              <a:rPr sz="1550" dirty="0">
                <a:latin typeface="Calibri"/>
                <a:cs typeface="Calibri"/>
              </a:rPr>
              <a:t>Note</a:t>
            </a:r>
            <a:r>
              <a:rPr sz="1550" spc="40" dirty="0">
                <a:latin typeface="Calibri"/>
                <a:cs typeface="Calibri"/>
              </a:rPr>
              <a:t> </a:t>
            </a:r>
            <a:r>
              <a:rPr sz="1550" dirty="0">
                <a:latin typeface="Calibri"/>
                <a:cs typeface="Calibri"/>
              </a:rPr>
              <a:t>there</a:t>
            </a:r>
            <a:r>
              <a:rPr sz="1550" spc="40" dirty="0">
                <a:latin typeface="Calibri"/>
                <a:cs typeface="Calibri"/>
              </a:rPr>
              <a:t> </a:t>
            </a:r>
            <a:r>
              <a:rPr sz="1550" dirty="0">
                <a:latin typeface="Calibri"/>
                <a:cs typeface="Calibri"/>
              </a:rPr>
              <a:t>are</a:t>
            </a:r>
            <a:r>
              <a:rPr sz="1550" spc="40" dirty="0">
                <a:latin typeface="Calibri"/>
                <a:cs typeface="Calibri"/>
              </a:rPr>
              <a:t> </a:t>
            </a:r>
            <a:r>
              <a:rPr sz="1550" dirty="0">
                <a:latin typeface="Calibri"/>
                <a:cs typeface="Calibri"/>
              </a:rPr>
              <a:t>participants</a:t>
            </a:r>
            <a:r>
              <a:rPr sz="1550" spc="65" dirty="0">
                <a:latin typeface="Calibri"/>
                <a:cs typeface="Calibri"/>
              </a:rPr>
              <a:t> </a:t>
            </a:r>
            <a:r>
              <a:rPr sz="1550" dirty="0">
                <a:latin typeface="Calibri"/>
                <a:cs typeface="Calibri"/>
              </a:rPr>
              <a:t>that</a:t>
            </a:r>
            <a:r>
              <a:rPr sz="1550" spc="50" dirty="0">
                <a:latin typeface="Calibri"/>
                <a:cs typeface="Calibri"/>
              </a:rPr>
              <a:t> </a:t>
            </a:r>
            <a:r>
              <a:rPr sz="1550" dirty="0">
                <a:latin typeface="Calibri"/>
                <a:cs typeface="Calibri"/>
              </a:rPr>
              <a:t>may</a:t>
            </a:r>
            <a:r>
              <a:rPr sz="1550" spc="50" dirty="0">
                <a:latin typeface="Calibri"/>
                <a:cs typeface="Calibri"/>
              </a:rPr>
              <a:t> </a:t>
            </a:r>
            <a:r>
              <a:rPr sz="1550" dirty="0">
                <a:latin typeface="Calibri"/>
                <a:cs typeface="Calibri"/>
              </a:rPr>
              <a:t>be</a:t>
            </a:r>
            <a:r>
              <a:rPr sz="1550" spc="40" dirty="0">
                <a:latin typeface="Calibri"/>
                <a:cs typeface="Calibri"/>
              </a:rPr>
              <a:t> </a:t>
            </a:r>
            <a:r>
              <a:rPr sz="1550" spc="-10" dirty="0">
                <a:latin typeface="Calibri"/>
                <a:cs typeface="Calibri"/>
              </a:rPr>
              <a:t>excused</a:t>
            </a:r>
            <a:endParaRPr sz="1550" dirty="0">
              <a:latin typeface="Calibri"/>
              <a:cs typeface="Calibri"/>
            </a:endParaRPr>
          </a:p>
          <a:p>
            <a:pPr marL="499745" indent="-114300">
              <a:lnSpc>
                <a:spcPct val="100000"/>
              </a:lnSpc>
              <a:buClr>
                <a:srgbClr val="266E8B"/>
              </a:buClr>
              <a:buFont typeface="Arial"/>
              <a:buChar char="•"/>
              <a:tabLst>
                <a:tab pos="500380" algn="l"/>
              </a:tabLst>
            </a:pPr>
            <a:r>
              <a:rPr sz="1550" dirty="0">
                <a:latin typeface="Calibri"/>
                <a:cs typeface="Calibri"/>
              </a:rPr>
              <a:t>Can</a:t>
            </a:r>
            <a:r>
              <a:rPr sz="1550" spc="50" dirty="0">
                <a:latin typeface="Calibri"/>
                <a:cs typeface="Calibri"/>
              </a:rPr>
              <a:t> </a:t>
            </a:r>
            <a:r>
              <a:rPr sz="1550" dirty="0">
                <a:latin typeface="Calibri"/>
                <a:cs typeface="Calibri"/>
              </a:rPr>
              <a:t>enter</a:t>
            </a:r>
            <a:r>
              <a:rPr sz="1550" spc="40" dirty="0">
                <a:latin typeface="Calibri"/>
                <a:cs typeface="Calibri"/>
              </a:rPr>
              <a:t> </a:t>
            </a:r>
            <a:r>
              <a:rPr sz="1550" dirty="0">
                <a:latin typeface="Calibri"/>
                <a:cs typeface="Calibri"/>
              </a:rPr>
              <a:t>more</a:t>
            </a:r>
            <a:r>
              <a:rPr sz="1550" spc="40" dirty="0">
                <a:latin typeface="Calibri"/>
                <a:cs typeface="Calibri"/>
              </a:rPr>
              <a:t> </a:t>
            </a:r>
            <a:r>
              <a:rPr sz="1550" dirty="0">
                <a:latin typeface="Calibri"/>
                <a:cs typeface="Calibri"/>
              </a:rPr>
              <a:t>than</a:t>
            </a:r>
            <a:r>
              <a:rPr sz="1550" spc="55" dirty="0">
                <a:latin typeface="Calibri"/>
                <a:cs typeface="Calibri"/>
              </a:rPr>
              <a:t> </a:t>
            </a:r>
            <a:r>
              <a:rPr sz="1550" dirty="0">
                <a:latin typeface="Calibri"/>
                <a:cs typeface="Calibri"/>
              </a:rPr>
              <a:t>one</a:t>
            </a:r>
            <a:r>
              <a:rPr sz="1550" spc="45" dirty="0">
                <a:latin typeface="Calibri"/>
                <a:cs typeface="Calibri"/>
              </a:rPr>
              <a:t> </a:t>
            </a:r>
            <a:r>
              <a:rPr sz="1550" dirty="0">
                <a:latin typeface="Calibri"/>
                <a:cs typeface="Calibri"/>
              </a:rPr>
              <a:t>name</a:t>
            </a:r>
            <a:r>
              <a:rPr sz="1550" spc="45" dirty="0">
                <a:latin typeface="Calibri"/>
                <a:cs typeface="Calibri"/>
              </a:rPr>
              <a:t> </a:t>
            </a:r>
            <a:r>
              <a:rPr sz="1550" dirty="0">
                <a:latin typeface="Calibri"/>
                <a:cs typeface="Calibri"/>
              </a:rPr>
              <a:t>on</a:t>
            </a:r>
            <a:r>
              <a:rPr sz="1550" spc="50" dirty="0">
                <a:latin typeface="Calibri"/>
                <a:cs typeface="Calibri"/>
              </a:rPr>
              <a:t> </a:t>
            </a:r>
            <a:r>
              <a:rPr sz="1550" dirty="0">
                <a:latin typeface="Calibri"/>
                <a:cs typeface="Calibri"/>
              </a:rPr>
              <a:t>a</a:t>
            </a:r>
            <a:r>
              <a:rPr sz="1550" spc="40" dirty="0">
                <a:latin typeface="Calibri"/>
                <a:cs typeface="Calibri"/>
              </a:rPr>
              <a:t> </a:t>
            </a:r>
            <a:r>
              <a:rPr sz="1550" spc="-20" dirty="0">
                <a:latin typeface="Calibri"/>
                <a:cs typeface="Calibri"/>
              </a:rPr>
              <a:t>line</a:t>
            </a:r>
            <a:endParaRPr sz="1550" dirty="0">
              <a:latin typeface="Calibri"/>
              <a:cs typeface="Calibri"/>
            </a:endParaRPr>
          </a:p>
          <a:p>
            <a:pPr marL="499745" indent="-114300">
              <a:lnSpc>
                <a:spcPct val="100000"/>
              </a:lnSpc>
              <a:buClr>
                <a:srgbClr val="266E8B"/>
              </a:buClr>
              <a:buFont typeface="Arial"/>
              <a:buChar char="•"/>
              <a:tabLst>
                <a:tab pos="500380" algn="l"/>
              </a:tabLst>
            </a:pPr>
            <a:r>
              <a:rPr sz="1550" dirty="0">
                <a:latin typeface="Calibri"/>
                <a:cs typeface="Calibri"/>
              </a:rPr>
              <a:t>"Other"</a:t>
            </a:r>
            <a:r>
              <a:rPr sz="1550" spc="95" dirty="0">
                <a:latin typeface="Calibri"/>
                <a:cs typeface="Calibri"/>
              </a:rPr>
              <a:t> </a:t>
            </a:r>
            <a:r>
              <a:rPr sz="1550" dirty="0">
                <a:latin typeface="Calibri"/>
                <a:cs typeface="Calibri"/>
              </a:rPr>
              <a:t>fields</a:t>
            </a:r>
            <a:r>
              <a:rPr sz="1550" spc="85" dirty="0">
                <a:latin typeface="Calibri"/>
                <a:cs typeface="Calibri"/>
              </a:rPr>
              <a:t> </a:t>
            </a:r>
            <a:r>
              <a:rPr sz="1550" spc="-10" dirty="0">
                <a:latin typeface="Calibri"/>
                <a:cs typeface="Calibri"/>
              </a:rPr>
              <a:t>available</a:t>
            </a:r>
            <a:endParaRPr lang="en-US" sz="1550" spc="-10" dirty="0">
              <a:latin typeface="Calibri"/>
              <a:cs typeface="Calibri"/>
            </a:endParaRPr>
          </a:p>
          <a:p>
            <a:pPr marL="499745" indent="-114300">
              <a:lnSpc>
                <a:spcPct val="100000"/>
              </a:lnSpc>
              <a:buClr>
                <a:srgbClr val="266E8B"/>
              </a:buClr>
              <a:buFont typeface="Arial"/>
              <a:buChar char="•"/>
              <a:tabLst>
                <a:tab pos="500380" algn="l"/>
              </a:tabLst>
            </a:pPr>
            <a:r>
              <a:rPr lang="en-US" sz="1550" spc="-10" dirty="0">
                <a:latin typeface="Calibri"/>
                <a:cs typeface="Calibri"/>
              </a:rPr>
              <a:t>Required red outlined areas should NOT be N/A or “.”</a:t>
            </a:r>
            <a:endParaRPr sz="1550" dirty="0">
              <a:latin typeface="Calibri"/>
              <a:cs typeface="Calibri"/>
            </a:endParaRPr>
          </a:p>
        </p:txBody>
      </p:sp>
      <p:pic>
        <p:nvPicPr>
          <p:cNvPr id="25" name="object 3">
            <a:extLst>
              <a:ext uri="{FF2B5EF4-FFF2-40B4-BE49-F238E27FC236}">
                <a16:creationId xmlns:a16="http://schemas.microsoft.com/office/drawing/2014/main" id="{0DBBFB97-8B75-4252-B173-6C1C5CBA983F}"/>
              </a:ext>
            </a:extLst>
          </p:cNvPr>
          <p:cNvPicPr/>
          <p:nvPr/>
        </p:nvPicPr>
        <p:blipFill>
          <a:blip r:embed="rId5" cstate="print"/>
          <a:stretch>
            <a:fillRect/>
          </a:stretch>
        </p:blipFill>
        <p:spPr>
          <a:xfrm>
            <a:off x="7396620" y="3796030"/>
            <a:ext cx="3385618" cy="1277210"/>
          </a:xfrm>
          <a:prstGeom prst="rect">
            <a:avLst/>
          </a:prstGeom>
        </p:spPr>
      </p:pic>
      <p:pic>
        <p:nvPicPr>
          <p:cNvPr id="26" name="object 6">
            <a:extLst>
              <a:ext uri="{FF2B5EF4-FFF2-40B4-BE49-F238E27FC236}">
                <a16:creationId xmlns:a16="http://schemas.microsoft.com/office/drawing/2014/main" id="{98F72D4C-BDA3-4952-93AC-E51D34102C23}"/>
              </a:ext>
            </a:extLst>
          </p:cNvPr>
          <p:cNvPicPr/>
          <p:nvPr/>
        </p:nvPicPr>
        <p:blipFill>
          <a:blip r:embed="rId3" cstate="print"/>
          <a:stretch>
            <a:fillRect/>
          </a:stretch>
        </p:blipFill>
        <p:spPr>
          <a:xfrm>
            <a:off x="5141246" y="3786308"/>
            <a:ext cx="569692" cy="245093"/>
          </a:xfrm>
          <a:prstGeom prst="rect">
            <a:avLst/>
          </a:prstGeom>
        </p:spPr>
      </p:pic>
      <p:pic>
        <p:nvPicPr>
          <p:cNvPr id="27" name="object 6">
            <a:extLst>
              <a:ext uri="{FF2B5EF4-FFF2-40B4-BE49-F238E27FC236}">
                <a16:creationId xmlns:a16="http://schemas.microsoft.com/office/drawing/2014/main" id="{57B75559-CF82-4A80-AC34-7EFC5FA0F6AF}"/>
              </a:ext>
            </a:extLst>
          </p:cNvPr>
          <p:cNvPicPr/>
          <p:nvPr/>
        </p:nvPicPr>
        <p:blipFill>
          <a:blip r:embed="rId3" cstate="print"/>
          <a:stretch>
            <a:fillRect/>
          </a:stretch>
        </p:blipFill>
        <p:spPr>
          <a:xfrm>
            <a:off x="5526308" y="260456"/>
            <a:ext cx="569692" cy="245093"/>
          </a:xfrm>
          <a:prstGeom prst="rect">
            <a:avLst/>
          </a:prstGeom>
        </p:spPr>
      </p:pic>
      <p:sp>
        <p:nvSpPr>
          <p:cNvPr id="28" name="object 3">
            <a:extLst>
              <a:ext uri="{FF2B5EF4-FFF2-40B4-BE49-F238E27FC236}">
                <a16:creationId xmlns:a16="http://schemas.microsoft.com/office/drawing/2014/main" id="{D366F432-3D7E-449B-A01E-EE10D1FC011B}"/>
              </a:ext>
            </a:extLst>
          </p:cNvPr>
          <p:cNvSpPr txBox="1"/>
          <p:nvPr/>
        </p:nvSpPr>
        <p:spPr>
          <a:xfrm>
            <a:off x="7226710" y="390769"/>
            <a:ext cx="4046889" cy="1246495"/>
          </a:xfrm>
          <a:prstGeom prst="rect">
            <a:avLst/>
          </a:prstGeom>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lgn="ctr"/>
            <a:r>
              <a:rPr lang="en-US" sz="2400" dirty="0">
                <a:latin typeface="Calibri"/>
                <a:cs typeface="Calibri"/>
              </a:rPr>
              <a:t>       </a:t>
            </a:r>
            <a:r>
              <a:rPr lang="en-US" sz="1600" b="1" dirty="0">
                <a:latin typeface="Calibri"/>
                <a:cs typeface="Calibri"/>
              </a:rPr>
              <a:t>If the student is 15+ Transition </a:t>
            </a:r>
          </a:p>
          <a:p>
            <a:pPr marR="20320" algn="ctr"/>
            <a:r>
              <a:rPr lang="en-US" sz="1600" b="1" dirty="0">
                <a:latin typeface="Calibri"/>
                <a:cs typeface="Calibri"/>
              </a:rPr>
              <a:t>should be considered.</a:t>
            </a:r>
          </a:p>
          <a:p>
            <a:pPr marR="20320" algn="ctr"/>
            <a:r>
              <a:rPr lang="en-US" sz="1600" b="1" dirty="0">
                <a:latin typeface="Calibri"/>
                <a:cs typeface="Calibri"/>
              </a:rPr>
              <a:t>Discuss this with your Special Ed Coordinator.</a:t>
            </a:r>
          </a:p>
          <a:p>
            <a:pPr marR="20320" algn="ctr"/>
            <a:endParaRPr lang="en-US" sz="1600" dirty="0">
              <a:latin typeface="Calibri"/>
              <a:cs typeface="Calibri"/>
            </a:endParaRPr>
          </a:p>
        </p:txBody>
      </p:sp>
      <p:pic>
        <p:nvPicPr>
          <p:cNvPr id="29" name="Picture 4">
            <a:extLst>
              <a:ext uri="{FF2B5EF4-FFF2-40B4-BE49-F238E27FC236}">
                <a16:creationId xmlns:a16="http://schemas.microsoft.com/office/drawing/2014/main" id="{36727AD6-1010-4A69-9D2D-2533BDF7F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7396620" y="571809"/>
            <a:ext cx="387413" cy="30643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0CD7B707-12F4-4335-BAE0-41C3E6E42D6D}"/>
              </a:ext>
            </a:extLst>
          </p:cNvPr>
          <p:cNvCxnSpPr>
            <a:cxnSpLocks/>
          </p:cNvCxnSpPr>
          <p:nvPr/>
        </p:nvCxnSpPr>
        <p:spPr>
          <a:xfrm flipH="1">
            <a:off x="3946669" y="1338470"/>
            <a:ext cx="3280041" cy="57292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159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2EB7E9-E109-4D66-AB2E-7750C0B48C36}"/>
              </a:ext>
            </a:extLst>
          </p:cNvPr>
          <p:cNvPicPr>
            <a:picLocks noChangeAspect="1"/>
          </p:cNvPicPr>
          <p:nvPr/>
        </p:nvPicPr>
        <p:blipFill>
          <a:blip r:embed="rId2"/>
          <a:stretch>
            <a:fillRect/>
          </a:stretch>
        </p:blipFill>
        <p:spPr>
          <a:xfrm>
            <a:off x="6006064" y="1823013"/>
            <a:ext cx="6104210" cy="3466478"/>
          </a:xfrm>
          <a:prstGeom prst="rect">
            <a:avLst/>
          </a:prstGeom>
        </p:spPr>
      </p:pic>
      <p:sp>
        <p:nvSpPr>
          <p:cNvPr id="10" name="object 2">
            <a:extLst>
              <a:ext uri="{FF2B5EF4-FFF2-40B4-BE49-F238E27FC236}">
                <a16:creationId xmlns:a16="http://schemas.microsoft.com/office/drawing/2014/main" id="{F2372879-80CD-4F8C-9EFA-8F65B40407D2}"/>
              </a:ext>
            </a:extLst>
          </p:cNvPr>
          <p:cNvSpPr txBox="1"/>
          <p:nvPr/>
        </p:nvSpPr>
        <p:spPr>
          <a:xfrm>
            <a:off x="123075" y="124494"/>
            <a:ext cx="5762622" cy="6634509"/>
          </a:xfrm>
          <a:prstGeom prst="rect">
            <a:avLst/>
          </a:prstGeom>
          <a:ln w="28575">
            <a:solidFill>
              <a:srgbClr val="0069BC"/>
            </a:solidFill>
          </a:ln>
        </p:spPr>
        <p:txBody>
          <a:bodyPr vert="horz" wrap="square" lIns="0" tIns="144145" rIns="0" bIns="0" rtlCol="0">
            <a:spAutoFit/>
          </a:bodyPr>
          <a:lstStyle/>
          <a:p>
            <a:pPr marL="222885">
              <a:lnSpc>
                <a:spcPct val="100000"/>
              </a:lnSpc>
              <a:spcBef>
                <a:spcPts val="1135"/>
              </a:spcBef>
            </a:pPr>
            <a:r>
              <a:rPr sz="2150" b="1" dirty="0">
                <a:solidFill>
                  <a:srgbClr val="006FC0"/>
                </a:solidFill>
                <a:latin typeface="Calibri"/>
                <a:cs typeface="Calibri"/>
              </a:rPr>
              <a:t>Record</a:t>
            </a:r>
            <a:r>
              <a:rPr sz="2150" b="1" spc="5" dirty="0">
                <a:solidFill>
                  <a:srgbClr val="006FC0"/>
                </a:solidFill>
                <a:latin typeface="Calibri"/>
                <a:cs typeface="Calibri"/>
              </a:rPr>
              <a:t> </a:t>
            </a:r>
            <a:r>
              <a:rPr sz="2150" b="1" dirty="0">
                <a:solidFill>
                  <a:srgbClr val="006FC0"/>
                </a:solidFill>
                <a:latin typeface="Calibri"/>
                <a:cs typeface="Calibri"/>
              </a:rPr>
              <a:t>of</a:t>
            </a:r>
            <a:r>
              <a:rPr sz="2150" b="1" spc="5" dirty="0">
                <a:solidFill>
                  <a:srgbClr val="006FC0"/>
                </a:solidFill>
                <a:latin typeface="Calibri"/>
                <a:cs typeface="Calibri"/>
              </a:rPr>
              <a:t> </a:t>
            </a:r>
            <a:r>
              <a:rPr sz="2150" b="1" spc="-10" dirty="0">
                <a:solidFill>
                  <a:srgbClr val="006FC0"/>
                </a:solidFill>
                <a:latin typeface="Calibri"/>
                <a:cs typeface="Calibri"/>
              </a:rPr>
              <a:t>Attempts</a:t>
            </a:r>
            <a:endParaRPr sz="215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a:lnSpc>
                <a:spcPct val="100000"/>
              </a:lnSpc>
            </a:pPr>
            <a:endParaRPr sz="2200" dirty="0">
              <a:latin typeface="Calibri"/>
              <a:cs typeface="Calibri"/>
            </a:endParaRPr>
          </a:p>
          <a:p>
            <a:pPr marL="499745" indent="-114300">
              <a:lnSpc>
                <a:spcPct val="100000"/>
              </a:lnSpc>
              <a:spcBef>
                <a:spcPts val="1795"/>
              </a:spcBef>
              <a:buClr>
                <a:srgbClr val="266E8B"/>
              </a:buClr>
              <a:buFont typeface="Arial"/>
              <a:buChar char="•"/>
              <a:tabLst>
                <a:tab pos="500380" algn="l"/>
              </a:tabLst>
            </a:pPr>
            <a:r>
              <a:rPr sz="1550" dirty="0">
                <a:latin typeface="Calibri"/>
                <a:cs typeface="Calibri"/>
              </a:rPr>
              <a:t>Records</a:t>
            </a:r>
            <a:r>
              <a:rPr sz="1550" spc="40" dirty="0">
                <a:latin typeface="Calibri"/>
                <a:cs typeface="Calibri"/>
              </a:rPr>
              <a:t> </a:t>
            </a:r>
            <a:r>
              <a:rPr sz="1550" dirty="0">
                <a:latin typeface="Calibri"/>
                <a:cs typeface="Calibri"/>
              </a:rPr>
              <a:t>attempt</a:t>
            </a:r>
            <a:r>
              <a:rPr sz="1550" spc="65" dirty="0">
                <a:latin typeface="Calibri"/>
                <a:cs typeface="Calibri"/>
              </a:rPr>
              <a:t> </a:t>
            </a:r>
            <a:r>
              <a:rPr sz="1550" dirty="0">
                <a:latin typeface="Calibri"/>
                <a:cs typeface="Calibri"/>
              </a:rPr>
              <a:t>to</a:t>
            </a:r>
            <a:r>
              <a:rPr sz="1550" spc="65" dirty="0">
                <a:latin typeface="Calibri"/>
                <a:cs typeface="Calibri"/>
              </a:rPr>
              <a:t> </a:t>
            </a:r>
            <a:r>
              <a:rPr sz="1550" dirty="0">
                <a:latin typeface="Calibri"/>
                <a:cs typeface="Calibri"/>
              </a:rPr>
              <a:t>schedule</a:t>
            </a:r>
            <a:r>
              <a:rPr sz="1550" spc="35" dirty="0">
                <a:latin typeface="Calibri"/>
                <a:cs typeface="Calibri"/>
              </a:rPr>
              <a:t> </a:t>
            </a:r>
            <a:r>
              <a:rPr sz="1550" dirty="0">
                <a:latin typeface="Calibri"/>
                <a:cs typeface="Calibri"/>
              </a:rPr>
              <a:t>meeting</a:t>
            </a:r>
            <a:r>
              <a:rPr sz="1550" spc="60" dirty="0">
                <a:latin typeface="Calibri"/>
                <a:cs typeface="Calibri"/>
              </a:rPr>
              <a:t> </a:t>
            </a:r>
            <a:r>
              <a:rPr sz="1550" dirty="0">
                <a:latin typeface="Calibri"/>
                <a:cs typeface="Calibri"/>
              </a:rPr>
              <a:t>–</a:t>
            </a:r>
            <a:r>
              <a:rPr sz="1550" spc="45" dirty="0">
                <a:latin typeface="Calibri"/>
                <a:cs typeface="Calibri"/>
              </a:rPr>
              <a:t> </a:t>
            </a:r>
            <a:r>
              <a:rPr sz="1550" dirty="0">
                <a:latin typeface="Calibri"/>
                <a:cs typeface="Calibri"/>
              </a:rPr>
              <a:t>not</a:t>
            </a:r>
            <a:r>
              <a:rPr sz="1550" spc="50" dirty="0">
                <a:latin typeface="Calibri"/>
                <a:cs typeface="Calibri"/>
              </a:rPr>
              <a:t> </a:t>
            </a:r>
            <a:r>
              <a:rPr sz="1550" dirty="0">
                <a:latin typeface="Calibri"/>
                <a:cs typeface="Calibri"/>
              </a:rPr>
              <a:t>all</a:t>
            </a:r>
            <a:r>
              <a:rPr sz="1550" spc="55" dirty="0">
                <a:latin typeface="Calibri"/>
                <a:cs typeface="Calibri"/>
              </a:rPr>
              <a:t> </a:t>
            </a:r>
            <a:r>
              <a:rPr sz="1550" dirty="0">
                <a:latin typeface="Calibri"/>
                <a:cs typeface="Calibri"/>
              </a:rPr>
              <a:t>contacts</a:t>
            </a:r>
            <a:r>
              <a:rPr sz="1550" spc="45" dirty="0">
                <a:latin typeface="Calibri"/>
                <a:cs typeface="Calibri"/>
              </a:rPr>
              <a:t> </a:t>
            </a:r>
            <a:r>
              <a:rPr sz="1550" spc="-20" dirty="0">
                <a:latin typeface="Calibri"/>
                <a:cs typeface="Calibri"/>
              </a:rPr>
              <a:t>made</a:t>
            </a:r>
            <a:endParaRPr sz="1550" dirty="0">
              <a:latin typeface="Calibri"/>
              <a:cs typeface="Calibri"/>
            </a:endParaRPr>
          </a:p>
          <a:p>
            <a:pPr marL="499745" indent="-114300">
              <a:lnSpc>
                <a:spcPct val="100000"/>
              </a:lnSpc>
              <a:spcBef>
                <a:spcPts val="350"/>
              </a:spcBef>
              <a:buClr>
                <a:srgbClr val="266E8B"/>
              </a:buClr>
              <a:buFont typeface="Arial"/>
              <a:buChar char="•"/>
              <a:tabLst>
                <a:tab pos="500380" algn="l"/>
              </a:tabLst>
            </a:pPr>
            <a:r>
              <a:rPr sz="1550" dirty="0">
                <a:latin typeface="Calibri"/>
                <a:cs typeface="Calibri"/>
              </a:rPr>
              <a:t>First</a:t>
            </a:r>
            <a:r>
              <a:rPr sz="1550" spc="15" dirty="0">
                <a:latin typeface="Calibri"/>
                <a:cs typeface="Calibri"/>
              </a:rPr>
              <a:t> </a:t>
            </a:r>
            <a:r>
              <a:rPr sz="1550" dirty="0">
                <a:latin typeface="Calibri"/>
                <a:cs typeface="Calibri"/>
              </a:rPr>
              <a:t>attempt</a:t>
            </a:r>
            <a:r>
              <a:rPr sz="1550" spc="45" dirty="0">
                <a:latin typeface="Calibri"/>
                <a:cs typeface="Calibri"/>
              </a:rPr>
              <a:t> </a:t>
            </a:r>
            <a:r>
              <a:rPr sz="1550" dirty="0">
                <a:latin typeface="Calibri"/>
                <a:cs typeface="Calibri"/>
              </a:rPr>
              <a:t>is</a:t>
            </a:r>
            <a:r>
              <a:rPr sz="1550" spc="15" dirty="0">
                <a:latin typeface="Calibri"/>
                <a:cs typeface="Calibri"/>
              </a:rPr>
              <a:t> </a:t>
            </a:r>
            <a:r>
              <a:rPr sz="1550" spc="-10" dirty="0">
                <a:latin typeface="Calibri"/>
                <a:cs typeface="Calibri"/>
              </a:rPr>
              <a:t>required</a:t>
            </a:r>
            <a:endParaRPr lang="en-US" sz="1550" spc="-10" dirty="0">
              <a:latin typeface="Calibri"/>
              <a:cs typeface="Calibri"/>
            </a:endParaRPr>
          </a:p>
          <a:p>
            <a:pPr marL="499745" indent="-114300">
              <a:lnSpc>
                <a:spcPct val="100000"/>
              </a:lnSpc>
              <a:spcBef>
                <a:spcPts val="350"/>
              </a:spcBef>
              <a:buClr>
                <a:srgbClr val="266E8B"/>
              </a:buClr>
              <a:buFont typeface="Arial"/>
              <a:buChar char="•"/>
              <a:tabLst>
                <a:tab pos="500380" algn="l"/>
              </a:tabLst>
            </a:pPr>
            <a:r>
              <a:rPr lang="en-US" sz="1550" spc="-10" dirty="0">
                <a:latin typeface="Calibri"/>
                <a:cs typeface="Calibri"/>
              </a:rPr>
              <a:t>Mark “yes” even if the parent hasn’t responded yet, so that you can send the notice.</a:t>
            </a:r>
            <a:endParaRPr sz="1550" dirty="0">
              <a:latin typeface="Calibri"/>
              <a:cs typeface="Calibri"/>
            </a:endParaRPr>
          </a:p>
          <a:p>
            <a:pPr marL="499745" indent="-114300">
              <a:lnSpc>
                <a:spcPct val="100000"/>
              </a:lnSpc>
              <a:spcBef>
                <a:spcPts val="345"/>
              </a:spcBef>
              <a:buClr>
                <a:srgbClr val="266E8B"/>
              </a:buClr>
              <a:buFont typeface="Arial"/>
              <a:buChar char="•"/>
              <a:tabLst>
                <a:tab pos="500380" algn="l"/>
              </a:tabLst>
            </a:pPr>
            <a:r>
              <a:rPr sz="1550" dirty="0">
                <a:latin typeface="Calibri"/>
                <a:cs typeface="Calibri"/>
              </a:rPr>
              <a:t>Second</a:t>
            </a:r>
            <a:r>
              <a:rPr sz="1550" spc="45" dirty="0">
                <a:latin typeface="Calibri"/>
                <a:cs typeface="Calibri"/>
              </a:rPr>
              <a:t> </a:t>
            </a:r>
            <a:r>
              <a:rPr sz="1550" dirty="0">
                <a:latin typeface="Calibri"/>
                <a:cs typeface="Calibri"/>
              </a:rPr>
              <a:t>needed</a:t>
            </a:r>
            <a:r>
              <a:rPr sz="1550" spc="60" dirty="0">
                <a:latin typeface="Calibri"/>
                <a:cs typeface="Calibri"/>
              </a:rPr>
              <a:t> </a:t>
            </a:r>
            <a:r>
              <a:rPr sz="1550" dirty="0">
                <a:latin typeface="Calibri"/>
                <a:cs typeface="Calibri"/>
              </a:rPr>
              <a:t>only</a:t>
            </a:r>
            <a:r>
              <a:rPr sz="1550" spc="45" dirty="0">
                <a:latin typeface="Calibri"/>
                <a:cs typeface="Calibri"/>
              </a:rPr>
              <a:t> </a:t>
            </a:r>
            <a:r>
              <a:rPr sz="1550" dirty="0">
                <a:latin typeface="Calibri"/>
                <a:cs typeface="Calibri"/>
              </a:rPr>
              <a:t>for</a:t>
            </a:r>
            <a:r>
              <a:rPr sz="1550" spc="40" dirty="0">
                <a:latin typeface="Calibri"/>
                <a:cs typeface="Calibri"/>
              </a:rPr>
              <a:t> </a:t>
            </a:r>
            <a:r>
              <a:rPr sz="1550" dirty="0">
                <a:latin typeface="Calibri"/>
                <a:cs typeface="Calibri"/>
              </a:rPr>
              <a:t>"Cannot</a:t>
            </a:r>
            <a:r>
              <a:rPr sz="1550" spc="60" dirty="0">
                <a:latin typeface="Calibri"/>
                <a:cs typeface="Calibri"/>
              </a:rPr>
              <a:t> </a:t>
            </a:r>
            <a:r>
              <a:rPr sz="1550" dirty="0">
                <a:latin typeface="Calibri"/>
                <a:cs typeface="Calibri"/>
              </a:rPr>
              <a:t>attend.</a:t>
            </a:r>
            <a:r>
              <a:rPr sz="1550" spc="60" dirty="0">
                <a:latin typeface="Calibri"/>
                <a:cs typeface="Calibri"/>
              </a:rPr>
              <a:t> </a:t>
            </a:r>
            <a:r>
              <a:rPr sz="1550" dirty="0">
                <a:latin typeface="Calibri"/>
                <a:cs typeface="Calibri"/>
              </a:rPr>
              <a:t>.</a:t>
            </a:r>
            <a:r>
              <a:rPr sz="1550" spc="50" dirty="0">
                <a:latin typeface="Calibri"/>
                <a:cs typeface="Calibri"/>
              </a:rPr>
              <a:t> </a:t>
            </a:r>
            <a:r>
              <a:rPr sz="1550" dirty="0">
                <a:latin typeface="Calibri"/>
                <a:cs typeface="Calibri"/>
              </a:rPr>
              <a:t>."</a:t>
            </a:r>
            <a:r>
              <a:rPr sz="1550" spc="45" dirty="0">
                <a:latin typeface="Calibri"/>
                <a:cs typeface="Calibri"/>
              </a:rPr>
              <a:t> </a:t>
            </a:r>
            <a:r>
              <a:rPr sz="1550" dirty="0">
                <a:latin typeface="Calibri"/>
                <a:cs typeface="Calibri"/>
              </a:rPr>
              <a:t>or</a:t>
            </a:r>
            <a:r>
              <a:rPr sz="1550" spc="45" dirty="0">
                <a:latin typeface="Calibri"/>
                <a:cs typeface="Calibri"/>
              </a:rPr>
              <a:t> </a:t>
            </a:r>
            <a:r>
              <a:rPr sz="1550" dirty="0">
                <a:latin typeface="Calibri"/>
                <a:cs typeface="Calibri"/>
              </a:rPr>
              <a:t>"No</a:t>
            </a:r>
            <a:r>
              <a:rPr sz="1550" spc="45" dirty="0">
                <a:latin typeface="Calibri"/>
                <a:cs typeface="Calibri"/>
              </a:rPr>
              <a:t> </a:t>
            </a:r>
            <a:r>
              <a:rPr sz="1550" spc="-10" dirty="0">
                <a:latin typeface="Calibri"/>
                <a:cs typeface="Calibri"/>
              </a:rPr>
              <a:t>response"</a:t>
            </a:r>
            <a:endParaRPr lang="en-US" sz="1550" spc="-10" dirty="0">
              <a:latin typeface="Calibri"/>
              <a:cs typeface="Calibri"/>
            </a:endParaRPr>
          </a:p>
          <a:p>
            <a:pPr marL="499745" indent="-114300">
              <a:lnSpc>
                <a:spcPct val="100000"/>
              </a:lnSpc>
              <a:spcBef>
                <a:spcPts val="345"/>
              </a:spcBef>
              <a:buClr>
                <a:srgbClr val="266E8B"/>
              </a:buClr>
              <a:buFont typeface="Arial"/>
              <a:buChar char="•"/>
              <a:tabLst>
                <a:tab pos="500380" algn="l"/>
              </a:tabLst>
            </a:pPr>
            <a:endParaRPr lang="en-US" sz="1550" spc="-10" dirty="0">
              <a:latin typeface="Calibri"/>
              <a:cs typeface="Calibri"/>
            </a:endParaRPr>
          </a:p>
          <a:p>
            <a:pPr marL="499745" indent="-114300">
              <a:lnSpc>
                <a:spcPct val="100000"/>
              </a:lnSpc>
              <a:spcBef>
                <a:spcPts val="345"/>
              </a:spcBef>
              <a:buClr>
                <a:srgbClr val="266E8B"/>
              </a:buClr>
              <a:buFont typeface="Arial"/>
              <a:buChar char="•"/>
              <a:tabLst>
                <a:tab pos="500380" algn="l"/>
              </a:tabLst>
            </a:pPr>
            <a:endParaRPr lang="en-US" sz="1550" spc="-10" dirty="0">
              <a:latin typeface="Calibri"/>
              <a:cs typeface="Calibri"/>
            </a:endParaRPr>
          </a:p>
          <a:p>
            <a:pPr marL="499745" indent="-114300">
              <a:lnSpc>
                <a:spcPct val="100000"/>
              </a:lnSpc>
              <a:spcBef>
                <a:spcPts val="345"/>
              </a:spcBef>
              <a:buClr>
                <a:srgbClr val="266E8B"/>
              </a:buClr>
              <a:buFont typeface="Arial"/>
              <a:buChar char="•"/>
              <a:tabLst>
                <a:tab pos="500380" algn="l"/>
              </a:tabLst>
            </a:pPr>
            <a:endParaRPr lang="en-US" sz="1550" spc="-10" dirty="0">
              <a:latin typeface="Calibri"/>
              <a:cs typeface="Calibri"/>
            </a:endParaRPr>
          </a:p>
          <a:p>
            <a:pPr marL="499745" indent="-114300">
              <a:lnSpc>
                <a:spcPct val="100000"/>
              </a:lnSpc>
              <a:spcBef>
                <a:spcPts val="345"/>
              </a:spcBef>
              <a:buClr>
                <a:srgbClr val="266E8B"/>
              </a:buClr>
              <a:buFont typeface="Arial"/>
              <a:buChar char="•"/>
              <a:tabLst>
                <a:tab pos="500380" algn="l"/>
              </a:tabLst>
            </a:pPr>
            <a:endParaRPr lang="en-US" sz="1550" spc="-10" dirty="0">
              <a:latin typeface="Calibri"/>
              <a:cs typeface="Calibri"/>
            </a:endParaRPr>
          </a:p>
          <a:p>
            <a:pPr marL="499745" indent="-114300">
              <a:lnSpc>
                <a:spcPct val="100000"/>
              </a:lnSpc>
              <a:spcBef>
                <a:spcPts val="345"/>
              </a:spcBef>
              <a:buClr>
                <a:srgbClr val="266E8B"/>
              </a:buClr>
              <a:buFont typeface="Arial"/>
              <a:buChar char="•"/>
              <a:tabLst>
                <a:tab pos="500380" algn="l"/>
              </a:tabLst>
            </a:pPr>
            <a:endParaRPr lang="en-US" sz="1550" spc="-10" dirty="0">
              <a:latin typeface="Calibri"/>
              <a:cs typeface="Calibri"/>
            </a:endParaRPr>
          </a:p>
          <a:p>
            <a:pPr marL="499745" indent="-114300">
              <a:lnSpc>
                <a:spcPct val="100000"/>
              </a:lnSpc>
              <a:buClr>
                <a:srgbClr val="266E8B"/>
              </a:buClr>
              <a:buFont typeface="Arial"/>
              <a:buChar char="•"/>
              <a:tabLst>
                <a:tab pos="500380" algn="l"/>
              </a:tabLst>
            </a:pPr>
            <a:r>
              <a:rPr lang="en-US" sz="1550" dirty="0">
                <a:latin typeface="Calibri"/>
                <a:cs typeface="Calibri"/>
              </a:rPr>
              <a:t>Click</a:t>
            </a:r>
            <a:r>
              <a:rPr lang="en-US" sz="1550" spc="35" dirty="0">
                <a:latin typeface="Calibri"/>
                <a:cs typeface="Calibri"/>
              </a:rPr>
              <a:t> </a:t>
            </a:r>
            <a:r>
              <a:rPr lang="en-US" sz="1550" b="1" dirty="0">
                <a:latin typeface="Calibri"/>
                <a:cs typeface="Calibri"/>
              </a:rPr>
              <a:t>Validation</a:t>
            </a:r>
            <a:r>
              <a:rPr lang="en-US" sz="1550" b="1" spc="30" dirty="0">
                <a:latin typeface="Calibri"/>
                <a:cs typeface="Calibri"/>
              </a:rPr>
              <a:t> </a:t>
            </a:r>
            <a:r>
              <a:rPr lang="en-US" sz="1550" b="1" spc="-10" dirty="0">
                <a:latin typeface="Calibri"/>
                <a:cs typeface="Calibri"/>
              </a:rPr>
              <a:t>Check</a:t>
            </a:r>
            <a:endParaRPr lang="en-US" sz="1550" dirty="0">
              <a:latin typeface="Calibri"/>
              <a:cs typeface="Calibri"/>
            </a:endParaRPr>
          </a:p>
          <a:p>
            <a:pPr marL="499745" marR="601345" indent="-113664">
              <a:lnSpc>
                <a:spcPts val="1710"/>
              </a:lnSpc>
              <a:spcBef>
                <a:spcPts val="530"/>
              </a:spcBef>
              <a:buClr>
                <a:srgbClr val="266E8B"/>
              </a:buClr>
              <a:buFont typeface="Arial"/>
              <a:buChar char="•"/>
              <a:tabLst>
                <a:tab pos="500380" algn="l"/>
              </a:tabLst>
            </a:pPr>
            <a:r>
              <a:rPr lang="en-US" sz="1550" dirty="0">
                <a:latin typeface="Calibri"/>
                <a:cs typeface="Calibri"/>
              </a:rPr>
              <a:t>Message</a:t>
            </a:r>
            <a:r>
              <a:rPr lang="en-US" sz="1550" spc="80" dirty="0">
                <a:latin typeface="Calibri"/>
                <a:cs typeface="Calibri"/>
              </a:rPr>
              <a:t> </a:t>
            </a:r>
            <a:r>
              <a:rPr lang="en-US" sz="1550" dirty="0">
                <a:latin typeface="Calibri"/>
                <a:cs typeface="Calibri"/>
              </a:rPr>
              <a:t>appears</a:t>
            </a:r>
            <a:r>
              <a:rPr lang="en-US" sz="1550" spc="100" dirty="0">
                <a:latin typeface="Calibri"/>
                <a:cs typeface="Calibri"/>
              </a:rPr>
              <a:t> </a:t>
            </a:r>
            <a:r>
              <a:rPr lang="en-US" sz="1550" dirty="0">
                <a:latin typeface="Calibri"/>
                <a:cs typeface="Calibri"/>
              </a:rPr>
              <a:t>indicating</a:t>
            </a:r>
            <a:r>
              <a:rPr lang="en-US" sz="1550" spc="90" dirty="0">
                <a:latin typeface="Calibri"/>
                <a:cs typeface="Calibri"/>
              </a:rPr>
              <a:t> </a:t>
            </a:r>
            <a:r>
              <a:rPr lang="en-US" sz="1550" dirty="0">
                <a:latin typeface="Calibri"/>
                <a:cs typeface="Calibri"/>
              </a:rPr>
              <a:t>"Validation</a:t>
            </a:r>
            <a:r>
              <a:rPr lang="en-US" sz="1550" spc="95" dirty="0">
                <a:latin typeface="Calibri"/>
                <a:cs typeface="Calibri"/>
              </a:rPr>
              <a:t> </a:t>
            </a:r>
            <a:r>
              <a:rPr lang="en-US" sz="1550" dirty="0">
                <a:latin typeface="Calibri"/>
                <a:cs typeface="Calibri"/>
              </a:rPr>
              <a:t>Check</a:t>
            </a:r>
            <a:r>
              <a:rPr lang="en-US" sz="1550" spc="70" dirty="0">
                <a:latin typeface="Calibri"/>
                <a:cs typeface="Calibri"/>
              </a:rPr>
              <a:t> </a:t>
            </a:r>
            <a:r>
              <a:rPr lang="en-US" sz="1550" dirty="0">
                <a:latin typeface="Calibri"/>
                <a:cs typeface="Calibri"/>
              </a:rPr>
              <a:t>Successful"</a:t>
            </a:r>
            <a:r>
              <a:rPr lang="en-US" sz="1550" spc="85" dirty="0">
                <a:latin typeface="Calibri"/>
                <a:cs typeface="Calibri"/>
              </a:rPr>
              <a:t> </a:t>
            </a:r>
            <a:r>
              <a:rPr lang="en-US" sz="1550" spc="-25" dirty="0">
                <a:latin typeface="Calibri"/>
                <a:cs typeface="Calibri"/>
              </a:rPr>
              <a:t>or </a:t>
            </a:r>
            <a:r>
              <a:rPr lang="en-US" sz="1550" dirty="0">
                <a:latin typeface="Calibri"/>
                <a:cs typeface="Calibri"/>
              </a:rPr>
              <a:t>error</a:t>
            </a:r>
            <a:r>
              <a:rPr lang="en-US" sz="1550" spc="45" dirty="0">
                <a:latin typeface="Calibri"/>
                <a:cs typeface="Calibri"/>
              </a:rPr>
              <a:t> </a:t>
            </a:r>
            <a:r>
              <a:rPr lang="en-US" sz="1550" dirty="0">
                <a:latin typeface="Calibri"/>
                <a:cs typeface="Calibri"/>
              </a:rPr>
              <a:t>message</a:t>
            </a:r>
            <a:r>
              <a:rPr lang="en-US" sz="1550" spc="60" dirty="0">
                <a:latin typeface="Calibri"/>
                <a:cs typeface="Calibri"/>
              </a:rPr>
              <a:t> </a:t>
            </a:r>
            <a:r>
              <a:rPr lang="en-US" sz="1550" spc="-10" dirty="0">
                <a:latin typeface="Calibri"/>
                <a:cs typeface="Calibri"/>
              </a:rPr>
              <a:t>appears</a:t>
            </a:r>
            <a:endParaRPr lang="en-US" sz="1550" dirty="0">
              <a:latin typeface="Calibri"/>
              <a:cs typeface="Calibri"/>
            </a:endParaRPr>
          </a:p>
          <a:p>
            <a:pPr marL="499745" indent="-114300">
              <a:lnSpc>
                <a:spcPct val="100000"/>
              </a:lnSpc>
              <a:spcBef>
                <a:spcPts val="320"/>
              </a:spcBef>
              <a:buClr>
                <a:srgbClr val="266E8B"/>
              </a:buClr>
              <a:buFont typeface="Arial"/>
              <a:buChar char="•"/>
              <a:tabLst>
                <a:tab pos="500380" algn="l"/>
              </a:tabLst>
            </a:pPr>
            <a:r>
              <a:rPr lang="en-US" sz="1550" dirty="0">
                <a:latin typeface="Calibri"/>
                <a:cs typeface="Calibri"/>
              </a:rPr>
              <a:t>If</a:t>
            </a:r>
            <a:r>
              <a:rPr lang="en-US" sz="1550" spc="50" dirty="0">
                <a:latin typeface="Calibri"/>
                <a:cs typeface="Calibri"/>
              </a:rPr>
              <a:t> </a:t>
            </a:r>
            <a:r>
              <a:rPr lang="en-US" sz="1550" dirty="0">
                <a:latin typeface="Calibri"/>
                <a:cs typeface="Calibri"/>
              </a:rPr>
              <a:t>Validation</a:t>
            </a:r>
            <a:r>
              <a:rPr lang="en-US" sz="1550" spc="75" dirty="0">
                <a:latin typeface="Calibri"/>
                <a:cs typeface="Calibri"/>
              </a:rPr>
              <a:t> </a:t>
            </a:r>
            <a:r>
              <a:rPr lang="en-US" sz="1550" dirty="0">
                <a:latin typeface="Calibri"/>
                <a:cs typeface="Calibri"/>
              </a:rPr>
              <a:t>Check</a:t>
            </a:r>
            <a:r>
              <a:rPr lang="en-US" sz="1550" spc="50" dirty="0">
                <a:latin typeface="Calibri"/>
                <a:cs typeface="Calibri"/>
              </a:rPr>
              <a:t> </a:t>
            </a:r>
            <a:r>
              <a:rPr lang="en-US" sz="1550" dirty="0">
                <a:latin typeface="Calibri"/>
                <a:cs typeface="Calibri"/>
              </a:rPr>
              <a:t>is</a:t>
            </a:r>
            <a:r>
              <a:rPr lang="en-US" sz="1550" spc="50" dirty="0">
                <a:latin typeface="Calibri"/>
                <a:cs typeface="Calibri"/>
              </a:rPr>
              <a:t> </a:t>
            </a:r>
            <a:r>
              <a:rPr lang="en-US" sz="1550" dirty="0">
                <a:latin typeface="Calibri"/>
                <a:cs typeface="Calibri"/>
              </a:rPr>
              <a:t>successful,</a:t>
            </a:r>
            <a:r>
              <a:rPr lang="en-US" sz="1550" spc="45" dirty="0">
                <a:latin typeface="Calibri"/>
                <a:cs typeface="Calibri"/>
              </a:rPr>
              <a:t> </a:t>
            </a:r>
            <a:r>
              <a:rPr lang="en-US" sz="1550" spc="-10" dirty="0">
                <a:latin typeface="Calibri"/>
                <a:cs typeface="Calibri"/>
              </a:rPr>
              <a:t>continue</a:t>
            </a:r>
            <a:endParaRPr lang="en-US" sz="1550" dirty="0">
              <a:latin typeface="Calibri"/>
              <a:cs typeface="Calibri"/>
            </a:endParaRPr>
          </a:p>
          <a:p>
            <a:pPr marL="499745" marR="870585" indent="-113664">
              <a:lnSpc>
                <a:spcPts val="1720"/>
              </a:lnSpc>
              <a:spcBef>
                <a:spcPts val="515"/>
              </a:spcBef>
              <a:buClr>
                <a:srgbClr val="266E8B"/>
              </a:buClr>
              <a:buFont typeface="Arial"/>
              <a:buChar char="•"/>
              <a:tabLst>
                <a:tab pos="500380" algn="l"/>
              </a:tabLst>
            </a:pPr>
            <a:r>
              <a:rPr lang="en-US" sz="1550" dirty="0">
                <a:latin typeface="Calibri"/>
                <a:cs typeface="Calibri"/>
              </a:rPr>
              <a:t>Form</a:t>
            </a:r>
            <a:r>
              <a:rPr lang="en-US" sz="1550" spc="70" dirty="0">
                <a:latin typeface="Calibri"/>
                <a:cs typeface="Calibri"/>
              </a:rPr>
              <a:t> </a:t>
            </a:r>
            <a:r>
              <a:rPr lang="en-US" sz="1550" dirty="0">
                <a:latin typeface="Calibri"/>
                <a:cs typeface="Calibri"/>
              </a:rPr>
              <a:t>Status</a:t>
            </a:r>
            <a:r>
              <a:rPr lang="en-US" sz="1550" spc="80" dirty="0">
                <a:latin typeface="Calibri"/>
                <a:cs typeface="Calibri"/>
              </a:rPr>
              <a:t> </a:t>
            </a:r>
            <a:r>
              <a:rPr lang="en-US" sz="1550" dirty="0">
                <a:latin typeface="Calibri"/>
                <a:cs typeface="Calibri"/>
              </a:rPr>
              <a:t>shows</a:t>
            </a:r>
            <a:r>
              <a:rPr lang="en-US" sz="1550" spc="65" dirty="0">
                <a:latin typeface="Calibri"/>
                <a:cs typeface="Calibri"/>
              </a:rPr>
              <a:t> </a:t>
            </a:r>
            <a:r>
              <a:rPr lang="en-US" sz="1550" dirty="0">
                <a:latin typeface="Calibri"/>
                <a:cs typeface="Calibri"/>
              </a:rPr>
              <a:t>"Compliant"</a:t>
            </a:r>
            <a:r>
              <a:rPr lang="en-US" sz="1550" spc="80" dirty="0">
                <a:latin typeface="Calibri"/>
                <a:cs typeface="Calibri"/>
              </a:rPr>
              <a:t> </a:t>
            </a:r>
            <a:r>
              <a:rPr lang="en-US" sz="1550" dirty="0">
                <a:latin typeface="Calibri"/>
                <a:cs typeface="Calibri"/>
              </a:rPr>
              <a:t>when</a:t>
            </a:r>
            <a:r>
              <a:rPr lang="en-US" sz="1550" spc="65" dirty="0">
                <a:latin typeface="Calibri"/>
                <a:cs typeface="Calibri"/>
              </a:rPr>
              <a:t> </a:t>
            </a:r>
            <a:r>
              <a:rPr lang="en-US" sz="1550" dirty="0">
                <a:latin typeface="Calibri"/>
                <a:cs typeface="Calibri"/>
              </a:rPr>
              <a:t>Validation</a:t>
            </a:r>
            <a:r>
              <a:rPr lang="en-US" sz="1550" spc="80" dirty="0">
                <a:latin typeface="Calibri"/>
                <a:cs typeface="Calibri"/>
              </a:rPr>
              <a:t> </a:t>
            </a:r>
            <a:r>
              <a:rPr lang="en-US" sz="1550" dirty="0">
                <a:latin typeface="Calibri"/>
                <a:cs typeface="Calibri"/>
              </a:rPr>
              <a:t>Check</a:t>
            </a:r>
            <a:r>
              <a:rPr lang="en-US" sz="1550" spc="55" dirty="0">
                <a:latin typeface="Calibri"/>
                <a:cs typeface="Calibri"/>
              </a:rPr>
              <a:t> </a:t>
            </a:r>
            <a:r>
              <a:rPr lang="en-US" sz="1550" spc="-25" dirty="0">
                <a:latin typeface="Calibri"/>
                <a:cs typeface="Calibri"/>
              </a:rPr>
              <a:t>is </a:t>
            </a:r>
            <a:r>
              <a:rPr lang="en-US" sz="1550" spc="-10" dirty="0">
                <a:latin typeface="Calibri"/>
                <a:cs typeface="Calibri"/>
              </a:rPr>
              <a:t>successful</a:t>
            </a:r>
            <a:endParaRPr lang="en-US" sz="1550" dirty="0">
              <a:latin typeface="Calibri"/>
              <a:cs typeface="Calibri"/>
            </a:endParaRPr>
          </a:p>
        </p:txBody>
      </p:sp>
      <p:pic>
        <p:nvPicPr>
          <p:cNvPr id="11" name="object 3">
            <a:extLst>
              <a:ext uri="{FF2B5EF4-FFF2-40B4-BE49-F238E27FC236}">
                <a16:creationId xmlns:a16="http://schemas.microsoft.com/office/drawing/2014/main" id="{A5DEA2EF-15CF-4FED-ADA9-8BA621C183D9}"/>
              </a:ext>
            </a:extLst>
          </p:cNvPr>
          <p:cNvPicPr/>
          <p:nvPr/>
        </p:nvPicPr>
        <p:blipFill>
          <a:blip r:embed="rId3" cstate="print"/>
          <a:stretch>
            <a:fillRect/>
          </a:stretch>
        </p:blipFill>
        <p:spPr>
          <a:xfrm>
            <a:off x="1120532" y="797339"/>
            <a:ext cx="4071366" cy="1639061"/>
          </a:xfrm>
          <a:prstGeom prst="rect">
            <a:avLst/>
          </a:prstGeom>
        </p:spPr>
      </p:pic>
      <p:grpSp>
        <p:nvGrpSpPr>
          <p:cNvPr id="13" name="object 3">
            <a:extLst>
              <a:ext uri="{FF2B5EF4-FFF2-40B4-BE49-F238E27FC236}">
                <a16:creationId xmlns:a16="http://schemas.microsoft.com/office/drawing/2014/main" id="{8A604967-2822-4171-A151-2BE2AF68F851}"/>
              </a:ext>
            </a:extLst>
          </p:cNvPr>
          <p:cNvGrpSpPr/>
          <p:nvPr/>
        </p:nvGrpSpPr>
        <p:grpSpPr>
          <a:xfrm>
            <a:off x="1120532" y="3928473"/>
            <a:ext cx="4072254" cy="1238250"/>
            <a:chOff x="1873757" y="1504188"/>
            <a:chExt cx="4072254" cy="1238250"/>
          </a:xfrm>
        </p:grpSpPr>
        <p:pic>
          <p:nvPicPr>
            <p:cNvPr id="14" name="object 4">
              <a:extLst>
                <a:ext uri="{FF2B5EF4-FFF2-40B4-BE49-F238E27FC236}">
                  <a16:creationId xmlns:a16="http://schemas.microsoft.com/office/drawing/2014/main" id="{6B79046F-82F3-4305-A035-E22837C8A805}"/>
                </a:ext>
              </a:extLst>
            </p:cNvPr>
            <p:cNvPicPr/>
            <p:nvPr/>
          </p:nvPicPr>
          <p:blipFill>
            <a:blip r:embed="rId4" cstate="print"/>
            <a:stretch>
              <a:fillRect/>
            </a:stretch>
          </p:blipFill>
          <p:spPr>
            <a:xfrm>
              <a:off x="1873757" y="1504188"/>
              <a:ext cx="4072128" cy="1238250"/>
            </a:xfrm>
            <a:prstGeom prst="rect">
              <a:avLst/>
            </a:prstGeom>
          </p:spPr>
        </p:pic>
        <p:sp>
          <p:nvSpPr>
            <p:cNvPr id="15" name="object 5">
              <a:extLst>
                <a:ext uri="{FF2B5EF4-FFF2-40B4-BE49-F238E27FC236}">
                  <a16:creationId xmlns:a16="http://schemas.microsoft.com/office/drawing/2014/main" id="{2787115E-259B-415D-BD05-FEB87607E96B}"/>
                </a:ext>
              </a:extLst>
            </p:cNvPr>
            <p:cNvSpPr/>
            <p:nvPr/>
          </p:nvSpPr>
          <p:spPr>
            <a:xfrm>
              <a:off x="5258561" y="2573274"/>
              <a:ext cx="589280" cy="146685"/>
            </a:xfrm>
            <a:custGeom>
              <a:avLst/>
              <a:gdLst/>
              <a:ahLst/>
              <a:cxnLst/>
              <a:rect l="l" t="t" r="r" b="b"/>
              <a:pathLst>
                <a:path w="589279" h="146685">
                  <a:moveTo>
                    <a:pt x="0" y="24383"/>
                  </a:moveTo>
                  <a:lnTo>
                    <a:pt x="1881" y="15109"/>
                  </a:lnTo>
                  <a:lnTo>
                    <a:pt x="7048" y="7334"/>
                  </a:lnTo>
                  <a:lnTo>
                    <a:pt x="14787" y="1988"/>
                  </a:lnTo>
                  <a:lnTo>
                    <a:pt x="24384" y="0"/>
                  </a:lnTo>
                  <a:lnTo>
                    <a:pt x="564642" y="0"/>
                  </a:lnTo>
                  <a:lnTo>
                    <a:pt x="574238" y="1988"/>
                  </a:lnTo>
                  <a:lnTo>
                    <a:pt x="581977" y="7334"/>
                  </a:lnTo>
                  <a:lnTo>
                    <a:pt x="587144" y="15109"/>
                  </a:lnTo>
                  <a:lnTo>
                    <a:pt x="589026" y="24383"/>
                  </a:lnTo>
                  <a:lnTo>
                    <a:pt x="589026" y="121919"/>
                  </a:lnTo>
                  <a:lnTo>
                    <a:pt x="587144" y="131516"/>
                  </a:lnTo>
                  <a:lnTo>
                    <a:pt x="581977" y="139255"/>
                  </a:lnTo>
                  <a:lnTo>
                    <a:pt x="574238" y="144422"/>
                  </a:lnTo>
                  <a:lnTo>
                    <a:pt x="564642" y="146303"/>
                  </a:lnTo>
                  <a:lnTo>
                    <a:pt x="24384" y="146303"/>
                  </a:lnTo>
                  <a:lnTo>
                    <a:pt x="14787" y="144422"/>
                  </a:lnTo>
                  <a:lnTo>
                    <a:pt x="7048" y="139255"/>
                  </a:lnTo>
                  <a:lnTo>
                    <a:pt x="1881" y="131516"/>
                  </a:lnTo>
                  <a:lnTo>
                    <a:pt x="0" y="121919"/>
                  </a:lnTo>
                  <a:lnTo>
                    <a:pt x="0" y="24383"/>
                  </a:lnTo>
                  <a:close/>
                </a:path>
              </a:pathLst>
            </a:custGeom>
            <a:ln w="14135">
              <a:solidFill>
                <a:srgbClr val="BF0000"/>
              </a:solidFill>
            </a:ln>
          </p:spPr>
          <p:txBody>
            <a:bodyPr wrap="square" lIns="0" tIns="0" rIns="0" bIns="0" rtlCol="0"/>
            <a:lstStyle/>
            <a:p>
              <a:endParaRPr/>
            </a:p>
          </p:txBody>
        </p:sp>
      </p:grpSp>
      <p:sp>
        <p:nvSpPr>
          <p:cNvPr id="18" name="object 3">
            <a:extLst>
              <a:ext uri="{FF2B5EF4-FFF2-40B4-BE49-F238E27FC236}">
                <a16:creationId xmlns:a16="http://schemas.microsoft.com/office/drawing/2014/main" id="{8545E1BC-9DCB-45A6-9B14-1A3FA8427889}"/>
              </a:ext>
            </a:extLst>
          </p:cNvPr>
          <p:cNvSpPr txBox="1"/>
          <p:nvPr/>
        </p:nvSpPr>
        <p:spPr>
          <a:xfrm>
            <a:off x="7416123" y="266676"/>
            <a:ext cx="4046889" cy="800219"/>
          </a:xfrm>
          <a:prstGeom prst="rect">
            <a:avLst/>
          </a:prstGeom>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lgn="ctr"/>
            <a:r>
              <a:rPr lang="en-US" sz="1600" dirty="0">
                <a:latin typeface="Calibri"/>
                <a:cs typeface="Calibri"/>
              </a:rPr>
              <a:t>              </a:t>
            </a:r>
            <a:r>
              <a:rPr lang="en-US" sz="1100" b="1" dirty="0">
                <a:latin typeface="Calibri"/>
                <a:cs typeface="Calibri"/>
              </a:rPr>
              <a:t>The Record of Attempts should always be updated if you reschedule the meeting.</a:t>
            </a:r>
          </a:p>
          <a:p>
            <a:pPr marR="20320" algn="ctr"/>
            <a:endParaRPr lang="en-US" sz="1600" dirty="0">
              <a:latin typeface="Calibri"/>
              <a:cs typeface="Calibri"/>
            </a:endParaRPr>
          </a:p>
        </p:txBody>
      </p:sp>
      <p:pic>
        <p:nvPicPr>
          <p:cNvPr id="19" name="Picture 4">
            <a:extLst>
              <a:ext uri="{FF2B5EF4-FFF2-40B4-BE49-F238E27FC236}">
                <a16:creationId xmlns:a16="http://schemas.microsoft.com/office/drawing/2014/main" id="{BF81D640-E58A-487E-98DE-65B9A2EBF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7586033" y="401049"/>
            <a:ext cx="387413" cy="30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15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D6BF131-C40A-6D0F-9505-27F22EBA6D66}"/>
              </a:ext>
            </a:extLst>
          </p:cNvPr>
          <p:cNvPicPr>
            <a:picLocks noChangeAspect="1"/>
          </p:cNvPicPr>
          <p:nvPr/>
        </p:nvPicPr>
        <p:blipFill>
          <a:blip r:embed="rId2"/>
          <a:stretch>
            <a:fillRect/>
          </a:stretch>
        </p:blipFill>
        <p:spPr>
          <a:xfrm>
            <a:off x="24906" y="1036"/>
            <a:ext cx="6227660" cy="3535216"/>
          </a:xfrm>
          <a:prstGeom prst="rect">
            <a:avLst/>
          </a:prstGeom>
        </p:spPr>
      </p:pic>
      <p:sp>
        <p:nvSpPr>
          <p:cNvPr id="9" name="object 3">
            <a:extLst>
              <a:ext uri="{FF2B5EF4-FFF2-40B4-BE49-F238E27FC236}">
                <a16:creationId xmlns:a16="http://schemas.microsoft.com/office/drawing/2014/main" id="{2CA43DCC-DE60-4AC8-8471-C02B71392DEB}"/>
              </a:ext>
            </a:extLst>
          </p:cNvPr>
          <p:cNvSpPr txBox="1"/>
          <p:nvPr/>
        </p:nvSpPr>
        <p:spPr>
          <a:xfrm>
            <a:off x="6884546" y="188780"/>
            <a:ext cx="4943659" cy="1369606"/>
          </a:xfrm>
          <a:prstGeom prst="rect">
            <a:avLst/>
          </a:prstGeom>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lgn="ctr"/>
            <a:r>
              <a:rPr lang="en-US" sz="1600" dirty="0">
                <a:latin typeface="Calibri"/>
                <a:cs typeface="Calibri"/>
              </a:rPr>
              <a:t>Review: What should you ALWAYS do </a:t>
            </a:r>
          </a:p>
          <a:p>
            <a:pPr marR="20320" algn="ctr"/>
            <a:r>
              <a:rPr lang="en-US" sz="1600" dirty="0">
                <a:latin typeface="Calibri"/>
                <a:cs typeface="Calibri"/>
              </a:rPr>
              <a:t>                         once you’ve filled out the notice of meeting? </a:t>
            </a:r>
          </a:p>
          <a:p>
            <a:pPr marR="20320" algn="ctr"/>
            <a:endParaRPr lang="en-US" sz="1600" dirty="0">
              <a:latin typeface="Calibri"/>
              <a:cs typeface="Calibri"/>
            </a:endParaRPr>
          </a:p>
          <a:p>
            <a:pPr marR="20320" algn="ctr"/>
            <a:endParaRPr lang="en-US" sz="1600" dirty="0">
              <a:latin typeface="Calibri"/>
              <a:cs typeface="Calibri"/>
            </a:endParaRPr>
          </a:p>
          <a:p>
            <a:pPr marR="20320" algn="ctr"/>
            <a:endParaRPr lang="en-US" sz="1600" dirty="0">
              <a:latin typeface="Calibri"/>
              <a:cs typeface="Calibri"/>
            </a:endParaRPr>
          </a:p>
        </p:txBody>
      </p:sp>
      <p:pic>
        <p:nvPicPr>
          <p:cNvPr id="10" name="Picture 4">
            <a:extLst>
              <a:ext uri="{FF2B5EF4-FFF2-40B4-BE49-F238E27FC236}">
                <a16:creationId xmlns:a16="http://schemas.microsoft.com/office/drawing/2014/main" id="{CE285387-BA9D-43AA-AC7F-EC0CB4F7D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51404" y="237463"/>
            <a:ext cx="499482" cy="395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6DD295D-A200-4876-AA7D-752748FF160F}"/>
              </a:ext>
            </a:extLst>
          </p:cNvPr>
          <p:cNvPicPr>
            <a:picLocks noChangeAspect="1"/>
          </p:cNvPicPr>
          <p:nvPr/>
        </p:nvPicPr>
        <p:blipFill>
          <a:blip r:embed="rId4"/>
          <a:stretch>
            <a:fillRect/>
          </a:stretch>
        </p:blipFill>
        <p:spPr>
          <a:xfrm>
            <a:off x="8348185" y="1149921"/>
            <a:ext cx="3176588" cy="136140"/>
          </a:xfrm>
          <a:prstGeom prst="rect">
            <a:avLst/>
          </a:prstGeom>
        </p:spPr>
      </p:pic>
      <p:sp>
        <p:nvSpPr>
          <p:cNvPr id="12" name="Rectangle: Rounded Corners 11">
            <a:extLst>
              <a:ext uri="{FF2B5EF4-FFF2-40B4-BE49-F238E27FC236}">
                <a16:creationId xmlns:a16="http://schemas.microsoft.com/office/drawing/2014/main" id="{9FB892CB-6440-4FD4-A910-7C3E61D4C5EB}"/>
              </a:ext>
            </a:extLst>
          </p:cNvPr>
          <p:cNvSpPr/>
          <p:nvPr/>
        </p:nvSpPr>
        <p:spPr>
          <a:xfrm>
            <a:off x="10483154" y="1138575"/>
            <a:ext cx="542740" cy="1592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49407DC-2C00-F184-A258-BE8E60342A68}"/>
              </a:ext>
            </a:extLst>
          </p:cNvPr>
          <p:cNvPicPr>
            <a:picLocks noChangeAspect="1"/>
          </p:cNvPicPr>
          <p:nvPr/>
        </p:nvPicPr>
        <p:blipFill>
          <a:blip r:embed="rId5"/>
          <a:stretch>
            <a:fillRect/>
          </a:stretch>
        </p:blipFill>
        <p:spPr>
          <a:xfrm>
            <a:off x="4863700" y="2682934"/>
            <a:ext cx="7328300" cy="4175066"/>
          </a:xfrm>
          <a:prstGeom prst="rect">
            <a:avLst/>
          </a:prstGeom>
        </p:spPr>
      </p:pic>
      <p:sp>
        <p:nvSpPr>
          <p:cNvPr id="7" name="Arrow: Right 6">
            <a:extLst>
              <a:ext uri="{FF2B5EF4-FFF2-40B4-BE49-F238E27FC236}">
                <a16:creationId xmlns:a16="http://schemas.microsoft.com/office/drawing/2014/main" id="{7407F22D-B48F-4E5A-801F-46EED9CA64CA}"/>
              </a:ext>
            </a:extLst>
          </p:cNvPr>
          <p:cNvSpPr/>
          <p:nvPr/>
        </p:nvSpPr>
        <p:spPr>
          <a:xfrm>
            <a:off x="4501721" y="4736799"/>
            <a:ext cx="926199" cy="237470"/>
          </a:xfrm>
          <a:prstGeom prst="rightArrow">
            <a:avLst/>
          </a:prstGeom>
          <a:solidFill>
            <a:srgbClr val="0069BC"/>
          </a:solidFill>
          <a:ln>
            <a:solidFill>
              <a:srgbClr val="006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4 Points 7">
            <a:extLst>
              <a:ext uri="{FF2B5EF4-FFF2-40B4-BE49-F238E27FC236}">
                <a16:creationId xmlns:a16="http://schemas.microsoft.com/office/drawing/2014/main" id="{85FF3F88-4D10-470B-B03D-A015D930D2C2}"/>
              </a:ext>
            </a:extLst>
          </p:cNvPr>
          <p:cNvSpPr/>
          <p:nvPr/>
        </p:nvSpPr>
        <p:spPr>
          <a:xfrm>
            <a:off x="1099928" y="3296549"/>
            <a:ext cx="4265594" cy="3428931"/>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214533F-0693-4AD7-A7E5-950BD0C8DE77}"/>
              </a:ext>
            </a:extLst>
          </p:cNvPr>
          <p:cNvSpPr txBox="1"/>
          <p:nvPr/>
        </p:nvSpPr>
        <p:spPr>
          <a:xfrm>
            <a:off x="1960484" y="4542948"/>
            <a:ext cx="2622706" cy="1477328"/>
          </a:xfrm>
          <a:prstGeom prst="rect">
            <a:avLst/>
          </a:prstGeom>
          <a:noFill/>
        </p:spPr>
        <p:txBody>
          <a:bodyPr wrap="none" rtlCol="0">
            <a:spAutoFit/>
          </a:bodyPr>
          <a:lstStyle/>
          <a:p>
            <a:r>
              <a:rPr lang="en-US" dirty="0">
                <a:solidFill>
                  <a:srgbClr val="0069BC"/>
                </a:solidFill>
              </a:rPr>
              <a:t>NOMs MUST be correct </a:t>
            </a:r>
          </a:p>
          <a:p>
            <a:r>
              <a:rPr lang="en-US" dirty="0">
                <a:solidFill>
                  <a:srgbClr val="0069BC"/>
                </a:solidFill>
              </a:rPr>
              <a:t>when the event is locked. </a:t>
            </a:r>
          </a:p>
          <a:p>
            <a:r>
              <a:rPr lang="en-US" dirty="0">
                <a:solidFill>
                  <a:srgbClr val="0069BC"/>
                </a:solidFill>
              </a:rPr>
              <a:t>They CANNOT be </a:t>
            </a:r>
          </a:p>
          <a:p>
            <a:r>
              <a:rPr lang="en-US" dirty="0">
                <a:solidFill>
                  <a:srgbClr val="0069BC"/>
                </a:solidFill>
              </a:rPr>
              <a:t>fixed once an event </a:t>
            </a:r>
          </a:p>
          <a:p>
            <a:r>
              <a:rPr lang="en-US" dirty="0">
                <a:solidFill>
                  <a:srgbClr val="0069BC"/>
                </a:solidFill>
              </a:rPr>
              <a:t>is locked</a:t>
            </a:r>
          </a:p>
        </p:txBody>
      </p:sp>
    </p:spTree>
    <p:extLst>
      <p:ext uri="{BB962C8B-B14F-4D97-AF65-F5344CB8AC3E}">
        <p14:creationId xmlns:p14="http://schemas.microsoft.com/office/powerpoint/2010/main" val="358974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BDCD6-A783-0BA6-9DF6-75DB3EC774D3}"/>
              </a:ext>
            </a:extLst>
          </p:cNvPr>
          <p:cNvPicPr>
            <a:picLocks noChangeAspect="1"/>
          </p:cNvPicPr>
          <p:nvPr/>
        </p:nvPicPr>
        <p:blipFill>
          <a:blip r:embed="rId2"/>
          <a:stretch>
            <a:fillRect/>
          </a:stretch>
        </p:blipFill>
        <p:spPr>
          <a:xfrm>
            <a:off x="65095" y="0"/>
            <a:ext cx="12061809" cy="6858000"/>
          </a:xfrm>
          <a:prstGeom prst="rect">
            <a:avLst/>
          </a:prstGeom>
        </p:spPr>
      </p:pic>
      <p:sp>
        <p:nvSpPr>
          <p:cNvPr id="2" name="Rectangle 1">
            <a:extLst>
              <a:ext uri="{FF2B5EF4-FFF2-40B4-BE49-F238E27FC236}">
                <a16:creationId xmlns:a16="http://schemas.microsoft.com/office/drawing/2014/main" id="{A858B212-F224-26D9-E698-D79C816A1F8C}"/>
              </a:ext>
            </a:extLst>
          </p:cNvPr>
          <p:cNvSpPr/>
          <p:nvPr/>
        </p:nvSpPr>
        <p:spPr>
          <a:xfrm>
            <a:off x="1774658" y="1064795"/>
            <a:ext cx="204537"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8F70CD-A311-D7EB-8082-F89805723617}"/>
              </a:ext>
            </a:extLst>
          </p:cNvPr>
          <p:cNvPicPr>
            <a:picLocks noChangeAspect="1"/>
          </p:cNvPicPr>
          <p:nvPr/>
        </p:nvPicPr>
        <p:blipFill>
          <a:blip r:embed="rId3"/>
          <a:stretch>
            <a:fillRect/>
          </a:stretch>
        </p:blipFill>
        <p:spPr>
          <a:xfrm>
            <a:off x="1785377" y="1049312"/>
            <a:ext cx="193818" cy="211438"/>
          </a:xfrm>
          <a:prstGeom prst="rect">
            <a:avLst/>
          </a:prstGeom>
        </p:spPr>
      </p:pic>
    </p:spTree>
    <p:extLst>
      <p:ext uri="{BB962C8B-B14F-4D97-AF65-F5344CB8AC3E}">
        <p14:creationId xmlns:p14="http://schemas.microsoft.com/office/powerpoint/2010/main" val="41643766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1C2E676-06EE-4CF7-B229-00615CED21B8}"/>
              </a:ext>
            </a:extLst>
          </p:cNvPr>
          <p:cNvSpPr txBox="1"/>
          <p:nvPr/>
        </p:nvSpPr>
        <p:spPr>
          <a:xfrm>
            <a:off x="3150381" y="252210"/>
            <a:ext cx="5891236" cy="763671"/>
          </a:xfrm>
          <a:prstGeom prst="rect">
            <a:avLst/>
          </a:prstGeom>
          <a:solidFill>
            <a:schemeClr val="bg1"/>
          </a:solidFill>
          <a:ln w="28575">
            <a:solidFill>
              <a:srgbClr val="0069BC"/>
            </a:solidFill>
          </a:ln>
        </p:spPr>
        <p:txBody>
          <a:bodyPr vert="horz" wrap="square" lIns="0" tIns="144145" rIns="0" bIns="0" rtlCol="0">
            <a:spAutoFit/>
          </a:bodyPr>
          <a:lstStyle/>
          <a:p>
            <a:pPr marL="222885" algn="ctr">
              <a:lnSpc>
                <a:spcPct val="100000"/>
              </a:lnSpc>
              <a:spcBef>
                <a:spcPts val="1135"/>
              </a:spcBef>
            </a:pPr>
            <a:r>
              <a:rPr lang="en-US" sz="2800" b="1" dirty="0">
                <a:solidFill>
                  <a:srgbClr val="006FC0"/>
                </a:solidFill>
                <a:latin typeface="Calibri"/>
                <a:cs typeface="Calibri"/>
              </a:rPr>
              <a:t>Notice of Meeting: Questions?</a:t>
            </a:r>
          </a:p>
          <a:p>
            <a:pPr marL="222885" algn="ctr">
              <a:lnSpc>
                <a:spcPct val="100000"/>
              </a:lnSpc>
              <a:spcBef>
                <a:spcPts val="1135"/>
              </a:spcBef>
            </a:pPr>
            <a:endParaRPr lang="en-US" sz="300" b="1" dirty="0">
              <a:solidFill>
                <a:srgbClr val="006FC0"/>
              </a:solidFill>
              <a:latin typeface="Calibri"/>
              <a:cs typeface="Calibri"/>
            </a:endParaRPr>
          </a:p>
        </p:txBody>
      </p:sp>
      <p:sp>
        <p:nvSpPr>
          <p:cNvPr id="3" name="object 2">
            <a:extLst>
              <a:ext uri="{FF2B5EF4-FFF2-40B4-BE49-F238E27FC236}">
                <a16:creationId xmlns:a16="http://schemas.microsoft.com/office/drawing/2014/main" id="{AA7FE059-3304-461E-A617-1D2EBAF53D38}"/>
              </a:ext>
            </a:extLst>
          </p:cNvPr>
          <p:cNvSpPr txBox="1"/>
          <p:nvPr/>
        </p:nvSpPr>
        <p:spPr>
          <a:xfrm>
            <a:off x="129540" y="1183117"/>
            <a:ext cx="11932918" cy="5509200"/>
          </a:xfrm>
          <a:prstGeom prst="rect">
            <a:avLst/>
          </a:prstGeom>
          <a:solidFill>
            <a:schemeClr val="bg1"/>
          </a:solidFill>
          <a:ln w="28575">
            <a:solidFill>
              <a:srgbClr val="0069BC"/>
            </a:solidFill>
          </a:ln>
        </p:spPr>
        <p:txBody>
          <a:bodyPr vert="horz" wrap="square" lIns="0" tIns="144145" rIns="0" bIns="0" rtlCol="0">
            <a:spAutoFit/>
          </a:bodyPr>
          <a:lstStyle/>
          <a:p>
            <a:pPr marL="222885" algn="ctr">
              <a:lnSpc>
                <a:spcPct val="100000"/>
              </a:lnSpc>
              <a:spcBef>
                <a:spcPts val="1135"/>
              </a:spcBef>
            </a:pPr>
            <a:r>
              <a:rPr lang="en-US" sz="2150" b="1" dirty="0">
                <a:solidFill>
                  <a:srgbClr val="006FC0"/>
                </a:solidFill>
                <a:latin typeface="Calibri"/>
                <a:cs typeface="Calibri"/>
              </a:rPr>
              <a:t>Quick Review</a:t>
            </a:r>
          </a:p>
          <a:p>
            <a:pPr marL="499745" marR="589280" indent="-113664">
              <a:lnSpc>
                <a:spcPct val="81800"/>
              </a:lnSpc>
              <a:spcBef>
                <a:spcPts val="495"/>
              </a:spcBef>
              <a:buClr>
                <a:srgbClr val="266E8B"/>
              </a:buClr>
              <a:buFont typeface="Arial"/>
              <a:buChar char="•"/>
              <a:tabLst>
                <a:tab pos="500380" algn="l"/>
              </a:tabLst>
            </a:pPr>
            <a:endParaRPr lang="en-US" sz="1550" dirty="0">
              <a:latin typeface="Calibri"/>
              <a:cs typeface="Calibri"/>
            </a:endParaRPr>
          </a:p>
          <a:p>
            <a:pPr marL="499745" marR="589280" indent="-113664">
              <a:spcBef>
                <a:spcPts val="500"/>
              </a:spcBef>
              <a:buClr>
                <a:srgbClr val="266E8B"/>
              </a:buClr>
              <a:buFont typeface="Arial"/>
              <a:buChar char="•"/>
              <a:tabLst>
                <a:tab pos="500380" algn="l"/>
              </a:tabLst>
            </a:pPr>
            <a:r>
              <a:rPr lang="en-US" sz="1600" dirty="0">
                <a:latin typeface="Calibri"/>
                <a:cs typeface="Calibri"/>
              </a:rPr>
              <a:t>Red outlined boxes must be filled in.</a:t>
            </a:r>
          </a:p>
          <a:p>
            <a:pPr marL="499745" marR="589280" indent="-113664">
              <a:spcBef>
                <a:spcPts val="500"/>
              </a:spcBef>
              <a:buClr>
                <a:srgbClr val="266E8B"/>
              </a:buClr>
              <a:buFont typeface="Arial"/>
              <a:buChar char="•"/>
              <a:tabLst>
                <a:tab pos="500380" algn="l"/>
              </a:tabLst>
            </a:pPr>
            <a:r>
              <a:rPr lang="en-US" sz="1600" dirty="0">
                <a:latin typeface="Calibri"/>
                <a:cs typeface="Calibri"/>
              </a:rPr>
              <a:t>Some fields pre-populate with information. </a:t>
            </a:r>
          </a:p>
          <a:p>
            <a:pPr marL="956945" marR="589280" lvl="1" indent="-113664">
              <a:spcBef>
                <a:spcPts val="500"/>
              </a:spcBef>
              <a:buClr>
                <a:srgbClr val="266E8B"/>
              </a:buClr>
              <a:buFont typeface="Arial"/>
              <a:buChar char="•"/>
              <a:tabLst>
                <a:tab pos="500380" algn="l"/>
              </a:tabLst>
            </a:pPr>
            <a:r>
              <a:rPr lang="en-US" sz="1600" dirty="0">
                <a:latin typeface="Calibri"/>
                <a:cs typeface="Calibri"/>
              </a:rPr>
              <a:t>Solid gray box cannot be changed until another response is changed.</a:t>
            </a:r>
          </a:p>
          <a:p>
            <a:pPr marL="956945" marR="589280" lvl="1" indent="-113664">
              <a:spcBef>
                <a:spcPts val="500"/>
              </a:spcBef>
              <a:buClr>
                <a:srgbClr val="266E8B"/>
              </a:buClr>
              <a:buFont typeface="Arial"/>
              <a:buChar char="•"/>
              <a:tabLst>
                <a:tab pos="500380" algn="l"/>
              </a:tabLst>
            </a:pPr>
            <a:r>
              <a:rPr lang="en-US" sz="1600" dirty="0">
                <a:latin typeface="Calibri"/>
                <a:cs typeface="Calibri"/>
              </a:rPr>
              <a:t>Gray outlined box can be changed by manually entering information.</a:t>
            </a:r>
          </a:p>
          <a:p>
            <a:pPr marL="1414145" marR="589280" lvl="2" indent="-113664">
              <a:spcBef>
                <a:spcPts val="500"/>
              </a:spcBef>
              <a:buClr>
                <a:srgbClr val="266E8B"/>
              </a:buClr>
              <a:buFont typeface="Arial"/>
              <a:buChar char="•"/>
              <a:tabLst>
                <a:tab pos="500380" algn="l"/>
              </a:tabLst>
            </a:pPr>
            <a:r>
              <a:rPr lang="en-US" sz="1600" dirty="0">
                <a:latin typeface="Calibri"/>
                <a:cs typeface="Calibri"/>
              </a:rPr>
              <a:t>Ensure that any demographics changes such as address/phone number are sent to Student Data.</a:t>
            </a:r>
          </a:p>
          <a:p>
            <a:pPr marL="499745" marR="589280" indent="-113664">
              <a:spcBef>
                <a:spcPts val="500"/>
              </a:spcBef>
              <a:buClr>
                <a:srgbClr val="266E8B"/>
              </a:buClr>
              <a:buFont typeface="Arial"/>
              <a:buChar char="•"/>
              <a:tabLst>
                <a:tab pos="500380" algn="l"/>
              </a:tabLst>
            </a:pPr>
            <a:r>
              <a:rPr lang="en-US" sz="1600" dirty="0">
                <a:latin typeface="Calibri"/>
                <a:cs typeface="Calibri"/>
              </a:rPr>
              <a:t>Starred forms and red outlined boxes must be completed.</a:t>
            </a:r>
          </a:p>
          <a:p>
            <a:pPr marL="499745" marR="589280" indent="-113664">
              <a:spcBef>
                <a:spcPts val="500"/>
              </a:spcBef>
              <a:buClr>
                <a:srgbClr val="266E8B"/>
              </a:buClr>
              <a:buFont typeface="Arial"/>
              <a:buChar char="•"/>
              <a:tabLst>
                <a:tab pos="500380" algn="l"/>
              </a:tabLst>
            </a:pPr>
            <a:r>
              <a:rPr lang="en-US" sz="1600" dirty="0">
                <a:latin typeface="Calibri"/>
                <a:cs typeface="Calibri"/>
              </a:rPr>
              <a:t>Blue outlined boxes have had information added.</a:t>
            </a:r>
          </a:p>
          <a:p>
            <a:pPr marL="499745" marR="589280" indent="-113664">
              <a:spcBef>
                <a:spcPts val="500"/>
              </a:spcBef>
              <a:buClr>
                <a:srgbClr val="266E8B"/>
              </a:buClr>
              <a:buFont typeface="Arial"/>
              <a:buChar char="•"/>
              <a:tabLst>
                <a:tab pos="500380" algn="l"/>
              </a:tabLst>
            </a:pPr>
            <a:r>
              <a:rPr lang="en-US" sz="1600" dirty="0">
                <a:latin typeface="Calibri"/>
                <a:cs typeface="Calibri"/>
              </a:rPr>
              <a:t>If the meeting date changes, the Record of Attempts and NOM should BOTH be updated and the meeting must be created/stored again.</a:t>
            </a:r>
          </a:p>
          <a:p>
            <a:pPr marL="499745" marR="589280" indent="-113664">
              <a:spcBef>
                <a:spcPts val="500"/>
              </a:spcBef>
              <a:buClr>
                <a:srgbClr val="266E8B"/>
              </a:buClr>
              <a:buFont typeface="Arial"/>
              <a:buChar char="•"/>
              <a:tabLst>
                <a:tab pos="500380" algn="l"/>
              </a:tabLst>
            </a:pPr>
            <a:r>
              <a:rPr lang="en-US" sz="1600" dirty="0">
                <a:latin typeface="Calibri"/>
                <a:cs typeface="Calibri"/>
              </a:rPr>
              <a:t>The Invitation Record is a permanent record of all created/stored meetings associated with a particular event. </a:t>
            </a:r>
          </a:p>
          <a:p>
            <a:pPr marL="499745" marR="589280" indent="-113664">
              <a:spcBef>
                <a:spcPts val="500"/>
              </a:spcBef>
              <a:buClr>
                <a:srgbClr val="266E8B"/>
              </a:buClr>
              <a:buFont typeface="Arial"/>
              <a:buChar char="•"/>
              <a:tabLst>
                <a:tab pos="500380" algn="l"/>
              </a:tabLst>
            </a:pPr>
            <a:r>
              <a:rPr lang="en-US" sz="1600" dirty="0">
                <a:latin typeface="Calibri"/>
                <a:cs typeface="Calibri"/>
              </a:rPr>
              <a:t>Students 15+ should have Transition marked on the NOM and should be invited to the meeting. </a:t>
            </a:r>
          </a:p>
          <a:p>
            <a:pPr marL="499745" marR="589280" indent="-113664">
              <a:spcBef>
                <a:spcPts val="500"/>
              </a:spcBef>
              <a:buClr>
                <a:srgbClr val="266E8B"/>
              </a:buClr>
              <a:buFont typeface="Arial"/>
              <a:buChar char="•"/>
              <a:tabLst>
                <a:tab pos="500380" algn="l"/>
              </a:tabLst>
            </a:pPr>
            <a:r>
              <a:rPr lang="en-US" sz="1600" dirty="0">
                <a:latin typeface="Calibri"/>
                <a:cs typeface="Calibri"/>
              </a:rPr>
              <a:t>The meeting invite should be sent to the parent (and student if applicable) at least 10 days prior to the meeting. </a:t>
            </a:r>
          </a:p>
          <a:p>
            <a:pPr marL="499745" marR="589280" indent="-113664">
              <a:spcBef>
                <a:spcPts val="500"/>
              </a:spcBef>
              <a:buClr>
                <a:srgbClr val="266E8B"/>
              </a:buClr>
              <a:buFont typeface="Arial"/>
              <a:buChar char="•"/>
              <a:tabLst>
                <a:tab pos="500380" algn="l"/>
              </a:tabLst>
            </a:pPr>
            <a:r>
              <a:rPr lang="en-US" sz="1600" dirty="0">
                <a:latin typeface="Calibri"/>
                <a:cs typeface="Calibri"/>
              </a:rPr>
              <a:t>Mark “yes” on the Record of Attempts to create/store and print the NOM even if you haven’t yet heard from the parent. This response can be adjusted if the answer is “no” or “cannot attend”, when the next attempt is made.</a:t>
            </a:r>
          </a:p>
          <a:p>
            <a:pPr marL="499745" marR="589280" indent="-113664">
              <a:spcBef>
                <a:spcPts val="500"/>
              </a:spcBef>
              <a:buClr>
                <a:srgbClr val="266E8B"/>
              </a:buClr>
              <a:buFont typeface="Arial"/>
              <a:buChar char="•"/>
              <a:tabLst>
                <a:tab pos="500380" algn="l"/>
              </a:tabLst>
            </a:pPr>
            <a:r>
              <a:rPr lang="en-US" sz="1600" dirty="0">
                <a:latin typeface="Calibri"/>
                <a:cs typeface="Calibri"/>
              </a:rPr>
              <a:t>Once the NOM is created/stored, the envelope in the events section turns black and a number appears beside it, which indicates how many times the NOM has been created/stored. The scheduled date also automatically changes to the date of the meeting.</a:t>
            </a:r>
          </a:p>
        </p:txBody>
      </p:sp>
    </p:spTree>
    <p:extLst>
      <p:ext uri="{BB962C8B-B14F-4D97-AF65-F5344CB8AC3E}">
        <p14:creationId xmlns:p14="http://schemas.microsoft.com/office/powerpoint/2010/main" val="343540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675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 01">
            <a:hlinkClick r:id="" action="ppaction://media"/>
            <a:extLst>
              <a:ext uri="{FF2B5EF4-FFF2-40B4-BE49-F238E27FC236}">
                <a16:creationId xmlns:a16="http://schemas.microsoft.com/office/drawing/2014/main" id="{187D7832-816E-135D-0B13-CE1B1D2A71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37353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39AB2F-FADA-13F0-73E3-8E9C8E1C76DA}"/>
              </a:ext>
            </a:extLst>
          </p:cNvPr>
          <p:cNvSpPr txBox="1"/>
          <p:nvPr/>
        </p:nvSpPr>
        <p:spPr>
          <a:xfrm>
            <a:off x="625034" y="1105382"/>
            <a:ext cx="9895744" cy="5078313"/>
          </a:xfrm>
          <a:prstGeom prst="rect">
            <a:avLst/>
          </a:prstGeom>
          <a:noFill/>
        </p:spPr>
        <p:txBody>
          <a:bodyPr wrap="square" rtlCol="0">
            <a:spAutoFit/>
          </a:bodyPr>
          <a:lstStyle/>
          <a:p>
            <a:pPr rtl="0">
              <a:spcBef>
                <a:spcPts val="0"/>
              </a:spcBef>
              <a:spcAft>
                <a:spcPts val="0"/>
              </a:spcAft>
            </a:pPr>
            <a:r>
              <a:rPr lang="en-US" sz="1800" b="1" i="0" u="none" strike="noStrike" dirty="0">
                <a:solidFill>
                  <a:srgbClr val="CC0000"/>
                </a:solidFill>
                <a:effectLst/>
                <a:latin typeface="Cambria" panose="02040503050406030204" pitchFamily="18" charset="0"/>
              </a:rPr>
              <a:t>200.740.a: A statement of the present levels of academic achievement and functional performance: Is </a:t>
            </a:r>
            <a:endParaRPr lang="en-US" b="0" dirty="0">
              <a:effectLst/>
            </a:endParaRPr>
          </a:p>
          <a:p>
            <a:pPr indent="342900" rtl="0">
              <a:spcBef>
                <a:spcPts val="0"/>
              </a:spcBef>
              <a:spcAft>
                <a:spcPts val="0"/>
              </a:spcAft>
            </a:pPr>
            <a:r>
              <a:rPr lang="en-US" sz="1800" b="1" i="0" u="none" strike="noStrike" dirty="0">
                <a:solidFill>
                  <a:srgbClr val="CC0000"/>
                </a:solidFill>
                <a:effectLst/>
                <a:latin typeface="Cambria" panose="02040503050406030204" pitchFamily="18" charset="0"/>
              </a:rPr>
              <a:t>consistent with evaluation/reevaluation results in the evaluation report (2)</a:t>
            </a:r>
            <a:endParaRPr lang="en-US" b="0" dirty="0">
              <a:effectLst/>
            </a:endParaRPr>
          </a:p>
          <a:p>
            <a:pPr marL="307975" rtl="0" fontAlgn="base">
              <a:spcBef>
                <a:spcPts val="0"/>
              </a:spcBef>
              <a:spcAft>
                <a:spcPts val="0"/>
              </a:spcAft>
              <a:buFont typeface="Arial" panose="020B0604020202020204" pitchFamily="34" charset="0"/>
              <a:buChar char="•"/>
            </a:pPr>
            <a:r>
              <a:rPr lang="en-US" sz="1800" b="1" i="0" u="none" strike="noStrike" dirty="0">
                <a:solidFill>
                  <a:srgbClr val="CC0000"/>
                </a:solidFill>
                <a:effectLst/>
                <a:latin typeface="Cambria" panose="02040503050406030204" pitchFamily="18" charset="0"/>
              </a:rPr>
              <a:t>“The evaluation report (said student was eligible for Intellectual Disability). The IEP states student (was SLD, ED and Speech Impaired).”</a:t>
            </a:r>
          </a:p>
          <a:p>
            <a:pPr marL="307975" rtl="0" fontAlgn="base">
              <a:spcBef>
                <a:spcPts val="0"/>
              </a:spcBef>
              <a:spcAft>
                <a:spcPts val="0"/>
              </a:spcAft>
              <a:buFont typeface="Arial" panose="020B0604020202020204" pitchFamily="34" charset="0"/>
              <a:buChar char="•"/>
            </a:pPr>
            <a:r>
              <a:rPr lang="en-US" sz="1800" b="1" i="0" u="none" strike="noStrike" dirty="0">
                <a:solidFill>
                  <a:srgbClr val="CC0000"/>
                </a:solidFill>
                <a:effectLst/>
                <a:latin typeface="Cambria" panose="02040503050406030204" pitchFamily="18" charset="0"/>
              </a:rPr>
              <a:t>“There is not an evaluation report, nor is the RED finalized as to if more documentation was necessary or if the current eligibility was still appropriate.” </a:t>
            </a:r>
          </a:p>
          <a:p>
            <a:pPr rtl="0">
              <a:spcBef>
                <a:spcPts val="0"/>
              </a:spcBef>
              <a:spcAft>
                <a:spcPts val="0"/>
              </a:spcAft>
            </a:pPr>
            <a:br>
              <a:rPr lang="en-US" b="0" dirty="0">
                <a:effectLst/>
              </a:rPr>
            </a:br>
            <a:br>
              <a:rPr lang="en-US" b="0" dirty="0">
                <a:effectLst/>
              </a:rPr>
            </a:br>
            <a:r>
              <a:rPr lang="en-US" sz="1800" b="1" i="0" u="none" strike="noStrike" dirty="0">
                <a:solidFill>
                  <a:srgbClr val="CC0000"/>
                </a:solidFill>
                <a:effectLst/>
                <a:latin typeface="Cambria" panose="02040503050406030204" pitchFamily="18" charset="0"/>
              </a:rPr>
              <a:t>200.740.f: A statement of the present levels of academic achievement and functional performance: Addresses </a:t>
            </a:r>
            <a:endParaRPr lang="en-US" b="0" dirty="0">
              <a:effectLst/>
            </a:endParaRPr>
          </a:p>
          <a:p>
            <a:pPr indent="342900" rtl="0">
              <a:spcBef>
                <a:spcPts val="0"/>
              </a:spcBef>
              <a:spcAft>
                <a:spcPts val="0"/>
              </a:spcAft>
            </a:pPr>
            <a:r>
              <a:rPr lang="en-US" sz="1800" b="1" i="0" u="none" strike="noStrike" dirty="0">
                <a:solidFill>
                  <a:srgbClr val="CC0000"/>
                </a:solidFill>
                <a:effectLst/>
                <a:latin typeface="Cambria" panose="02040503050406030204" pitchFamily="18" charset="0"/>
              </a:rPr>
              <a:t>the academic, developmental, and functional needs of the child (1)</a:t>
            </a:r>
            <a:endParaRPr lang="en-US" b="0" dirty="0">
              <a:effectLst/>
            </a:endParaRPr>
          </a:p>
          <a:p>
            <a:pPr marL="307975" rtl="0" fontAlgn="base">
              <a:spcBef>
                <a:spcPts val="0"/>
              </a:spcBef>
              <a:spcAft>
                <a:spcPts val="0"/>
              </a:spcAft>
              <a:buFont typeface="Arial" panose="020B0604020202020204" pitchFamily="34" charset="0"/>
              <a:buChar char="•"/>
            </a:pPr>
            <a:r>
              <a:rPr lang="en-US" sz="1800" b="1" i="0" u="none" strike="noStrike" dirty="0">
                <a:solidFill>
                  <a:srgbClr val="CC0000"/>
                </a:solidFill>
                <a:effectLst/>
                <a:latin typeface="Cambria" panose="02040503050406030204" pitchFamily="18" charset="0"/>
              </a:rPr>
              <a:t>“There is not enough detailed information about any of these areas on which to develop measurable IEP goals. There is just a statement that the student is eligible for YCDD in the areas of cognition and communication with a weakness in fine motor.”</a:t>
            </a:r>
          </a:p>
          <a:p>
            <a:br>
              <a:rPr lang="en-US" b="0" dirty="0">
                <a:effectLst/>
              </a:rPr>
            </a:br>
            <a:r>
              <a:rPr lang="en-US" sz="1800" b="1" i="0" u="none" strike="noStrike" dirty="0">
                <a:solidFill>
                  <a:srgbClr val="000000"/>
                </a:solidFill>
                <a:effectLst/>
                <a:latin typeface="Cambria" panose="02040503050406030204" pitchFamily="18" charset="0"/>
              </a:rPr>
              <a:t>200.810.a:</a:t>
            </a:r>
            <a:r>
              <a:rPr lang="en-US" sz="1800" b="0" i="0" u="none" strike="noStrike" dirty="0">
                <a:solidFill>
                  <a:srgbClr val="000000"/>
                </a:solidFill>
                <a:effectLst/>
                <a:latin typeface="Cambria" panose="02040503050406030204" pitchFamily="18" charset="0"/>
              </a:rPr>
              <a:t> The IEP includes goals that demonstrate consistency with the content of the present level of performance</a:t>
            </a:r>
            <a:endParaRPr lang="en-US" sz="1800" b="0" i="0" u="none" strike="noStrike" dirty="0">
              <a:solidFill>
                <a:srgbClr val="000000"/>
              </a:solidFill>
              <a:effectLst/>
              <a:latin typeface="Arial" panose="020B0604020202020204" pitchFamily="34" charset="0"/>
            </a:endParaRPr>
          </a:p>
        </p:txBody>
      </p:sp>
      <p:sp>
        <p:nvSpPr>
          <p:cNvPr id="3" name="TextBox 2">
            <a:extLst>
              <a:ext uri="{FF2B5EF4-FFF2-40B4-BE49-F238E27FC236}">
                <a16:creationId xmlns:a16="http://schemas.microsoft.com/office/drawing/2014/main" id="{8674EABB-7622-5ECF-113C-F626EBB22BA6}"/>
              </a:ext>
            </a:extLst>
          </p:cNvPr>
          <p:cNvSpPr txBox="1"/>
          <p:nvPr/>
        </p:nvSpPr>
        <p:spPr>
          <a:xfrm>
            <a:off x="625034" y="353028"/>
            <a:ext cx="5861413" cy="1754326"/>
          </a:xfrm>
          <a:prstGeom prst="rect">
            <a:avLst/>
          </a:prstGeom>
          <a:noFill/>
        </p:spPr>
        <p:txBody>
          <a:bodyPr wrap="none" rtlCol="0">
            <a:spAutoFit/>
          </a:bodyPr>
          <a:lstStyle/>
          <a:p>
            <a:pPr rtl="0">
              <a:spcBef>
                <a:spcPts val="750"/>
              </a:spcBef>
              <a:spcAft>
                <a:spcPts val="0"/>
              </a:spcAft>
            </a:pPr>
            <a:r>
              <a:rPr lang="en-US" sz="1800" b="1" i="0" u="none" strike="noStrike" dirty="0">
                <a:solidFill>
                  <a:srgbClr val="003C5E"/>
                </a:solidFill>
                <a:effectLst/>
                <a:latin typeface="Arial" panose="020B0604020202020204" pitchFamily="34" charset="0"/>
              </a:rPr>
              <a:t>DESE Top Indicators Out of Compliance (Statewide)</a:t>
            </a:r>
            <a:endParaRPr lang="en-US" b="0" dirty="0">
              <a:effectLst/>
            </a:endParaRPr>
          </a:p>
          <a:p>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79484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6A1533-E853-F79E-7F91-5AEE3C9407BF}"/>
              </a:ext>
            </a:extLst>
          </p:cNvPr>
          <p:cNvSpPr txBox="1"/>
          <p:nvPr/>
        </p:nvSpPr>
        <p:spPr>
          <a:xfrm>
            <a:off x="625034" y="1105382"/>
            <a:ext cx="9895744" cy="5262979"/>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200.710.c. Child age 16+, did not attend, child’s preferences, interests considered at IEP</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“Transition not mentioned.” </a:t>
            </a:r>
          </a:p>
          <a:p>
            <a:pPr rtl="0">
              <a:spcBef>
                <a:spcPts val="0"/>
              </a:spcBef>
              <a:spcAft>
                <a:spcPts val="0"/>
              </a:spcAft>
            </a:pPr>
            <a:br>
              <a:rPr lang="en-US" sz="1600" b="0" dirty="0">
                <a:effectLst/>
              </a:rPr>
            </a:br>
            <a:r>
              <a:rPr lang="en-US" sz="1600" b="1" i="0" u="none" strike="noStrike" dirty="0">
                <a:solidFill>
                  <a:srgbClr val="000000"/>
                </a:solidFill>
                <a:effectLst/>
                <a:latin typeface="Arial" panose="020B0604020202020204" pitchFamily="34" charset="0"/>
              </a:rPr>
              <a:t>200.740.c How child’s disability affects involvement in gen ed curriculum – HS lens from transition</a:t>
            </a:r>
            <a:endParaRPr lang="en-US" sz="1600" b="0" dirty="0">
              <a:effectLst/>
            </a:endParaRPr>
          </a:p>
          <a:p>
            <a:pPr rtl="0">
              <a:spcBef>
                <a:spcPts val="0"/>
              </a:spcBef>
              <a:spcAft>
                <a:spcPts val="0"/>
              </a:spcAft>
            </a:pPr>
            <a:br>
              <a:rPr lang="en-US" sz="1600" b="0" dirty="0">
                <a:effectLst/>
              </a:rPr>
            </a:br>
            <a:r>
              <a:rPr lang="en-US" sz="1600" b="1" i="0" u="none" strike="noStrike" dirty="0">
                <a:solidFill>
                  <a:srgbClr val="000000"/>
                </a:solidFill>
                <a:effectLst/>
                <a:latin typeface="Arial" panose="020B0604020202020204" pitchFamily="34" charset="0"/>
              </a:rPr>
              <a:t>200.800.c: Transition services designed in a results-oriented process</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“Parents and the school should be involved. What the student will do is all that is listed in services.”</a:t>
            </a: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“Services are listed as what the student only will do.”</a:t>
            </a: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“Services are minimal.”</a:t>
            </a: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“Services do not demonstrate they are a part of a coordinated set of activities.”</a:t>
            </a:r>
          </a:p>
          <a:p>
            <a:pPr rtl="0">
              <a:spcBef>
                <a:spcPts val="0"/>
              </a:spcBef>
              <a:spcAft>
                <a:spcPts val="0"/>
              </a:spcAft>
            </a:pPr>
            <a:br>
              <a:rPr lang="en-US" sz="1600" b="0" dirty="0">
                <a:effectLst/>
              </a:rPr>
            </a:br>
            <a:r>
              <a:rPr lang="en-US" sz="1600" b="1" i="0" u="none" strike="noStrike" dirty="0">
                <a:solidFill>
                  <a:srgbClr val="000000"/>
                </a:solidFill>
                <a:effectLst/>
                <a:latin typeface="Arial" panose="020B0604020202020204" pitchFamily="34" charset="0"/>
              </a:rPr>
              <a:t>200.800.g: Transition services take into account child’s needs, preferences, and interests</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“Services that take into account the student’s needs, preferences and interests are missing. The only services listed are what the student will do for himself.” </a:t>
            </a: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“Services are not specific or adequate enough to take into account needs and preferences.”</a:t>
            </a: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“Transition services are not supported by the IEP other than the student attending Vo-Tech automotive program.”</a:t>
            </a:r>
          </a:p>
          <a:p>
            <a:pPr rtl="0">
              <a:spcBef>
                <a:spcPts val="0"/>
              </a:spcBef>
              <a:spcAft>
                <a:spcPts val="0"/>
              </a:spcAft>
            </a:pPr>
            <a:br>
              <a:rPr lang="en-US" sz="1600" b="0" dirty="0">
                <a:effectLst/>
              </a:rPr>
            </a:br>
            <a:br>
              <a:rPr lang="en-US" sz="1600" b="0" dirty="0">
                <a:effectLst/>
              </a:rPr>
            </a:br>
            <a:r>
              <a:rPr lang="en-US" sz="1600" b="1" i="0" u="none" strike="noStrike" dirty="0">
                <a:solidFill>
                  <a:srgbClr val="000000"/>
                </a:solidFill>
                <a:effectLst/>
                <a:latin typeface="Arial" panose="020B0604020202020204" pitchFamily="34" charset="0"/>
              </a:rPr>
              <a:t>200.810.e. Goals are present for each special ed an related service</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Arial" panose="020B0604020202020204" pitchFamily="34" charset="0"/>
              </a:rPr>
              <a:t>“No goal for Basic Reading Skills.”</a:t>
            </a:r>
          </a:p>
        </p:txBody>
      </p:sp>
      <p:sp>
        <p:nvSpPr>
          <p:cNvPr id="3" name="TextBox 2">
            <a:extLst>
              <a:ext uri="{FF2B5EF4-FFF2-40B4-BE49-F238E27FC236}">
                <a16:creationId xmlns:a16="http://schemas.microsoft.com/office/drawing/2014/main" id="{2A4B11AD-6B37-D16A-9A38-EAD9059AD806}"/>
              </a:ext>
            </a:extLst>
          </p:cNvPr>
          <p:cNvSpPr txBox="1"/>
          <p:nvPr/>
        </p:nvSpPr>
        <p:spPr>
          <a:xfrm>
            <a:off x="625034" y="358815"/>
            <a:ext cx="8478455" cy="923330"/>
          </a:xfrm>
          <a:prstGeom prst="rect">
            <a:avLst/>
          </a:prstGeom>
          <a:noFill/>
        </p:spPr>
        <p:txBody>
          <a:bodyPr wrap="square" rtlCol="0">
            <a:spAutoFit/>
          </a:bodyPr>
          <a:lstStyle/>
          <a:p>
            <a:pPr rtl="0">
              <a:spcBef>
                <a:spcPts val="750"/>
              </a:spcBef>
              <a:spcAft>
                <a:spcPts val="0"/>
              </a:spcAft>
            </a:pPr>
            <a:r>
              <a:rPr lang="en-US" sz="1800" b="1" i="0" u="none" strike="noStrike" dirty="0">
                <a:solidFill>
                  <a:srgbClr val="003C5E"/>
                </a:solidFill>
                <a:effectLst/>
                <a:latin typeface="Arial" panose="020B0604020202020204" pitchFamily="34" charset="0"/>
              </a:rPr>
              <a:t>DESE Top Indicators Out of Compliance (Statewide) </a:t>
            </a:r>
            <a:r>
              <a:rPr lang="en-US" dirty="0"/>
              <a:t>(</a:t>
            </a:r>
            <a:r>
              <a:rPr lang="en-US" dirty="0" err="1"/>
              <a:t>cont</a:t>
            </a:r>
            <a:r>
              <a:rPr lang="en-US" dirty="0"/>
              <a:t>)</a:t>
            </a:r>
            <a:br>
              <a:rPr lang="en-US" dirty="0"/>
            </a:br>
            <a:br>
              <a:rPr lang="en-US" dirty="0"/>
            </a:br>
            <a:endParaRPr lang="en-US" dirty="0"/>
          </a:p>
        </p:txBody>
      </p:sp>
    </p:spTree>
    <p:extLst>
      <p:ext uri="{BB962C8B-B14F-4D97-AF65-F5344CB8AC3E}">
        <p14:creationId xmlns:p14="http://schemas.microsoft.com/office/powerpoint/2010/main" val="1456085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FD52B-9784-4431-BD06-F604D502468A}"/>
              </a:ext>
            </a:extLst>
          </p:cNvPr>
          <p:cNvSpPr txBox="1"/>
          <p:nvPr/>
        </p:nvSpPr>
        <p:spPr>
          <a:xfrm>
            <a:off x="625034" y="1105382"/>
            <a:ext cx="9895744" cy="2739211"/>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Cambria" panose="02040503050406030204" pitchFamily="18" charset="0"/>
              </a:rPr>
              <a:t>SSD shared 11 of DESE’s Top Indicators out of compliance, however;</a:t>
            </a:r>
            <a:endParaRPr lang="en-US" sz="1400" b="0" dirty="0">
              <a:effectLst/>
            </a:endParaRPr>
          </a:p>
          <a:p>
            <a:pPr algn="ctr" rtl="0">
              <a:spcBef>
                <a:spcPts val="0"/>
              </a:spcBef>
              <a:spcAft>
                <a:spcPts val="0"/>
              </a:spcAft>
            </a:pPr>
            <a:br>
              <a:rPr lang="en-US" sz="1400" b="0" dirty="0">
                <a:effectLst/>
              </a:rPr>
            </a:br>
            <a:r>
              <a:rPr lang="en-US" sz="1800" b="1" i="0" u="none" strike="noStrike" dirty="0">
                <a:solidFill>
                  <a:srgbClr val="000000"/>
                </a:solidFill>
                <a:effectLst/>
                <a:latin typeface="Cambria" panose="02040503050406030204" pitchFamily="18" charset="0"/>
              </a:rPr>
              <a:t>SSD’s most frequent indicator found to be out of compliance:</a:t>
            </a:r>
            <a:endParaRPr lang="en-US" sz="1400" b="0" dirty="0">
              <a:effectLst/>
            </a:endParaRPr>
          </a:p>
          <a:p>
            <a:pPr rtl="0">
              <a:spcBef>
                <a:spcPts val="0"/>
              </a:spcBef>
              <a:spcAft>
                <a:spcPts val="0"/>
              </a:spcAft>
            </a:pPr>
            <a:br>
              <a:rPr lang="en-US" sz="1400" dirty="0"/>
            </a:br>
            <a:r>
              <a:rPr lang="en-US" sz="1800" b="0" i="0" u="none" strike="noStrike" dirty="0">
                <a:solidFill>
                  <a:srgbClr val="000000"/>
                </a:solidFill>
                <a:effectLst/>
                <a:latin typeface="Cambria" panose="02040503050406030204" pitchFamily="18" charset="0"/>
              </a:rPr>
              <a:t>200.800.c - Transition services designed in a results-oriented process that are a coordinated set of activities focused on improving the academic and functional achievement of the child to facilitate their movement from school to post-school activities. Services are based on the child’s needs, taking into account the child’s strengths, preferences, and interests</a:t>
            </a:r>
            <a:endParaRPr lang="en-US" b="0" dirty="0">
              <a:effectLst/>
            </a:endParaRPr>
          </a:p>
          <a:p>
            <a:br>
              <a:rPr lang="en-US" dirty="0"/>
            </a:br>
            <a:endParaRPr lang="en-US" sz="1800" b="0" i="0" u="none" strike="noStrike" dirty="0">
              <a:solidFill>
                <a:srgbClr val="000000"/>
              </a:solidFill>
              <a:effectLst/>
              <a:latin typeface="Arial" panose="020B0604020202020204" pitchFamily="34" charset="0"/>
            </a:endParaRPr>
          </a:p>
        </p:txBody>
      </p:sp>
      <p:sp>
        <p:nvSpPr>
          <p:cNvPr id="3" name="TextBox 2">
            <a:extLst>
              <a:ext uri="{FF2B5EF4-FFF2-40B4-BE49-F238E27FC236}">
                <a16:creationId xmlns:a16="http://schemas.microsoft.com/office/drawing/2014/main" id="{C9E33FEF-B61F-9FFD-FD6C-44CEDF73C788}"/>
              </a:ext>
            </a:extLst>
          </p:cNvPr>
          <p:cNvSpPr txBox="1"/>
          <p:nvPr/>
        </p:nvSpPr>
        <p:spPr>
          <a:xfrm>
            <a:off x="625034" y="353028"/>
            <a:ext cx="6994159" cy="1477328"/>
          </a:xfrm>
          <a:prstGeom prst="rect">
            <a:avLst/>
          </a:prstGeom>
          <a:noFill/>
        </p:spPr>
        <p:txBody>
          <a:bodyPr wrap="none" rtlCol="0">
            <a:spAutoFit/>
          </a:bodyPr>
          <a:lstStyle/>
          <a:p>
            <a:pPr rtl="0">
              <a:spcBef>
                <a:spcPts val="750"/>
              </a:spcBef>
              <a:spcAft>
                <a:spcPts val="0"/>
              </a:spcAft>
            </a:pPr>
            <a:r>
              <a:rPr lang="en-US" sz="1800" b="1" i="0" u="none" strike="noStrike" dirty="0">
                <a:solidFill>
                  <a:srgbClr val="003C5E"/>
                </a:solidFill>
                <a:effectLst/>
                <a:latin typeface="Arial" panose="020B0604020202020204" pitchFamily="34" charset="0"/>
              </a:rPr>
              <a:t>Commonalities with DESE’s Top Indicators Out of Compliance</a:t>
            </a:r>
            <a:endParaRPr lang="en-US" b="0" dirty="0">
              <a:effectLst/>
            </a:endParaRPr>
          </a:p>
          <a:p>
            <a:br>
              <a:rPr lang="en-US" dirty="0"/>
            </a:br>
            <a:br>
              <a:rPr lang="en-US" dirty="0"/>
            </a:br>
            <a:br>
              <a:rPr lang="en-US" dirty="0"/>
            </a:br>
            <a:endParaRPr lang="en-US" dirty="0"/>
          </a:p>
        </p:txBody>
      </p:sp>
    </p:spTree>
    <p:extLst>
      <p:ext uri="{BB962C8B-B14F-4D97-AF65-F5344CB8AC3E}">
        <p14:creationId xmlns:p14="http://schemas.microsoft.com/office/powerpoint/2010/main" val="373933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37C935-2A10-D5E3-894A-0FEB466FC1EA}"/>
              </a:ext>
            </a:extLst>
          </p:cNvPr>
          <p:cNvSpPr txBox="1"/>
          <p:nvPr/>
        </p:nvSpPr>
        <p:spPr>
          <a:xfrm>
            <a:off x="625034" y="1105382"/>
            <a:ext cx="9895744" cy="2970044"/>
          </a:xfrm>
          <a:prstGeom prst="rect">
            <a:avLst/>
          </a:prstGeom>
          <a:noFill/>
        </p:spPr>
        <p:txBody>
          <a:bodyPr wrap="square" rtlCol="0">
            <a:spAutoFit/>
          </a:bodyPr>
          <a:lstStyle/>
          <a:p>
            <a:pPr marL="57150" rtl="0" fontAlgn="base">
              <a:spcBef>
                <a:spcPts val="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LRE Mandate:</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45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To the maximum extent appropriate, children with disabilities, including children in public or private institutions or other care facilities, are educated with children who are nondisabled; and</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45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Special classes, separate schooling, or other removals of children with disabilities from the regular educational environment occur only if the nature or severity of the disability is such that education in regular classes with the use of supplementary aids and services cannot be achieved satisfactorily.</a:t>
            </a:r>
            <a:endParaRPr lang="en-US" sz="1800" b="0" i="0" u="none" strike="noStrike" dirty="0">
              <a:solidFill>
                <a:srgbClr val="000000"/>
              </a:solidFill>
              <a:effectLst/>
              <a:latin typeface="Arial" panose="020B0604020202020204" pitchFamily="34" charset="0"/>
            </a:endParaRPr>
          </a:p>
          <a:p>
            <a:pPr marL="57150" rtl="0" fontAlgn="base">
              <a:spcBef>
                <a:spcPts val="45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“Environment” may imply LRE is a place or location</a:t>
            </a:r>
            <a:endParaRPr lang="en-US" sz="1800" b="0" i="0" u="none" strike="noStrike" dirty="0">
              <a:solidFill>
                <a:srgbClr val="000000"/>
              </a:solidFill>
              <a:effectLst/>
              <a:latin typeface="Arial" panose="020B0604020202020204" pitchFamily="34" charset="0"/>
            </a:endParaRPr>
          </a:p>
          <a:p>
            <a:pPr marL="57150" rtl="0" fontAlgn="base">
              <a:spcBef>
                <a:spcPts val="45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LRE is broader: it’s the type of services and supports a student needs to be successful, how they are provided, in addition to where they are provided</a:t>
            </a:r>
            <a:endParaRPr lang="en-US" sz="1800" b="0" i="0" u="none" strike="noStrike" dirty="0">
              <a:solidFill>
                <a:srgbClr val="000000"/>
              </a:solidFill>
              <a:effectLst/>
              <a:latin typeface="Arial" panose="020B0604020202020204" pitchFamily="34" charset="0"/>
            </a:endParaRPr>
          </a:p>
          <a:p>
            <a:pPr marL="57150" rtl="0" fontAlgn="base">
              <a:spcBef>
                <a:spcPts val="45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While LRE is important, rulings indicate that whether a student receiving benefit and receiving an education appropriate to their unique needs in the placement chosen is of primary importance. </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450"/>
              </a:spcBef>
              <a:spcAft>
                <a:spcPts val="0"/>
              </a:spcAft>
              <a:buFont typeface="Arial" panose="020B0604020202020204" pitchFamily="34" charset="0"/>
              <a:buChar char="•"/>
            </a:pPr>
            <a:r>
              <a:rPr lang="en-US" sz="1350" b="0" i="0" u="none" strike="noStrike" dirty="0">
                <a:solidFill>
                  <a:srgbClr val="000000"/>
                </a:solidFill>
                <a:effectLst/>
                <a:latin typeface="Arial" panose="020B0604020202020204" pitchFamily="34" charset="0"/>
              </a:rPr>
              <a:t>Not every student with a disability will benefit from placement in the regular education setting</a:t>
            </a:r>
            <a:endParaRPr lang="en-US" sz="1800" b="0" i="0" u="none" strike="noStrike" dirty="0">
              <a:solidFill>
                <a:srgbClr val="000000"/>
              </a:solidFill>
              <a:effectLst/>
              <a:latin typeface="Arial" panose="020B0604020202020204" pitchFamily="34" charset="0"/>
            </a:endParaRPr>
          </a:p>
        </p:txBody>
      </p:sp>
      <p:sp>
        <p:nvSpPr>
          <p:cNvPr id="3" name="TextBox 2">
            <a:extLst>
              <a:ext uri="{FF2B5EF4-FFF2-40B4-BE49-F238E27FC236}">
                <a16:creationId xmlns:a16="http://schemas.microsoft.com/office/drawing/2014/main" id="{E5A23FDE-3975-2D7E-2449-08B5B46B1F2D}"/>
              </a:ext>
            </a:extLst>
          </p:cNvPr>
          <p:cNvSpPr txBox="1"/>
          <p:nvPr/>
        </p:nvSpPr>
        <p:spPr>
          <a:xfrm>
            <a:off x="625034" y="353028"/>
            <a:ext cx="3506088" cy="1200329"/>
          </a:xfrm>
          <a:prstGeom prst="rect">
            <a:avLst/>
          </a:prstGeom>
          <a:noFill/>
        </p:spPr>
        <p:txBody>
          <a:bodyPr wrap="none" rtlCol="0">
            <a:spAutoFit/>
          </a:bodyPr>
          <a:lstStyle/>
          <a:p>
            <a:pPr rtl="0">
              <a:spcBef>
                <a:spcPts val="0"/>
              </a:spcBef>
              <a:spcAft>
                <a:spcPts val="0"/>
              </a:spcAft>
            </a:pPr>
            <a:r>
              <a:rPr lang="en-US" sz="1800" b="1" i="0" u="none" strike="noStrike" dirty="0">
                <a:solidFill>
                  <a:srgbClr val="003C5E"/>
                </a:solidFill>
                <a:effectLst/>
                <a:latin typeface="Arial" panose="020B0604020202020204" pitchFamily="34" charset="0"/>
              </a:rPr>
              <a:t>Least Restrictive Environment</a:t>
            </a:r>
            <a:endParaRPr lang="en-US" b="0" dirty="0">
              <a:effectLst/>
            </a:endParaRPr>
          </a:p>
          <a:p>
            <a:br>
              <a:rPr lang="en-US" dirty="0"/>
            </a:br>
            <a:br>
              <a:rPr lang="en-US" dirty="0"/>
            </a:br>
            <a:endParaRPr lang="en-US" dirty="0"/>
          </a:p>
        </p:txBody>
      </p:sp>
    </p:spTree>
    <p:extLst>
      <p:ext uri="{BB962C8B-B14F-4D97-AF65-F5344CB8AC3E}">
        <p14:creationId xmlns:p14="http://schemas.microsoft.com/office/powerpoint/2010/main" val="2309494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7CEC34-ADFF-8F5B-3E47-DD19B07FFD7F}"/>
              </a:ext>
            </a:extLst>
          </p:cNvPr>
          <p:cNvSpPr txBox="1"/>
          <p:nvPr/>
        </p:nvSpPr>
        <p:spPr>
          <a:xfrm>
            <a:off x="2037144" y="468775"/>
            <a:ext cx="7212231" cy="1200329"/>
          </a:xfrm>
          <a:prstGeom prst="rect">
            <a:avLst/>
          </a:prstGeom>
          <a:noFill/>
        </p:spPr>
        <p:txBody>
          <a:bodyPr wrap="none" rtlCol="0">
            <a:spAutoFit/>
          </a:bodyPr>
          <a:lstStyle/>
          <a:p>
            <a:pPr rtl="0">
              <a:spcBef>
                <a:spcPts val="0"/>
              </a:spcBef>
              <a:spcAft>
                <a:spcPts val="0"/>
              </a:spcAft>
            </a:pPr>
            <a:r>
              <a:rPr lang="en-US" sz="1800" b="1" i="0" u="none" strike="noStrike" dirty="0">
                <a:solidFill>
                  <a:srgbClr val="003C5E"/>
                </a:solidFill>
                <a:effectLst/>
                <a:latin typeface="Arial" panose="020B0604020202020204" pitchFamily="34" charset="0"/>
              </a:rPr>
              <a:t>When might placement in regular education not be appropriate?</a:t>
            </a:r>
            <a:endParaRPr lang="en-US" b="0" dirty="0">
              <a:effectLst/>
            </a:endParaRPr>
          </a:p>
          <a:p>
            <a:br>
              <a:rPr lang="en-US" dirty="0"/>
            </a:br>
            <a:br>
              <a:rPr lang="en-US" dirty="0"/>
            </a:br>
            <a:endParaRPr lang="en-US" dirty="0"/>
          </a:p>
        </p:txBody>
      </p:sp>
      <p:sp>
        <p:nvSpPr>
          <p:cNvPr id="4" name="TextBox 3">
            <a:extLst>
              <a:ext uri="{FF2B5EF4-FFF2-40B4-BE49-F238E27FC236}">
                <a16:creationId xmlns:a16="http://schemas.microsoft.com/office/drawing/2014/main" id="{E6E58A62-FA25-4E5E-F35A-1BC753E21F1B}"/>
              </a:ext>
            </a:extLst>
          </p:cNvPr>
          <p:cNvSpPr txBox="1"/>
          <p:nvPr/>
        </p:nvSpPr>
        <p:spPr>
          <a:xfrm>
            <a:off x="625034" y="1105382"/>
            <a:ext cx="9895744" cy="3416320"/>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 will not receive a sufficient educational benefit in a regular classroom, even with the provision of supplementary aids and services.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Student's need for intensive special education services outweighs their need to interact with typically developing peers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 engages in significantly disruptive behavior that interferes with the education of classmates.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 is so demanding of the teacher's time and attention that they substantially interfere with the learning of others in the classroom.</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Student's presence in regular education constitutes a threat to the safety of other students or poses a danger to himself.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 will require so much modification in the curriculum that the regular program has to be altered beyond recognition, resulting in limited education value to the student.</a:t>
            </a:r>
            <a:endParaRPr lang="en-US" sz="1800" b="0" i="0" u="none" strike="noStrike"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02625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5046C2-D056-F83E-F9BC-98B14E9AA30E}"/>
              </a:ext>
            </a:extLst>
          </p:cNvPr>
          <p:cNvSpPr txBox="1"/>
          <p:nvPr/>
        </p:nvSpPr>
        <p:spPr>
          <a:xfrm>
            <a:off x="1574157" y="1035934"/>
            <a:ext cx="10499349" cy="2308324"/>
          </a:xfrm>
          <a:prstGeom prst="rect">
            <a:avLst/>
          </a:prstGeom>
          <a:noFill/>
        </p:spPr>
        <p:txBody>
          <a:bodyPr wrap="none" rtlCol="0">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Service minutes don’t change from IEP to the next but a PWN indicates a change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Accommodations are listed for every class but classes change at semester and accommodations don’t change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IEP/Accommodations aren’t shared/documented with new teachers, especially at secondary level</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Accommodations include impossible actions for certain classes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 evidence of services provided</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Progress reports aren’t issued by ALL service providers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Placement page is inconsistent with services summary</a:t>
            </a:r>
            <a:endParaRPr lang="en-US" sz="1800" b="0" i="0" u="none" strike="noStrike" dirty="0">
              <a:solidFill>
                <a:srgbClr val="000000"/>
              </a:solidFill>
              <a:effectLst/>
              <a:latin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A493C3BC-8409-9933-6E7C-5EADA1B36547}"/>
              </a:ext>
            </a:extLst>
          </p:cNvPr>
          <p:cNvSpPr txBox="1"/>
          <p:nvPr/>
        </p:nvSpPr>
        <p:spPr>
          <a:xfrm>
            <a:off x="2037144" y="468775"/>
            <a:ext cx="1941557" cy="1477328"/>
          </a:xfrm>
          <a:prstGeom prst="rect">
            <a:avLst/>
          </a:prstGeom>
          <a:noFill/>
        </p:spPr>
        <p:txBody>
          <a:bodyPr wrap="none" rtlCol="0">
            <a:spAutoFit/>
          </a:bodyPr>
          <a:lstStyle/>
          <a:p>
            <a:pPr rtl="0">
              <a:spcBef>
                <a:spcPts val="0"/>
              </a:spcBef>
              <a:spcAft>
                <a:spcPts val="0"/>
              </a:spcAft>
            </a:pPr>
            <a:r>
              <a:rPr lang="en-US" sz="1800" b="1" i="0" u="none" strike="noStrike" dirty="0">
                <a:solidFill>
                  <a:srgbClr val="003C5E"/>
                </a:solidFill>
                <a:effectLst/>
                <a:latin typeface="Arial" panose="020B0604020202020204" pitchFamily="34" charset="0"/>
              </a:rPr>
              <a:t>Common Errors</a:t>
            </a:r>
            <a:endParaRPr lang="en-US" b="0" dirty="0">
              <a:effectLst/>
            </a:endParaRPr>
          </a:p>
          <a:p>
            <a:br>
              <a:rPr lang="en-US" dirty="0"/>
            </a:br>
            <a:endParaRPr lang="en-US" b="0" dirty="0">
              <a:effectLst/>
            </a:endParaRPr>
          </a:p>
          <a:p>
            <a:br>
              <a:rPr lang="en-US" dirty="0"/>
            </a:br>
            <a:endParaRPr lang="en-US" dirty="0"/>
          </a:p>
        </p:txBody>
      </p:sp>
    </p:spTree>
    <p:extLst>
      <p:ext uri="{BB962C8B-B14F-4D97-AF65-F5344CB8AC3E}">
        <p14:creationId xmlns:p14="http://schemas.microsoft.com/office/powerpoint/2010/main" val="220372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3C939-C795-7B79-53B6-CB266BFAAC03}"/>
              </a:ext>
            </a:extLst>
          </p:cNvPr>
          <p:cNvSpPr txBox="1"/>
          <p:nvPr/>
        </p:nvSpPr>
        <p:spPr>
          <a:xfrm>
            <a:off x="1574157" y="1035934"/>
            <a:ext cx="10062498" cy="2677656"/>
          </a:xfrm>
          <a:prstGeom prst="rect">
            <a:avLst/>
          </a:prstGeom>
          <a:noFill/>
        </p:spPr>
        <p:txBody>
          <a:bodyPr wrap="none" rtlCol="0">
            <a:spAutoFit/>
          </a:bodyPr>
          <a:lstStyle/>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Arial" panose="020B0604020202020204" pitchFamily="34" charset="0"/>
              </a:rPr>
              <a:t> Predetermination occurs when district members of the IEP team unilaterally decide a student’s services </a:t>
            </a:r>
            <a:br>
              <a:rPr lang="en-US" sz="1500" b="0" i="0" u="none" strike="noStrike" dirty="0">
                <a:solidFill>
                  <a:srgbClr val="000000"/>
                </a:solidFill>
                <a:effectLst/>
                <a:latin typeface="Arial" panose="020B0604020202020204" pitchFamily="34" charset="0"/>
              </a:rPr>
            </a:br>
            <a:r>
              <a:rPr lang="en-US" sz="1500" b="0" i="0" u="none" strike="noStrike" dirty="0">
                <a:solidFill>
                  <a:srgbClr val="000000"/>
                </a:solidFill>
                <a:effectLst/>
                <a:latin typeface="Arial" panose="020B0604020202020204" pitchFamily="34" charset="0"/>
              </a:rPr>
              <a:t>   or placement in advance of an IEP meeting. </a:t>
            </a: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Arial" panose="020B0604020202020204" pitchFamily="34" charset="0"/>
              </a:rPr>
              <a:t> To avoid claims of predetermination</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Arial" panose="020B0604020202020204" pitchFamily="34" charset="0"/>
              </a:rPr>
              <a:t>Discuss multiple placement options and alternatives to parent’s expressed concerns</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Arial" panose="020B0604020202020204" pitchFamily="34" charset="0"/>
              </a:rPr>
              <a:t>Don’t come to the meeting with an inflexible decision made on type, amount, frequency, location of services</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Arial" panose="020B0604020202020204" pitchFamily="34" charset="0"/>
              </a:rPr>
              <a:t>Always discuss and explore a parent’s requests at an IEP meeting and DOCUMENT! </a:t>
            </a:r>
            <a:br>
              <a:rPr lang="en-US" sz="1500" b="0" i="0" u="none" strike="noStrike" dirty="0">
                <a:solidFill>
                  <a:srgbClr val="000000"/>
                </a:solidFill>
                <a:effectLst/>
                <a:latin typeface="Arial" panose="020B0604020202020204" pitchFamily="34" charset="0"/>
              </a:rPr>
            </a:br>
            <a:r>
              <a:rPr lang="en-US" sz="1500" b="0" i="0" u="none" strike="noStrike" dirty="0">
                <a:solidFill>
                  <a:srgbClr val="000000"/>
                </a:solidFill>
                <a:effectLst/>
                <a:latin typeface="Arial" panose="020B0604020202020204" pitchFamily="34" charset="0"/>
              </a:rPr>
              <a:t>Outright refusal to discuss a parent’s request for a particular service or placement because they </a:t>
            </a:r>
            <a:br>
              <a:rPr lang="en-US" sz="1500" b="0" i="0" u="none" strike="noStrike" dirty="0">
                <a:solidFill>
                  <a:srgbClr val="000000"/>
                </a:solidFill>
                <a:effectLst/>
                <a:latin typeface="Arial" panose="020B0604020202020204" pitchFamily="34" charset="0"/>
              </a:rPr>
            </a:br>
            <a:r>
              <a:rPr lang="en-US" sz="1500" b="0" i="0" u="none" strike="noStrike" dirty="0">
                <a:solidFill>
                  <a:srgbClr val="000000"/>
                </a:solidFill>
                <a:effectLst/>
                <a:latin typeface="Arial" panose="020B0604020202020204" pitchFamily="34" charset="0"/>
              </a:rPr>
              <a:t>aren’t the purpose of the meeting could land you in hot water.  </a:t>
            </a:r>
            <a:br>
              <a:rPr lang="en-US" sz="1500" b="0" i="0" u="none" strike="noStrike" dirty="0">
                <a:solidFill>
                  <a:srgbClr val="000000"/>
                </a:solidFill>
                <a:effectLst/>
                <a:latin typeface="Arial" panose="020B0604020202020204" pitchFamily="34" charset="0"/>
              </a:rPr>
            </a:br>
            <a:r>
              <a:rPr lang="en-US" sz="1500" b="0" i="0" u="none" strike="noStrike" dirty="0">
                <a:solidFill>
                  <a:srgbClr val="000000"/>
                </a:solidFill>
                <a:effectLst/>
                <a:latin typeface="Arial" panose="020B0604020202020204" pitchFamily="34" charset="0"/>
              </a:rPr>
              <a:t>(</a:t>
            </a:r>
            <a:r>
              <a:rPr lang="en-US" sz="1500" b="0" i="1" u="none" strike="noStrike" dirty="0">
                <a:solidFill>
                  <a:srgbClr val="000000"/>
                </a:solidFill>
                <a:effectLst/>
                <a:latin typeface="Arial" panose="020B0604020202020204" pitchFamily="34" charset="0"/>
              </a:rPr>
              <a:t>Dekalb County Sch. Dist</a:t>
            </a:r>
            <a:r>
              <a:rPr lang="en-US" sz="1500" b="0" i="0" u="none" strike="noStrike" dirty="0">
                <a:solidFill>
                  <a:srgbClr val="000000"/>
                </a:solidFill>
                <a:effectLst/>
                <a:latin typeface="Arial" panose="020B0604020202020204" pitchFamily="34" charset="0"/>
              </a:rPr>
              <a:t>.,</a:t>
            </a:r>
            <a:r>
              <a:rPr lang="en-US" sz="1500" b="0" i="0" u="sng" strike="noStrike" dirty="0">
                <a:solidFill>
                  <a:srgbClr val="0000FF"/>
                </a:solidFill>
                <a:effectLst/>
                <a:latin typeface="Arial" panose="020B0604020202020204" pitchFamily="34" charset="0"/>
                <a:hlinkClick r:id="rId2"/>
              </a:rPr>
              <a:t> 74 IDELR 299 </a:t>
            </a:r>
            <a:r>
              <a:rPr lang="en-US" sz="1500" b="0" i="0" u="none" strike="noStrike" dirty="0">
                <a:solidFill>
                  <a:srgbClr val="000000"/>
                </a:solidFill>
                <a:effectLst/>
                <a:latin typeface="Arial" panose="020B0604020202020204" pitchFamily="34" charset="0"/>
              </a:rPr>
              <a:t>(SEA 2019).</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Arial" panose="020B0604020202020204" pitchFamily="34" charset="0"/>
              </a:rPr>
              <a:t>Actively solicit parent input in preparation for IEPs</a:t>
            </a:r>
            <a:endParaRPr lang="en-US" sz="2000" b="0" i="0" u="none" strike="noStrike" dirty="0">
              <a:solidFill>
                <a:srgbClr val="000000"/>
              </a:solidFill>
              <a:effectLst/>
              <a:latin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CBC24E1A-051B-B8E1-EE5B-1E3AE0FEE011}"/>
              </a:ext>
            </a:extLst>
          </p:cNvPr>
          <p:cNvSpPr txBox="1"/>
          <p:nvPr/>
        </p:nvSpPr>
        <p:spPr>
          <a:xfrm>
            <a:off x="2037144" y="468775"/>
            <a:ext cx="2082621" cy="923330"/>
          </a:xfrm>
          <a:prstGeom prst="rect">
            <a:avLst/>
          </a:prstGeom>
          <a:noFill/>
        </p:spPr>
        <p:txBody>
          <a:bodyPr wrap="none" rtlCol="0">
            <a:spAutoFit/>
          </a:bodyPr>
          <a:lstStyle/>
          <a:p>
            <a:pPr rtl="0">
              <a:spcBef>
                <a:spcPts val="0"/>
              </a:spcBef>
              <a:spcAft>
                <a:spcPts val="0"/>
              </a:spcAft>
            </a:pPr>
            <a:r>
              <a:rPr lang="en-US" sz="1800" b="1" i="0" u="none" strike="noStrike" dirty="0">
                <a:solidFill>
                  <a:srgbClr val="003C5E"/>
                </a:solidFill>
                <a:effectLst/>
                <a:latin typeface="Arial" panose="020B0604020202020204" pitchFamily="34" charset="0"/>
              </a:rPr>
              <a:t>Predetermination</a:t>
            </a:r>
            <a:endParaRPr lang="en-US" b="0" dirty="0">
              <a:effectLst/>
            </a:endParaRPr>
          </a:p>
          <a:p>
            <a:br>
              <a:rPr lang="en-US" dirty="0"/>
            </a:br>
            <a:endParaRPr lang="en-US" dirty="0"/>
          </a:p>
        </p:txBody>
      </p:sp>
    </p:spTree>
    <p:extLst>
      <p:ext uri="{BB962C8B-B14F-4D97-AF65-F5344CB8AC3E}">
        <p14:creationId xmlns:p14="http://schemas.microsoft.com/office/powerpoint/2010/main" val="420089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3BF91A-03FF-85A0-D8E9-15906D318F45}"/>
              </a:ext>
            </a:extLst>
          </p:cNvPr>
          <p:cNvPicPr>
            <a:picLocks noChangeAspect="1"/>
          </p:cNvPicPr>
          <p:nvPr/>
        </p:nvPicPr>
        <p:blipFill>
          <a:blip r:embed="rId2"/>
          <a:stretch>
            <a:fillRect/>
          </a:stretch>
        </p:blipFill>
        <p:spPr>
          <a:xfrm>
            <a:off x="131926" y="77884"/>
            <a:ext cx="11842804" cy="6725330"/>
          </a:xfrm>
          <a:prstGeom prst="rect">
            <a:avLst/>
          </a:prstGeom>
        </p:spPr>
      </p:pic>
      <p:pic>
        <p:nvPicPr>
          <p:cNvPr id="3" name="Picture 2">
            <a:extLst>
              <a:ext uri="{FF2B5EF4-FFF2-40B4-BE49-F238E27FC236}">
                <a16:creationId xmlns:a16="http://schemas.microsoft.com/office/drawing/2014/main" id="{5F5A0D22-E5BA-B875-B21C-05D214A5E994}"/>
              </a:ext>
            </a:extLst>
          </p:cNvPr>
          <p:cNvPicPr>
            <a:picLocks noChangeAspect="1"/>
          </p:cNvPicPr>
          <p:nvPr/>
        </p:nvPicPr>
        <p:blipFill>
          <a:blip r:embed="rId3"/>
          <a:stretch>
            <a:fillRect/>
          </a:stretch>
        </p:blipFill>
        <p:spPr>
          <a:xfrm>
            <a:off x="701615" y="25563"/>
            <a:ext cx="5394385" cy="348013"/>
          </a:xfrm>
          <a:prstGeom prst="rect">
            <a:avLst/>
          </a:prstGeom>
        </p:spPr>
      </p:pic>
      <p:sp>
        <p:nvSpPr>
          <p:cNvPr id="4" name="Rectangle: Rounded Corners 3">
            <a:extLst>
              <a:ext uri="{FF2B5EF4-FFF2-40B4-BE49-F238E27FC236}">
                <a16:creationId xmlns:a16="http://schemas.microsoft.com/office/drawing/2014/main" id="{6337CDC3-A04B-C39D-A68D-0A170BEC184D}"/>
              </a:ext>
            </a:extLst>
          </p:cNvPr>
          <p:cNvSpPr/>
          <p:nvPr/>
        </p:nvSpPr>
        <p:spPr>
          <a:xfrm>
            <a:off x="4360985" y="49974"/>
            <a:ext cx="1735015" cy="323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Bent-Up 4">
            <a:extLst>
              <a:ext uri="{FF2B5EF4-FFF2-40B4-BE49-F238E27FC236}">
                <a16:creationId xmlns:a16="http://schemas.microsoft.com/office/drawing/2014/main" id="{0327CC69-F5EF-465F-D1DD-A33D5B89FFCA}"/>
              </a:ext>
            </a:extLst>
          </p:cNvPr>
          <p:cNvSpPr/>
          <p:nvPr/>
        </p:nvSpPr>
        <p:spPr>
          <a:xfrm rot="10800000" flipH="1">
            <a:off x="6186251" y="32700"/>
            <a:ext cx="2613192" cy="1444826"/>
          </a:xfrm>
          <a:prstGeom prst="bentUpArrow">
            <a:avLst/>
          </a:prstGeom>
          <a:solidFill>
            <a:srgbClr val="20749E"/>
          </a:solidFill>
          <a:ln>
            <a:solidFill>
              <a:srgbClr val="207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47A39B1-C804-F796-0E07-4C6F8F6A7D88}"/>
              </a:ext>
            </a:extLst>
          </p:cNvPr>
          <p:cNvSpPr/>
          <p:nvPr/>
        </p:nvSpPr>
        <p:spPr>
          <a:xfrm>
            <a:off x="3158220" y="1315726"/>
            <a:ext cx="414035" cy="4216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26AF95-A548-DFCA-025D-106C033D8804}"/>
              </a:ext>
            </a:extLst>
          </p:cNvPr>
          <p:cNvSpPr/>
          <p:nvPr/>
        </p:nvSpPr>
        <p:spPr>
          <a:xfrm>
            <a:off x="781011" y="121539"/>
            <a:ext cx="188254" cy="146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9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FCF409-2965-C248-53F3-6E1F776287DE}"/>
              </a:ext>
            </a:extLst>
          </p:cNvPr>
          <p:cNvGrpSpPr/>
          <p:nvPr/>
        </p:nvGrpSpPr>
        <p:grpSpPr>
          <a:xfrm>
            <a:off x="425091" y="0"/>
            <a:ext cx="11841696" cy="6858000"/>
            <a:chOff x="61990" y="0"/>
            <a:chExt cx="12068020" cy="6801970"/>
          </a:xfrm>
        </p:grpSpPr>
        <p:pic>
          <p:nvPicPr>
            <p:cNvPr id="4" name="Picture 3">
              <a:extLst>
                <a:ext uri="{FF2B5EF4-FFF2-40B4-BE49-F238E27FC236}">
                  <a16:creationId xmlns:a16="http://schemas.microsoft.com/office/drawing/2014/main" id="{B24C982C-6992-E733-B958-C8F7CC3CACF7}"/>
                </a:ext>
              </a:extLst>
            </p:cNvPr>
            <p:cNvPicPr>
              <a:picLocks noChangeAspect="1"/>
            </p:cNvPicPr>
            <p:nvPr/>
          </p:nvPicPr>
          <p:blipFill>
            <a:blip r:embed="rId2"/>
            <a:stretch>
              <a:fillRect/>
            </a:stretch>
          </p:blipFill>
          <p:spPr>
            <a:xfrm>
              <a:off x="61990" y="0"/>
              <a:ext cx="12068020" cy="6801970"/>
            </a:xfrm>
            <a:prstGeom prst="rect">
              <a:avLst/>
            </a:prstGeom>
          </p:spPr>
        </p:pic>
        <p:pic>
          <p:nvPicPr>
            <p:cNvPr id="1036" name="Picture 12">
              <a:extLst>
                <a:ext uri="{FF2B5EF4-FFF2-40B4-BE49-F238E27FC236}">
                  <a16:creationId xmlns:a16="http://schemas.microsoft.com/office/drawing/2014/main" id="{F1FC4845-95AB-BE40-A839-232587A8C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15" y="1591338"/>
              <a:ext cx="11315700" cy="885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FC02482-C8B1-5BE6-81EA-7067852DA7A5}"/>
                </a:ext>
              </a:extLst>
            </p:cNvPr>
            <p:cNvSpPr txBox="1"/>
            <p:nvPr/>
          </p:nvSpPr>
          <p:spPr>
            <a:xfrm>
              <a:off x="328431" y="425899"/>
              <a:ext cx="11426999" cy="5586295"/>
            </a:xfrm>
            <a:prstGeom prst="rect">
              <a:avLst/>
            </a:prstGeom>
            <a:noFill/>
          </p:spPr>
          <p:txBody>
            <a:bodyPr wrap="square">
              <a:spAutoFit/>
            </a:bodyPr>
            <a:lstStyle/>
            <a:p>
              <a:r>
                <a:rPr lang="en-US" sz="4400" b="1" i="0" dirty="0">
                  <a:solidFill>
                    <a:srgbClr val="20749E"/>
                  </a:solidFill>
                  <a:effectLst/>
                  <a:latin typeface="Calibri" panose="020F0502020204030204" pitchFamily="34" charset="0"/>
                  <a:cs typeface="Calibri" panose="020F0502020204030204" pitchFamily="34" charset="0"/>
                </a:rPr>
                <a:t>Searching for Students  </a:t>
              </a:r>
            </a:p>
            <a:p>
              <a:endParaRPr lang="en-US" sz="4400" b="1" dirty="0">
                <a:solidFill>
                  <a:srgbClr val="20749E"/>
                </a:solidFill>
                <a:latin typeface="Calibri" panose="020F0502020204030204" pitchFamily="34" charset="0"/>
                <a:cs typeface="Calibri" panose="020F0502020204030204" pitchFamily="34" charset="0"/>
              </a:endParaRPr>
            </a:p>
            <a:p>
              <a:endParaRPr lang="en-US" sz="4400" b="1" dirty="0">
                <a:solidFill>
                  <a:srgbClr val="20749E"/>
                </a:solidFill>
                <a:latin typeface="Calibri" panose="020F0502020204030204" pitchFamily="34" charset="0"/>
                <a:cs typeface="Calibri" panose="020F0502020204030204" pitchFamily="34" charset="0"/>
              </a:endParaRPr>
            </a:p>
            <a:p>
              <a:endParaRPr lang="en-US" sz="4400" b="1" dirty="0">
                <a:solidFill>
                  <a:srgbClr val="20749E"/>
                </a:solidFill>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US" sz="4000" b="0" i="0" u="none" strike="noStrike" dirty="0">
                  <a:solidFill>
                    <a:srgbClr val="000000"/>
                  </a:solidFill>
                  <a:effectLst/>
                  <a:latin typeface="Calibri" panose="020F0502020204030204" pitchFamily="34" charset="0"/>
                </a:rPr>
                <a:t>Simple Student Search</a:t>
              </a:r>
              <a:r>
                <a:rPr lang="en-US" sz="4000" b="0" i="0" dirty="0">
                  <a:solidFill>
                    <a:srgbClr val="000000"/>
                  </a:solidFill>
                  <a:effectLst/>
                  <a:latin typeface="Calibri" panose="020F0502020204030204" pitchFamily="34" charset="0"/>
                </a:rPr>
                <a:t>​</a:t>
              </a:r>
              <a:endParaRPr lang="en-US" sz="40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Enter student's Last Name, SSD Student ID, or MOSIS ID</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Click the Search icon or press Enter on your keyboard</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Results display on Student List panel</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Click the student's name to open the Student Profile</a:t>
              </a:r>
              <a:endParaRPr lang="en-US" sz="3600" b="0" i="0" dirty="0">
                <a:solidFill>
                  <a:srgbClr val="000000"/>
                </a:solidFill>
                <a:effectLst/>
                <a:latin typeface="Arial" panose="020B0604020202020204" pitchFamily="34" charset="0"/>
              </a:endParaRPr>
            </a:p>
          </p:txBody>
        </p:sp>
      </p:grpSp>
      <p:sp>
        <p:nvSpPr>
          <p:cNvPr id="15" name="Arrow: Bent-Up 14">
            <a:extLst>
              <a:ext uri="{FF2B5EF4-FFF2-40B4-BE49-F238E27FC236}">
                <a16:creationId xmlns:a16="http://schemas.microsoft.com/office/drawing/2014/main" id="{AEF37D28-AAEF-9D0C-6D5A-BBC56E7A9886}"/>
              </a:ext>
            </a:extLst>
          </p:cNvPr>
          <p:cNvSpPr/>
          <p:nvPr/>
        </p:nvSpPr>
        <p:spPr>
          <a:xfrm rot="10800000" flipH="1">
            <a:off x="4733921" y="84057"/>
            <a:ext cx="5817774" cy="1412322"/>
          </a:xfrm>
          <a:prstGeom prst="bentUpArrow">
            <a:avLst/>
          </a:prstGeom>
          <a:solidFill>
            <a:srgbClr val="20749E"/>
          </a:solidFill>
          <a:ln>
            <a:solidFill>
              <a:srgbClr val="207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A4B968-508B-BB36-0F3C-3F2D1C8884DA}"/>
              </a:ext>
            </a:extLst>
          </p:cNvPr>
          <p:cNvSpPr/>
          <p:nvPr/>
        </p:nvSpPr>
        <p:spPr>
          <a:xfrm>
            <a:off x="262850" y="102224"/>
            <a:ext cx="204537"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D4A0214-AF33-1409-AD3E-DA32FA8BDD58}"/>
              </a:ext>
            </a:extLst>
          </p:cNvPr>
          <p:cNvSpPr/>
          <p:nvPr/>
        </p:nvSpPr>
        <p:spPr>
          <a:xfrm>
            <a:off x="1263714" y="1852705"/>
            <a:ext cx="499150" cy="39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E687E-EEF9-3D24-0239-663BDC8C40CA}"/>
              </a:ext>
            </a:extLst>
          </p:cNvPr>
          <p:cNvSpPr/>
          <p:nvPr/>
        </p:nvSpPr>
        <p:spPr>
          <a:xfrm>
            <a:off x="1997243" y="2605635"/>
            <a:ext cx="1447720" cy="5702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3B238B-6301-D2C5-A621-89441569DC11}"/>
              </a:ext>
            </a:extLst>
          </p:cNvPr>
          <p:cNvPicPr>
            <a:picLocks noChangeAspect="1"/>
          </p:cNvPicPr>
          <p:nvPr/>
        </p:nvPicPr>
        <p:blipFill>
          <a:blip r:embed="rId4"/>
          <a:stretch>
            <a:fillRect/>
          </a:stretch>
        </p:blipFill>
        <p:spPr>
          <a:xfrm>
            <a:off x="365118" y="13713"/>
            <a:ext cx="4259949" cy="350550"/>
          </a:xfrm>
          <a:prstGeom prst="rect">
            <a:avLst/>
          </a:prstGeom>
        </p:spPr>
      </p:pic>
      <p:sp>
        <p:nvSpPr>
          <p:cNvPr id="9" name="Rectangle: Rounded Corners 8">
            <a:extLst>
              <a:ext uri="{FF2B5EF4-FFF2-40B4-BE49-F238E27FC236}">
                <a16:creationId xmlns:a16="http://schemas.microsoft.com/office/drawing/2014/main" id="{0C6EE1DA-5E9A-A06A-2C05-F3163C4C5731}"/>
              </a:ext>
            </a:extLst>
          </p:cNvPr>
          <p:cNvSpPr/>
          <p:nvPr/>
        </p:nvSpPr>
        <p:spPr>
          <a:xfrm>
            <a:off x="3781889" y="35298"/>
            <a:ext cx="423738" cy="3143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91A4CF7-E6D3-767F-B917-9C966B4F433E}"/>
              </a:ext>
            </a:extLst>
          </p:cNvPr>
          <p:cNvPicPr>
            <a:picLocks noChangeAspect="1"/>
          </p:cNvPicPr>
          <p:nvPr/>
        </p:nvPicPr>
        <p:blipFill>
          <a:blip r:embed="rId5"/>
          <a:stretch>
            <a:fillRect/>
          </a:stretch>
        </p:blipFill>
        <p:spPr>
          <a:xfrm>
            <a:off x="1185302" y="1772281"/>
            <a:ext cx="507560" cy="553702"/>
          </a:xfrm>
          <a:prstGeom prst="rect">
            <a:avLst/>
          </a:prstGeom>
        </p:spPr>
      </p:pic>
    </p:spTree>
    <p:extLst>
      <p:ext uri="{BB962C8B-B14F-4D97-AF65-F5344CB8AC3E}">
        <p14:creationId xmlns:p14="http://schemas.microsoft.com/office/powerpoint/2010/main" val="107478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1973AB5-9C1D-C548-9853-C99AC8A5CC1A}"/>
              </a:ext>
            </a:extLst>
          </p:cNvPr>
          <p:cNvPicPr>
            <a:picLocks noChangeAspect="1"/>
          </p:cNvPicPr>
          <p:nvPr/>
        </p:nvPicPr>
        <p:blipFill>
          <a:blip r:embed="rId3"/>
          <a:stretch>
            <a:fillRect/>
          </a:stretch>
        </p:blipFill>
        <p:spPr>
          <a:xfrm>
            <a:off x="36833" y="282332"/>
            <a:ext cx="12074470" cy="6575668"/>
          </a:xfrm>
          <a:prstGeom prst="rect">
            <a:avLst/>
          </a:prstGeom>
        </p:spPr>
      </p:pic>
      <p:sp>
        <p:nvSpPr>
          <p:cNvPr id="8" name="object 3">
            <a:extLst>
              <a:ext uri="{FF2B5EF4-FFF2-40B4-BE49-F238E27FC236}">
                <a16:creationId xmlns:a16="http://schemas.microsoft.com/office/drawing/2014/main" id="{473C6600-AB56-40AF-9202-40422D6F7257}"/>
              </a:ext>
            </a:extLst>
          </p:cNvPr>
          <p:cNvSpPr txBox="1"/>
          <p:nvPr/>
        </p:nvSpPr>
        <p:spPr>
          <a:xfrm>
            <a:off x="7052988" y="130910"/>
            <a:ext cx="4943659" cy="1477328"/>
          </a:xfrm>
          <a:prstGeom prst="rect">
            <a:avLst/>
          </a:prstGeom>
          <a:solidFill>
            <a:schemeClr val="bg1"/>
          </a:solidFill>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r>
              <a:rPr lang="en-US" sz="1600" dirty="0">
                <a:latin typeface="Calibri"/>
                <a:cs typeface="Calibri"/>
              </a:rPr>
              <a:t>                 What if you can’t find a student?</a:t>
            </a:r>
          </a:p>
          <a:p>
            <a:pPr marR="20320"/>
            <a:endParaRPr lang="en-US" sz="700" dirty="0">
              <a:latin typeface="Calibri"/>
              <a:cs typeface="Calibri"/>
            </a:endParaRPr>
          </a:p>
          <a:p>
            <a:pPr marR="20320" algn="ctr"/>
            <a:endParaRPr lang="en-US" sz="1600" dirty="0">
              <a:latin typeface="Calibri"/>
              <a:cs typeface="Calibri"/>
            </a:endParaRPr>
          </a:p>
          <a:p>
            <a:pPr marL="731520" marR="20320" indent="-182880">
              <a:buFont typeface="Arial" panose="020B0604020202020204" pitchFamily="34" charset="0"/>
              <a:buChar char="•"/>
            </a:pPr>
            <a:r>
              <a:rPr lang="en-US" sz="1600" dirty="0">
                <a:latin typeface="Calibri"/>
                <a:cs typeface="Calibri"/>
              </a:rPr>
              <a:t>Try searching withdrawn students with                      </a:t>
            </a:r>
          </a:p>
          <a:p>
            <a:pPr marL="731520" marR="20320" indent="-182880">
              <a:buFont typeface="Arial" panose="020B0604020202020204" pitchFamily="34" charset="0"/>
              <a:buChar char="•"/>
            </a:pPr>
            <a:r>
              <a:rPr lang="en-US" sz="1600" dirty="0">
                <a:latin typeface="Calibri"/>
                <a:cs typeface="Calibri"/>
              </a:rPr>
              <a:t>Contact Student Data to ensure the student is enrolled in the correct school</a:t>
            </a:r>
            <a:r>
              <a:rPr lang="en-US" sz="1400" dirty="0">
                <a:latin typeface="Calibri"/>
                <a:cs typeface="Calibri"/>
              </a:rPr>
              <a:t>.</a:t>
            </a:r>
          </a:p>
        </p:txBody>
      </p:sp>
      <p:pic>
        <p:nvPicPr>
          <p:cNvPr id="11" name="Picture 4">
            <a:extLst>
              <a:ext uri="{FF2B5EF4-FFF2-40B4-BE49-F238E27FC236}">
                <a16:creationId xmlns:a16="http://schemas.microsoft.com/office/drawing/2014/main" id="{6296CD2C-7D86-4ADA-AA87-FB9FA88EA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276257" y="179593"/>
            <a:ext cx="499482" cy="395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B6F690B-F869-4498-A8AC-2E7922812BE8}"/>
              </a:ext>
            </a:extLst>
          </p:cNvPr>
          <p:cNvPicPr>
            <a:picLocks noChangeAspect="1"/>
          </p:cNvPicPr>
          <p:nvPr/>
        </p:nvPicPr>
        <p:blipFill>
          <a:blip r:embed="rId5"/>
          <a:stretch>
            <a:fillRect/>
          </a:stretch>
        </p:blipFill>
        <p:spPr>
          <a:xfrm>
            <a:off x="8400310" y="569491"/>
            <a:ext cx="3229672" cy="207562"/>
          </a:xfrm>
          <a:prstGeom prst="rect">
            <a:avLst/>
          </a:prstGeom>
        </p:spPr>
      </p:pic>
      <p:pic>
        <p:nvPicPr>
          <p:cNvPr id="15" name="Picture 14">
            <a:extLst>
              <a:ext uri="{FF2B5EF4-FFF2-40B4-BE49-F238E27FC236}">
                <a16:creationId xmlns:a16="http://schemas.microsoft.com/office/drawing/2014/main" id="{43989989-E2BB-4B46-ABF4-F5B0A7697437}"/>
              </a:ext>
            </a:extLst>
          </p:cNvPr>
          <p:cNvPicPr>
            <a:picLocks noChangeAspect="1"/>
          </p:cNvPicPr>
          <p:nvPr/>
        </p:nvPicPr>
        <p:blipFill>
          <a:blip r:embed="rId6"/>
          <a:stretch>
            <a:fillRect/>
          </a:stretch>
        </p:blipFill>
        <p:spPr>
          <a:xfrm>
            <a:off x="11026390" y="952975"/>
            <a:ext cx="639298" cy="85540"/>
          </a:xfrm>
          <a:prstGeom prst="rect">
            <a:avLst/>
          </a:prstGeom>
        </p:spPr>
      </p:pic>
      <p:sp>
        <p:nvSpPr>
          <p:cNvPr id="16" name="Rectangle: Rounded Corners 15">
            <a:extLst>
              <a:ext uri="{FF2B5EF4-FFF2-40B4-BE49-F238E27FC236}">
                <a16:creationId xmlns:a16="http://schemas.microsoft.com/office/drawing/2014/main" id="{4BBEA88F-1AB5-4B8E-BAD3-B9CF3DA8DACC}"/>
              </a:ext>
            </a:extLst>
          </p:cNvPr>
          <p:cNvSpPr/>
          <p:nvPr/>
        </p:nvSpPr>
        <p:spPr>
          <a:xfrm>
            <a:off x="11531695" y="940837"/>
            <a:ext cx="120341" cy="1098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53DE22-0D78-FB36-BBDC-6BB3C2064DBD}"/>
              </a:ext>
            </a:extLst>
          </p:cNvPr>
          <p:cNvPicPr>
            <a:picLocks noChangeAspect="1"/>
          </p:cNvPicPr>
          <p:nvPr/>
        </p:nvPicPr>
        <p:blipFill>
          <a:blip r:embed="rId7"/>
          <a:stretch>
            <a:fillRect/>
          </a:stretch>
        </p:blipFill>
        <p:spPr>
          <a:xfrm>
            <a:off x="591985" y="205171"/>
            <a:ext cx="4638675" cy="314325"/>
          </a:xfrm>
          <a:prstGeom prst="rect">
            <a:avLst/>
          </a:prstGeom>
        </p:spPr>
      </p:pic>
      <p:sp>
        <p:nvSpPr>
          <p:cNvPr id="5" name="Rectangle: Rounded Corners 4">
            <a:extLst>
              <a:ext uri="{FF2B5EF4-FFF2-40B4-BE49-F238E27FC236}">
                <a16:creationId xmlns:a16="http://schemas.microsoft.com/office/drawing/2014/main" id="{E5641AB9-BB0D-FEF6-BE16-D5CCCF177C59}"/>
              </a:ext>
            </a:extLst>
          </p:cNvPr>
          <p:cNvSpPr/>
          <p:nvPr/>
        </p:nvSpPr>
        <p:spPr>
          <a:xfrm>
            <a:off x="4612287" y="215406"/>
            <a:ext cx="423738" cy="3143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a:extLst>
              <a:ext uri="{FF2B5EF4-FFF2-40B4-BE49-F238E27FC236}">
                <a16:creationId xmlns:a16="http://schemas.microsoft.com/office/drawing/2014/main" id="{155E7077-A016-B1DE-14F7-EEB1F44A7E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998" y="1828234"/>
            <a:ext cx="4649662" cy="41999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5DDE9BA-DCD7-0AE0-BD33-6222B13A53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7038" y="5885351"/>
            <a:ext cx="3788068" cy="5435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F5BBACD-E2A0-AA05-9A7F-AA8460B4BF47}"/>
              </a:ext>
            </a:extLst>
          </p:cNvPr>
          <p:cNvSpPr txBox="1"/>
          <p:nvPr/>
        </p:nvSpPr>
        <p:spPr>
          <a:xfrm>
            <a:off x="352897" y="848886"/>
            <a:ext cx="10267438" cy="2246769"/>
          </a:xfrm>
          <a:prstGeom prst="rect">
            <a:avLst/>
          </a:prstGeom>
          <a:noFill/>
        </p:spPr>
        <p:txBody>
          <a:bodyPr wrap="square">
            <a:spAutoFit/>
          </a:bodyPr>
          <a:lstStyle/>
          <a:p>
            <a:r>
              <a:rPr lang="en-US" sz="4400" b="1" i="0" dirty="0">
                <a:solidFill>
                  <a:srgbClr val="20749E"/>
                </a:solidFill>
                <a:effectLst/>
                <a:latin typeface="Calibri" panose="020F0502020204030204" pitchFamily="34" charset="0"/>
                <a:cs typeface="Calibri" panose="020F0502020204030204" pitchFamily="34" charset="0"/>
              </a:rPr>
              <a:t>Advanced Student Search</a:t>
            </a:r>
          </a:p>
          <a:p>
            <a:r>
              <a:rPr lang="en-US" sz="2400" b="1" i="0" dirty="0">
                <a:solidFill>
                  <a:srgbClr val="20749E"/>
                </a:solidFill>
                <a:effectLst/>
                <a:latin typeface="Calibri" panose="020F0502020204030204" pitchFamily="34" charset="0"/>
                <a:cs typeface="Calibri" panose="020F0502020204030204" pitchFamily="34" charset="0"/>
              </a:rPr>
              <a:t>						</a:t>
            </a:r>
          </a:p>
          <a:p>
            <a:endParaRPr lang="en-US" sz="2400" b="1" dirty="0">
              <a:solidFill>
                <a:srgbClr val="20749E"/>
              </a:solidFill>
              <a:latin typeface="Calibri" panose="020F0502020204030204" pitchFamily="34" charset="0"/>
              <a:cs typeface="Calibri" panose="020F0502020204030204" pitchFamily="34" charset="0"/>
            </a:endParaRPr>
          </a:p>
          <a:p>
            <a:endParaRPr lang="en-US" sz="2400" b="1" dirty="0">
              <a:solidFill>
                <a:srgbClr val="20749E"/>
              </a:solidFill>
              <a:latin typeface="Calibri" panose="020F0502020204030204" pitchFamily="34" charset="0"/>
              <a:cs typeface="Calibri" panose="020F0502020204030204" pitchFamily="34" charset="0"/>
            </a:endParaRPr>
          </a:p>
          <a:p>
            <a:endParaRPr lang="en-US" sz="2400" b="1" dirty="0">
              <a:solidFill>
                <a:srgbClr val="20749E"/>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FB002C3-B635-CB18-0BFC-CE2AF5D57820}"/>
              </a:ext>
            </a:extLst>
          </p:cNvPr>
          <p:cNvSpPr txBox="1"/>
          <p:nvPr/>
        </p:nvSpPr>
        <p:spPr>
          <a:xfrm>
            <a:off x="5805237" y="1699500"/>
            <a:ext cx="6191409" cy="4724370"/>
          </a:xfrm>
          <a:prstGeom prst="rect">
            <a:avLst/>
          </a:prstGeom>
          <a:noFill/>
        </p:spPr>
        <p:txBody>
          <a:bodyPr wrap="square">
            <a:spAutoFit/>
          </a:bodyPr>
          <a:lstStyle/>
          <a:p>
            <a:pPr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Students can be searched using</a:t>
            </a:r>
            <a:r>
              <a:rPr lang="en-US" sz="2800" b="0" i="0" dirty="0">
                <a:solidFill>
                  <a:srgbClr val="000000"/>
                </a:solidFill>
                <a:effectLst/>
                <a:latin typeface="Calibri" panose="020F0502020204030204" pitchFamily="34" charset="0"/>
              </a:rPr>
              <a:t>​ </a:t>
            </a:r>
          </a:p>
          <a:p>
            <a:pPr lvl="1" fontAlgn="base">
              <a:buFont typeface="Arial" panose="020B0604020202020204" pitchFamily="34" charset="0"/>
              <a:buChar char="•"/>
            </a:pPr>
            <a:r>
              <a:rPr lang="en-US" sz="2800" dirty="0">
                <a:solidFill>
                  <a:srgbClr val="000000"/>
                </a:solidFill>
                <a:latin typeface="Calibri" panose="020F0502020204030204" pitchFamily="34" charset="0"/>
              </a:rPr>
              <a:t>SSD or MOSIS ID </a:t>
            </a:r>
          </a:p>
          <a:p>
            <a:pPr lvl="1" fontAlgn="base">
              <a:buFont typeface="Arial" panose="020B0604020202020204" pitchFamily="34" charset="0"/>
              <a:buChar char="•"/>
            </a:pPr>
            <a:endParaRPr lang="en-US" sz="800" dirty="0">
              <a:solidFill>
                <a:srgbClr val="000000"/>
              </a:solidFill>
              <a:latin typeface="Calibri" panose="020F0502020204030204" pitchFamily="34" charset="0"/>
            </a:endParaRPr>
          </a:p>
          <a:p>
            <a:pPr fontAlgn="base"/>
            <a:r>
              <a:rPr lang="en-US" sz="2400" b="0" i="0"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OR two pieces of information, for instance:</a:t>
            </a:r>
            <a:endParaRPr lang="en-US" sz="28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First Name, Last Name </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SSD or MOSIS ID</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Grade and Attending School</a:t>
            </a:r>
            <a:r>
              <a:rPr lang="en-US" sz="2400" b="0" i="0" dirty="0">
                <a:solidFill>
                  <a:srgbClr val="000000"/>
                </a:solidFill>
                <a:effectLst/>
                <a:latin typeface="Calibri" panose="020F0502020204030204" pitchFamily="34" charset="0"/>
              </a:rPr>
              <a:t>​</a:t>
            </a:r>
          </a:p>
          <a:p>
            <a:pPr lvl="1" fontAlgn="base">
              <a:buFont typeface="Arial" panose="020B0604020202020204" pitchFamily="34" charset="0"/>
              <a:buChar char="•"/>
            </a:pPr>
            <a:endParaRPr lang="en-US" sz="6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When 2 characters or criteria have been entered, the Search button will activate. </a:t>
            </a:r>
            <a:r>
              <a:rPr lang="en-US" sz="2400" b="0" i="0" dirty="0">
                <a:solidFill>
                  <a:srgbClr val="000000"/>
                </a:solidFill>
                <a:effectLst/>
                <a:latin typeface="Calibri" panose="020F0502020204030204" pitchFamily="34" charset="0"/>
              </a:rPr>
              <a:t>​</a:t>
            </a:r>
          </a:p>
          <a:p>
            <a:pPr algn="l" rtl="0" fontAlgn="base"/>
            <a:endParaRPr lang="en-US" sz="7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Select Search</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p:txBody>
      </p:sp>
      <p:sp>
        <p:nvSpPr>
          <p:cNvPr id="2" name="Rectangle 1">
            <a:extLst>
              <a:ext uri="{FF2B5EF4-FFF2-40B4-BE49-F238E27FC236}">
                <a16:creationId xmlns:a16="http://schemas.microsoft.com/office/drawing/2014/main" id="{2FD9C012-15B8-2C00-399D-D4C37D140B72}"/>
              </a:ext>
            </a:extLst>
          </p:cNvPr>
          <p:cNvSpPr/>
          <p:nvPr/>
        </p:nvSpPr>
        <p:spPr>
          <a:xfrm>
            <a:off x="689730" y="282332"/>
            <a:ext cx="204537"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F493CA-AC22-BBB4-1954-5924C02C7574}"/>
              </a:ext>
            </a:extLst>
          </p:cNvPr>
          <p:cNvSpPr/>
          <p:nvPr/>
        </p:nvSpPr>
        <p:spPr>
          <a:xfrm>
            <a:off x="8452184" y="629832"/>
            <a:ext cx="102270" cy="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54646C1-55C7-06C9-A293-F8A23292EB5D}"/>
              </a:ext>
            </a:extLst>
          </p:cNvPr>
          <p:cNvSpPr/>
          <p:nvPr/>
        </p:nvSpPr>
        <p:spPr>
          <a:xfrm>
            <a:off x="1716881" y="360947"/>
            <a:ext cx="936082" cy="45719"/>
          </a:xfrm>
          <a:prstGeom prst="rect">
            <a:avLst/>
          </a:prstGeom>
          <a:solidFill>
            <a:srgbClr val="088D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01CF6D-8095-C272-5398-9130C025F9C1}"/>
              </a:ext>
            </a:extLst>
          </p:cNvPr>
          <p:cNvPicPr>
            <a:picLocks noChangeAspect="1"/>
          </p:cNvPicPr>
          <p:nvPr/>
        </p:nvPicPr>
        <p:blipFill>
          <a:blip r:embed="rId10"/>
          <a:stretch>
            <a:fillRect/>
          </a:stretch>
        </p:blipFill>
        <p:spPr>
          <a:xfrm>
            <a:off x="622190" y="255388"/>
            <a:ext cx="251482" cy="274344"/>
          </a:xfrm>
          <a:prstGeom prst="rect">
            <a:avLst/>
          </a:prstGeom>
        </p:spPr>
      </p:pic>
    </p:spTree>
    <p:extLst>
      <p:ext uri="{BB962C8B-B14F-4D97-AF65-F5344CB8AC3E}">
        <p14:creationId xmlns:p14="http://schemas.microsoft.com/office/powerpoint/2010/main" val="705994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203A1-651C-4B55-AE57-563CA767B61E}"/>
              </a:ext>
            </a:extLst>
          </p:cNvPr>
          <p:cNvPicPr>
            <a:picLocks noChangeAspect="1"/>
          </p:cNvPicPr>
          <p:nvPr/>
        </p:nvPicPr>
        <p:blipFill>
          <a:blip r:embed="rId2"/>
          <a:stretch>
            <a:fillRect/>
          </a:stretch>
        </p:blipFill>
        <p:spPr>
          <a:xfrm>
            <a:off x="109027" y="53460"/>
            <a:ext cx="11973946" cy="6804540"/>
          </a:xfrm>
          <a:prstGeom prst="rect">
            <a:avLst/>
          </a:prstGeom>
        </p:spPr>
      </p:pic>
      <p:sp>
        <p:nvSpPr>
          <p:cNvPr id="5" name="TextBox 4">
            <a:extLst>
              <a:ext uri="{FF2B5EF4-FFF2-40B4-BE49-F238E27FC236}">
                <a16:creationId xmlns:a16="http://schemas.microsoft.com/office/drawing/2014/main" id="{729FF9A0-C013-4774-B0C3-83828415C2A7}"/>
              </a:ext>
            </a:extLst>
          </p:cNvPr>
          <p:cNvSpPr txBox="1"/>
          <p:nvPr/>
        </p:nvSpPr>
        <p:spPr>
          <a:xfrm>
            <a:off x="385610" y="298758"/>
            <a:ext cx="11129870" cy="769441"/>
          </a:xfrm>
          <a:prstGeom prst="rect">
            <a:avLst/>
          </a:prstGeom>
          <a:noFill/>
        </p:spPr>
        <p:txBody>
          <a:bodyPr wrap="square">
            <a:spAutoFit/>
          </a:bodyPr>
          <a:lstStyle/>
          <a:p>
            <a:r>
              <a:rPr lang="en-US" sz="4400" b="1" i="0" dirty="0">
                <a:solidFill>
                  <a:srgbClr val="20749E"/>
                </a:solidFill>
                <a:effectLst/>
                <a:latin typeface="Calibri" panose="020F0502020204030204" pitchFamily="34" charset="0"/>
                <a:cs typeface="Calibri" panose="020F0502020204030204" pitchFamily="34" charset="0"/>
              </a:rPr>
              <a:t>Search Results</a:t>
            </a:r>
            <a:endParaRPr lang="en-US" sz="4400" b="1" dirty="0">
              <a:solidFill>
                <a:srgbClr val="20749E"/>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B687E9-8F93-93AE-2D61-E7F110277845}"/>
              </a:ext>
            </a:extLst>
          </p:cNvPr>
          <p:cNvSpPr txBox="1"/>
          <p:nvPr/>
        </p:nvSpPr>
        <p:spPr>
          <a:xfrm>
            <a:off x="3048482" y="3244334"/>
            <a:ext cx="609696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pic>
        <p:nvPicPr>
          <p:cNvPr id="3074" name="Picture 2">
            <a:extLst>
              <a:ext uri="{FF2B5EF4-FFF2-40B4-BE49-F238E27FC236}">
                <a16:creationId xmlns:a16="http://schemas.microsoft.com/office/drawing/2014/main" id="{2D364D46-090F-9AD6-7218-22E7A4BA5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8" y="1071155"/>
            <a:ext cx="3663640" cy="5410776"/>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5377CDA5-E999-1BCA-F907-3FC0026AA446}"/>
              </a:ext>
            </a:extLst>
          </p:cNvPr>
          <p:cNvSpPr/>
          <p:nvPr/>
        </p:nvSpPr>
        <p:spPr>
          <a:xfrm>
            <a:off x="1539433" y="2370909"/>
            <a:ext cx="2986268" cy="156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9F10C39-9DCA-5A96-4A5D-16098BD32D2F}"/>
              </a:ext>
            </a:extLst>
          </p:cNvPr>
          <p:cNvPicPr>
            <a:picLocks noChangeAspect="1"/>
          </p:cNvPicPr>
          <p:nvPr/>
        </p:nvPicPr>
        <p:blipFill>
          <a:blip r:embed="rId4"/>
          <a:stretch>
            <a:fillRect/>
          </a:stretch>
        </p:blipFill>
        <p:spPr>
          <a:xfrm>
            <a:off x="4625902" y="1068199"/>
            <a:ext cx="2362200" cy="5667375"/>
          </a:xfrm>
          <a:prstGeom prst="rect">
            <a:avLst/>
          </a:prstGeom>
        </p:spPr>
      </p:pic>
      <p:sp>
        <p:nvSpPr>
          <p:cNvPr id="14" name="TextBox 13">
            <a:extLst>
              <a:ext uri="{FF2B5EF4-FFF2-40B4-BE49-F238E27FC236}">
                <a16:creationId xmlns:a16="http://schemas.microsoft.com/office/drawing/2014/main" id="{3B9C1437-210C-31A6-C561-4368672CA569}"/>
              </a:ext>
            </a:extLst>
          </p:cNvPr>
          <p:cNvSpPr txBox="1"/>
          <p:nvPr/>
        </p:nvSpPr>
        <p:spPr>
          <a:xfrm>
            <a:off x="7307702" y="929610"/>
            <a:ext cx="4400346" cy="5693866"/>
          </a:xfrm>
          <a:prstGeom prst="rect">
            <a:avLst/>
          </a:prstGeom>
          <a:noFill/>
        </p:spPr>
        <p:txBody>
          <a:bodyPr wrap="square">
            <a:spAutoFit/>
          </a:bodyPr>
          <a:lstStyle/>
          <a:p>
            <a:pPr marL="285750" indent="-285750">
              <a:buFont typeface="Arial" panose="020B0604020202020204" pitchFamily="34" charset="0"/>
              <a:buChar char="•"/>
            </a:pPr>
            <a:r>
              <a:rPr lang="en-US" sz="2800" b="0" i="0" dirty="0">
                <a:solidFill>
                  <a:srgbClr val="000000"/>
                </a:solidFill>
                <a:effectLst/>
              </a:rPr>
              <a:t>The student list panel opens on the left. </a:t>
            </a:r>
          </a:p>
          <a:p>
            <a:pPr marL="285750" indent="-285750">
              <a:buFont typeface="Arial" panose="020B0604020202020204" pitchFamily="34" charset="0"/>
              <a:buChar char="•"/>
            </a:pPr>
            <a:r>
              <a:rPr lang="en-US" sz="2800" b="0" i="0" dirty="0">
                <a:solidFill>
                  <a:srgbClr val="000000"/>
                </a:solidFill>
                <a:effectLst/>
              </a:rPr>
              <a:t>Any time you see an eye in Phoenix you can click it for a snapshot of the student’s information. </a:t>
            </a:r>
          </a:p>
          <a:p>
            <a:pPr marL="285750" indent="-285750">
              <a:buFont typeface="Arial" panose="020B0604020202020204" pitchFamily="34" charset="0"/>
              <a:buChar char="•"/>
            </a:pPr>
            <a:r>
              <a:rPr lang="en-US" sz="2800" dirty="0">
                <a:solidFill>
                  <a:srgbClr val="000000"/>
                </a:solidFill>
              </a:rPr>
              <a:t>Information varies according to where you are clicking from.</a:t>
            </a:r>
          </a:p>
          <a:p>
            <a:pPr marL="285750" indent="-285750">
              <a:buFont typeface="Arial" panose="020B0604020202020204" pitchFamily="34" charset="0"/>
              <a:buChar char="•"/>
            </a:pPr>
            <a:endParaRPr lang="en-US" sz="2800" dirty="0">
              <a:solidFill>
                <a:srgbClr val="000000"/>
              </a:solidFill>
            </a:endParaRPr>
          </a:p>
          <a:p>
            <a:pPr marL="285750" indent="-285750">
              <a:buFont typeface="Arial" panose="020B0604020202020204" pitchFamily="34" charset="0"/>
              <a:buChar char="•"/>
            </a:pPr>
            <a:r>
              <a:rPr lang="en-US" sz="2800" dirty="0">
                <a:solidFill>
                  <a:srgbClr val="000000"/>
                </a:solidFill>
              </a:rPr>
              <a:t>Hover over a student name to see a “hamburger” and an extra menu.</a:t>
            </a:r>
            <a:endParaRPr lang="en-US" sz="2800" dirty="0"/>
          </a:p>
        </p:txBody>
      </p:sp>
      <p:sp>
        <p:nvSpPr>
          <p:cNvPr id="2" name="Rectangle 1">
            <a:extLst>
              <a:ext uri="{FF2B5EF4-FFF2-40B4-BE49-F238E27FC236}">
                <a16:creationId xmlns:a16="http://schemas.microsoft.com/office/drawing/2014/main" id="{42977BCD-E4F6-7E53-5E3C-EDE1ABAB0D94}"/>
              </a:ext>
            </a:extLst>
          </p:cNvPr>
          <p:cNvSpPr/>
          <p:nvPr/>
        </p:nvSpPr>
        <p:spPr>
          <a:xfrm>
            <a:off x="709863" y="1247093"/>
            <a:ext cx="354932" cy="2929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AB35C4-72B8-2DA5-0BAD-AD88A23BBA6D}"/>
              </a:ext>
            </a:extLst>
          </p:cNvPr>
          <p:cNvSpPr/>
          <p:nvPr/>
        </p:nvSpPr>
        <p:spPr>
          <a:xfrm>
            <a:off x="4690230" y="1520476"/>
            <a:ext cx="1524081" cy="356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CF60C13-DA3E-62A2-B8A2-5BEC0E40A22E}"/>
              </a:ext>
            </a:extLst>
          </p:cNvPr>
          <p:cNvSpPr/>
          <p:nvPr/>
        </p:nvSpPr>
        <p:spPr>
          <a:xfrm>
            <a:off x="1164508" y="2290956"/>
            <a:ext cx="423738" cy="3143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FE46D4-924E-B3BB-DED4-D78E051B6983}"/>
              </a:ext>
            </a:extLst>
          </p:cNvPr>
          <p:cNvSpPr/>
          <p:nvPr/>
        </p:nvSpPr>
        <p:spPr>
          <a:xfrm>
            <a:off x="6597650" y="1181100"/>
            <a:ext cx="390452" cy="270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F00B64-C7DC-39C3-4697-7D41A8ED3752}"/>
              </a:ext>
            </a:extLst>
          </p:cNvPr>
          <p:cNvPicPr>
            <a:picLocks noChangeAspect="1"/>
          </p:cNvPicPr>
          <p:nvPr/>
        </p:nvPicPr>
        <p:blipFill>
          <a:blip r:embed="rId5"/>
          <a:stretch>
            <a:fillRect/>
          </a:stretch>
        </p:blipFill>
        <p:spPr>
          <a:xfrm>
            <a:off x="674757" y="1195691"/>
            <a:ext cx="384175" cy="419100"/>
          </a:xfrm>
          <a:prstGeom prst="rect">
            <a:avLst/>
          </a:prstGeom>
        </p:spPr>
      </p:pic>
    </p:spTree>
    <p:extLst>
      <p:ext uri="{BB962C8B-B14F-4D97-AF65-F5344CB8AC3E}">
        <p14:creationId xmlns:p14="http://schemas.microsoft.com/office/powerpoint/2010/main" val="203885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73B2C7-901A-4B07-86AA-D61692B76BBE}"/>
              </a:ext>
            </a:extLst>
          </p:cNvPr>
          <p:cNvSpPr txBox="1"/>
          <p:nvPr/>
        </p:nvSpPr>
        <p:spPr>
          <a:xfrm>
            <a:off x="3048482" y="3244334"/>
            <a:ext cx="609696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978F1A47-EA79-2013-05DD-503605DF914B}"/>
              </a:ext>
            </a:extLst>
          </p:cNvPr>
          <p:cNvPicPr>
            <a:picLocks noChangeAspect="1"/>
          </p:cNvPicPr>
          <p:nvPr/>
        </p:nvPicPr>
        <p:blipFill>
          <a:blip r:embed="rId3"/>
          <a:stretch>
            <a:fillRect/>
          </a:stretch>
        </p:blipFill>
        <p:spPr>
          <a:xfrm>
            <a:off x="30720" y="-19050"/>
            <a:ext cx="12097833" cy="7042150"/>
          </a:xfrm>
          <a:prstGeom prst="rect">
            <a:avLst/>
          </a:prstGeom>
        </p:spPr>
      </p:pic>
    </p:spTree>
    <p:extLst>
      <p:ext uri="{BB962C8B-B14F-4D97-AF65-F5344CB8AC3E}">
        <p14:creationId xmlns:p14="http://schemas.microsoft.com/office/powerpoint/2010/main" val="279201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D3211CD2-1E15-418D-AB95-9FAB4B4EC450}"/>
              </a:ext>
            </a:extLst>
          </p:cNvPr>
          <p:cNvSpPr txBox="1"/>
          <p:nvPr/>
        </p:nvSpPr>
        <p:spPr>
          <a:xfrm>
            <a:off x="6884546" y="188780"/>
            <a:ext cx="4943659" cy="877163"/>
          </a:xfrm>
          <a:prstGeom prst="rect">
            <a:avLst/>
          </a:prstGeom>
          <a:ln w="18846">
            <a:solidFill>
              <a:srgbClr val="3393B9"/>
            </a:solidFill>
          </a:ln>
        </p:spPr>
        <p:txBody>
          <a:bodyPr vert="horz" wrap="square" lIns="0" tIns="0" rIns="0" bIns="0" rtlCol="0">
            <a:spAutoFit/>
          </a:bodyPr>
          <a:lstStyle>
            <a:defPPr>
              <a:defRPr kern="0"/>
            </a:defPPr>
          </a:lstStyle>
          <a:p>
            <a:pPr marR="20320" algn="ctr"/>
            <a:r>
              <a:rPr lang="en-US" sz="900" dirty="0">
                <a:latin typeface="Calibri"/>
                <a:cs typeface="Calibri"/>
              </a:rPr>
              <a:t>        </a:t>
            </a:r>
          </a:p>
          <a:p>
            <a:pPr marR="20320" algn="ctr"/>
            <a:r>
              <a:rPr lang="en-US" sz="1600" dirty="0">
                <a:latin typeface="Calibri"/>
                <a:cs typeface="Calibri"/>
              </a:rPr>
              <a:t>              Where do you click to get back to the home screen?</a:t>
            </a:r>
          </a:p>
          <a:p>
            <a:pPr marR="20320" algn="ctr"/>
            <a:endParaRPr lang="en-US" sz="1600" dirty="0">
              <a:latin typeface="Calibri"/>
              <a:cs typeface="Calibri"/>
            </a:endParaRPr>
          </a:p>
          <a:p>
            <a:pPr marR="20320" algn="ctr"/>
            <a:endParaRPr lang="en-US" sz="1600" dirty="0">
              <a:latin typeface="Calibri"/>
              <a:cs typeface="Calibri"/>
            </a:endParaRPr>
          </a:p>
        </p:txBody>
      </p:sp>
      <p:pic>
        <p:nvPicPr>
          <p:cNvPr id="13" name="Picture 4">
            <a:extLst>
              <a:ext uri="{FF2B5EF4-FFF2-40B4-BE49-F238E27FC236}">
                <a16:creationId xmlns:a16="http://schemas.microsoft.com/office/drawing/2014/main" id="{851B16D2-9969-4DB3-851E-778E7ACB3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51404" y="237463"/>
            <a:ext cx="499482" cy="395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2EC8EF-7C69-4F9E-8C30-B4F2134E4EF6}"/>
              </a:ext>
            </a:extLst>
          </p:cNvPr>
          <p:cNvPicPr>
            <a:picLocks noChangeAspect="1"/>
          </p:cNvPicPr>
          <p:nvPr/>
        </p:nvPicPr>
        <p:blipFill>
          <a:blip r:embed="rId4"/>
          <a:stretch>
            <a:fillRect/>
          </a:stretch>
        </p:blipFill>
        <p:spPr>
          <a:xfrm>
            <a:off x="8359014" y="771731"/>
            <a:ext cx="3229672" cy="207562"/>
          </a:xfrm>
          <a:prstGeom prst="rect">
            <a:avLst/>
          </a:prstGeom>
        </p:spPr>
      </p:pic>
      <p:sp>
        <p:nvSpPr>
          <p:cNvPr id="15" name="Rectangle: Rounded Corners 14">
            <a:extLst>
              <a:ext uri="{FF2B5EF4-FFF2-40B4-BE49-F238E27FC236}">
                <a16:creationId xmlns:a16="http://schemas.microsoft.com/office/drawing/2014/main" id="{90848CC4-ED22-47F9-BA64-A6AED56CE38A}"/>
              </a:ext>
            </a:extLst>
          </p:cNvPr>
          <p:cNvSpPr/>
          <p:nvPr/>
        </p:nvSpPr>
        <p:spPr>
          <a:xfrm>
            <a:off x="8418379" y="771731"/>
            <a:ext cx="395257" cy="2075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6638DAE-3B46-63A8-A21A-9392349BE7B1}"/>
              </a:ext>
            </a:extLst>
          </p:cNvPr>
          <p:cNvPicPr>
            <a:picLocks noChangeAspect="1"/>
          </p:cNvPicPr>
          <p:nvPr/>
        </p:nvPicPr>
        <p:blipFill>
          <a:blip r:embed="rId5"/>
          <a:stretch>
            <a:fillRect/>
          </a:stretch>
        </p:blipFill>
        <p:spPr>
          <a:xfrm>
            <a:off x="0" y="5116"/>
            <a:ext cx="12017120" cy="6857176"/>
          </a:xfrm>
          <a:prstGeom prst="rect">
            <a:avLst/>
          </a:prstGeom>
        </p:spPr>
      </p:pic>
      <p:sp>
        <p:nvSpPr>
          <p:cNvPr id="4" name="Rectangle 3">
            <a:extLst>
              <a:ext uri="{FF2B5EF4-FFF2-40B4-BE49-F238E27FC236}">
                <a16:creationId xmlns:a16="http://schemas.microsoft.com/office/drawing/2014/main" id="{50D11020-2246-5A58-461D-82FC47CD06BC}"/>
              </a:ext>
            </a:extLst>
          </p:cNvPr>
          <p:cNvSpPr/>
          <p:nvPr/>
        </p:nvSpPr>
        <p:spPr>
          <a:xfrm>
            <a:off x="812133" y="1856539"/>
            <a:ext cx="299117"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E52A04-8A86-8D79-6FD4-85CAE3BD8385}"/>
              </a:ext>
            </a:extLst>
          </p:cNvPr>
          <p:cNvSpPr/>
          <p:nvPr/>
        </p:nvSpPr>
        <p:spPr>
          <a:xfrm>
            <a:off x="944480" y="504673"/>
            <a:ext cx="7219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698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26FA2-80EA-C791-1557-11543802B049}"/>
              </a:ext>
            </a:extLst>
          </p:cNvPr>
          <p:cNvPicPr>
            <a:picLocks noChangeAspect="1"/>
          </p:cNvPicPr>
          <p:nvPr/>
        </p:nvPicPr>
        <p:blipFill>
          <a:blip r:embed="rId3"/>
          <a:stretch>
            <a:fillRect/>
          </a:stretch>
        </p:blipFill>
        <p:spPr>
          <a:xfrm>
            <a:off x="950098" y="453057"/>
            <a:ext cx="11241903" cy="6394183"/>
          </a:xfrm>
          <a:prstGeom prst="rect">
            <a:avLst/>
          </a:prstGeom>
        </p:spPr>
      </p:pic>
      <p:sp>
        <p:nvSpPr>
          <p:cNvPr id="13" name="Explosion: 14 Points 12">
            <a:extLst>
              <a:ext uri="{FF2B5EF4-FFF2-40B4-BE49-F238E27FC236}">
                <a16:creationId xmlns:a16="http://schemas.microsoft.com/office/drawing/2014/main" id="{5935106E-58E9-4CBA-93B2-024AC6891596}"/>
              </a:ext>
            </a:extLst>
          </p:cNvPr>
          <p:cNvSpPr/>
          <p:nvPr/>
        </p:nvSpPr>
        <p:spPr>
          <a:xfrm>
            <a:off x="0" y="2866887"/>
            <a:ext cx="3207026" cy="2398643"/>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A76C1A7-D341-4932-8855-C91D9788A6F5}"/>
              </a:ext>
            </a:extLst>
          </p:cNvPr>
          <p:cNvPicPr>
            <a:picLocks noChangeAspect="1"/>
          </p:cNvPicPr>
          <p:nvPr/>
        </p:nvPicPr>
        <p:blipFill>
          <a:blip r:embed="rId4"/>
          <a:stretch>
            <a:fillRect/>
          </a:stretch>
        </p:blipFill>
        <p:spPr>
          <a:xfrm>
            <a:off x="101462" y="-31641"/>
            <a:ext cx="8439054" cy="544438"/>
          </a:xfrm>
          <a:prstGeom prst="rect">
            <a:avLst/>
          </a:prstGeom>
        </p:spPr>
      </p:pic>
      <p:sp>
        <p:nvSpPr>
          <p:cNvPr id="11" name="TextBox 10">
            <a:extLst>
              <a:ext uri="{FF2B5EF4-FFF2-40B4-BE49-F238E27FC236}">
                <a16:creationId xmlns:a16="http://schemas.microsoft.com/office/drawing/2014/main" id="{0D4B0E31-8CF5-4725-A7AF-C1743B7B6FC9}"/>
              </a:ext>
            </a:extLst>
          </p:cNvPr>
          <p:cNvSpPr txBox="1"/>
          <p:nvPr/>
        </p:nvSpPr>
        <p:spPr>
          <a:xfrm>
            <a:off x="736252" y="3604543"/>
            <a:ext cx="1810721" cy="923330"/>
          </a:xfrm>
          <a:prstGeom prst="rect">
            <a:avLst/>
          </a:prstGeom>
          <a:noFill/>
        </p:spPr>
        <p:txBody>
          <a:bodyPr wrap="square" rtlCol="0">
            <a:spAutoFit/>
          </a:bodyPr>
          <a:lstStyle/>
          <a:p>
            <a:r>
              <a:rPr lang="en-US" b="1" dirty="0">
                <a:solidFill>
                  <a:srgbClr val="0069BC"/>
                </a:solidFill>
              </a:rPr>
              <a:t>Phoenix help can be accessed from any screen.</a:t>
            </a:r>
          </a:p>
        </p:txBody>
      </p:sp>
      <p:sp>
        <p:nvSpPr>
          <p:cNvPr id="2" name="Rectangle: Rounded Corners 1">
            <a:extLst>
              <a:ext uri="{FF2B5EF4-FFF2-40B4-BE49-F238E27FC236}">
                <a16:creationId xmlns:a16="http://schemas.microsoft.com/office/drawing/2014/main" id="{20CBE710-DA4C-3D11-D837-576F777DA5D1}"/>
              </a:ext>
            </a:extLst>
          </p:cNvPr>
          <p:cNvSpPr/>
          <p:nvPr/>
        </p:nvSpPr>
        <p:spPr>
          <a:xfrm>
            <a:off x="6994645" y="24848"/>
            <a:ext cx="293676" cy="3145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B90100F-2E21-CCB9-1724-9CA3E4B9EB78}"/>
              </a:ext>
            </a:extLst>
          </p:cNvPr>
          <p:cNvSpPr/>
          <p:nvPr/>
        </p:nvSpPr>
        <p:spPr>
          <a:xfrm>
            <a:off x="337218" y="152595"/>
            <a:ext cx="204537" cy="180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72D510-F0F0-4043-5B7B-81EBF0131077}"/>
              </a:ext>
            </a:extLst>
          </p:cNvPr>
          <p:cNvPicPr>
            <a:picLocks noChangeAspect="1"/>
          </p:cNvPicPr>
          <p:nvPr/>
        </p:nvPicPr>
        <p:blipFill>
          <a:blip r:embed="rId5"/>
          <a:stretch>
            <a:fillRect/>
          </a:stretch>
        </p:blipFill>
        <p:spPr>
          <a:xfrm>
            <a:off x="3060967" y="1437810"/>
            <a:ext cx="7065525" cy="3506873"/>
          </a:xfrm>
          <a:prstGeom prst="rect">
            <a:avLst/>
          </a:prstGeom>
        </p:spPr>
      </p:pic>
      <p:pic>
        <p:nvPicPr>
          <p:cNvPr id="7" name="Picture 6">
            <a:extLst>
              <a:ext uri="{FF2B5EF4-FFF2-40B4-BE49-F238E27FC236}">
                <a16:creationId xmlns:a16="http://schemas.microsoft.com/office/drawing/2014/main" id="{06EC9C85-DBF4-41E5-C3CA-DEA7DB2936F9}"/>
              </a:ext>
            </a:extLst>
          </p:cNvPr>
          <p:cNvPicPr>
            <a:picLocks noChangeAspect="1"/>
          </p:cNvPicPr>
          <p:nvPr/>
        </p:nvPicPr>
        <p:blipFill>
          <a:blip r:embed="rId6"/>
          <a:stretch>
            <a:fillRect/>
          </a:stretch>
        </p:blipFill>
        <p:spPr>
          <a:xfrm>
            <a:off x="290273" y="103406"/>
            <a:ext cx="251482" cy="274344"/>
          </a:xfrm>
          <a:prstGeom prst="rect">
            <a:avLst/>
          </a:prstGeom>
        </p:spPr>
      </p:pic>
    </p:spTree>
    <p:extLst>
      <p:ext uri="{BB962C8B-B14F-4D97-AF65-F5344CB8AC3E}">
        <p14:creationId xmlns:p14="http://schemas.microsoft.com/office/powerpoint/2010/main" val="2001698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34352</TotalTime>
  <Words>2853</Words>
  <Application>Microsoft Office PowerPoint</Application>
  <PresentationFormat>Widescreen</PresentationFormat>
  <Paragraphs>298</Paragraphs>
  <Slides>29</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Spires, Mary</dc:creator>
  <cp:lastModifiedBy>Spires, Mary K</cp:lastModifiedBy>
  <cp:revision>22</cp:revision>
  <dcterms:created xsi:type="dcterms:W3CDTF">2022-07-19T19:28:49Z</dcterms:created>
  <dcterms:modified xsi:type="dcterms:W3CDTF">2023-11-14T14:57:36Z</dcterms:modified>
</cp:coreProperties>
</file>